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62" r:id="rId4"/>
    <p:sldId id="264" r:id="rId5"/>
    <p:sldId id="265" r:id="rId6"/>
    <p:sldId id="269" r:id="rId7"/>
    <p:sldId id="266" r:id="rId8"/>
    <p:sldId id="286" r:id="rId9"/>
    <p:sldId id="287" r:id="rId10"/>
    <p:sldId id="275" r:id="rId11"/>
    <p:sldId id="274" r:id="rId12"/>
    <p:sldId id="268" r:id="rId13"/>
    <p:sldId id="273" r:id="rId14"/>
    <p:sldId id="288" r:id="rId15"/>
    <p:sldId id="290" r:id="rId16"/>
    <p:sldId id="291" r:id="rId17"/>
    <p:sldId id="263" r:id="rId18"/>
    <p:sldId id="276" r:id="rId19"/>
    <p:sldId id="289" r:id="rId20"/>
    <p:sldId id="285" r:id="rId21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A69D9-7175-4274-9E30-75FD2C65E5A1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FF61-0095-4717-AD35-B3F49AFEC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00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372D1-DC4B-4D22-9803-DAEEB79E18C3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EC008-F3D0-4947-A8CC-DC55E669F4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95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B6B5-FC44-44E2-82AA-458609C049D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5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4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86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5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9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6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3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7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53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8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D6A3-2EF3-4D46-B1E0-FF6C94BE106B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BBA7-8DE6-4014-926B-D9D02155D3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48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8758" y="1297587"/>
            <a:ext cx="8566484" cy="2336024"/>
          </a:xfr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latin typeface="+mn-lt"/>
              </a:rPr>
              <a:t>INNOWACYJNE METODY REDUKCJI EMISJI ZANIECZYSZCZEŃ</a:t>
            </a:r>
            <a:endParaRPr lang="pl-PL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1474" y="5585582"/>
            <a:ext cx="6858000" cy="885371"/>
          </a:xfrm>
        </p:spPr>
        <p:txBody>
          <a:bodyPr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Stanisław Szczepaniak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Jednostka Innowacyjno- Wdrożeniowa INWEX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717063" y="5011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27.02.2019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4157996"/>
            <a:ext cx="3088339" cy="7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2507" y="460899"/>
            <a:ext cx="87012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Cytrynian żelaza (II) </a:t>
            </a:r>
            <a:r>
              <a:rPr lang="pl-PL" sz="2800" dirty="0" smtClean="0">
                <a:solidFill>
                  <a:srgbClr val="002060"/>
                </a:solidFill>
              </a:rPr>
              <a:t>jest cennym suplementem diety dla ptaków i ssaków. Jego rozpuszczalność to tylko 0,5g/l.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Około 2 miliardy ludzi na całym świecie ma anemię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z powodu niedoboru żelaza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zaburzenia żołądkowo-jelitowe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choroba </a:t>
            </a:r>
            <a:r>
              <a:rPr lang="pl-PL" sz="2800" dirty="0" err="1">
                <a:solidFill>
                  <a:srgbClr val="002060"/>
                </a:solidFill>
              </a:rPr>
              <a:t>C</a:t>
            </a:r>
            <a:r>
              <a:rPr lang="pl-PL" sz="2800" dirty="0" err="1" smtClean="0">
                <a:solidFill>
                  <a:srgbClr val="002060"/>
                </a:solidFill>
              </a:rPr>
              <a:t>rohna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zapalenie okrężnicy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owrzodzenie jamy ustnej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kołatanie serca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utrata włosów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omdlenia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choroba nerek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</a:rPr>
              <a:t>senność, szum w uszach i dziesiątki innych chorób z braku żelaza</a:t>
            </a:r>
          </a:p>
        </p:txBody>
      </p:sp>
    </p:spTree>
    <p:extLst>
      <p:ext uri="{BB962C8B-B14F-4D97-AF65-F5344CB8AC3E}">
        <p14:creationId xmlns:p14="http://schemas.microsoft.com/office/powerpoint/2010/main" val="14593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2507" y="393522"/>
            <a:ext cx="87012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Niespodziewanie okazało się, że </a:t>
            </a:r>
            <a:r>
              <a:rPr lang="pl-PL" sz="2400" b="1" dirty="0" smtClean="0">
                <a:solidFill>
                  <a:srgbClr val="00B050"/>
                </a:solidFill>
              </a:rPr>
              <a:t>cytrynian żelaza </a:t>
            </a:r>
            <a:r>
              <a:rPr lang="pl-PL" sz="2400" dirty="0" smtClean="0">
                <a:solidFill>
                  <a:srgbClr val="002060"/>
                </a:solidFill>
              </a:rPr>
              <a:t>przereagowany 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z aminami ma nieograniczoną rozpuszczalność w wodzie i jest super katalizatorem do dopalania węgla i różnorakich zanieczyszczeń, sadzy, toksycznych i rakotwórczych związków organicznych.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Już w temperaturze 200°C węgiel zawarty w cytrynianach i aminach redukuje jony żelaza do bardzo rozdrobnionego </a:t>
            </a:r>
            <a:r>
              <a:rPr lang="pl-PL" sz="2400" dirty="0" err="1" smtClean="0">
                <a:solidFill>
                  <a:srgbClr val="002060"/>
                </a:solidFill>
              </a:rPr>
              <a:t>monoatomowego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ż</a:t>
            </a:r>
            <a:r>
              <a:rPr lang="pl-PL" sz="2400" dirty="0" smtClean="0">
                <a:solidFill>
                  <a:srgbClr val="002060"/>
                </a:solidFill>
              </a:rPr>
              <a:t>elaza (Fe°).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83767" y="2922037"/>
            <a:ext cx="4495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2Fe°</a:t>
            </a:r>
            <a:r>
              <a:rPr lang="pl-PL" sz="2800" dirty="0" smtClean="0">
                <a:solidFill>
                  <a:srgbClr val="002060"/>
                </a:solidFill>
              </a:rPr>
              <a:t>+ 3H</a:t>
            </a:r>
            <a:r>
              <a:rPr lang="pl-PL" dirty="0" smtClean="0">
                <a:solidFill>
                  <a:srgbClr val="002060"/>
                </a:solidFill>
              </a:rPr>
              <a:t>2</a:t>
            </a:r>
            <a:r>
              <a:rPr lang="pl-PL" sz="2800" dirty="0" smtClean="0">
                <a:solidFill>
                  <a:srgbClr val="002060"/>
                </a:solidFill>
              </a:rPr>
              <a:t>O </a:t>
            </a:r>
            <a:r>
              <a:rPr lang="pl-PL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Fe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3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+ </a:t>
            </a:r>
            <a:r>
              <a:rPr lang="pl-PL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6H</a:t>
            </a:r>
          </a:p>
          <a:p>
            <a:r>
              <a:rPr lang="pl-PL" sz="1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pl-PL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                      </a:t>
            </a:r>
            <a:r>
              <a:rPr lang="pl-PL" sz="1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monoatomowy</a:t>
            </a:r>
            <a:r>
              <a:rPr lang="pl-PL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wodór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4931" y="3660701"/>
            <a:ext cx="86088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Fe</a:t>
            </a:r>
            <a:r>
              <a:rPr lang="pl-PL" dirty="0" smtClean="0">
                <a:solidFill>
                  <a:srgbClr val="002060"/>
                </a:solidFill>
              </a:rPr>
              <a:t>2</a:t>
            </a:r>
            <a:r>
              <a:rPr lang="pl-PL" sz="2800" dirty="0" smtClean="0">
                <a:solidFill>
                  <a:srgbClr val="002060"/>
                </a:solidFill>
              </a:rPr>
              <a:t>O</a:t>
            </a:r>
            <a:r>
              <a:rPr lang="pl-PL" dirty="0" smtClean="0">
                <a:solidFill>
                  <a:srgbClr val="002060"/>
                </a:solidFill>
              </a:rPr>
              <a:t>3 </a:t>
            </a:r>
            <a:r>
              <a:rPr lang="pl-PL" sz="2800" dirty="0" smtClean="0">
                <a:solidFill>
                  <a:srgbClr val="002060"/>
                </a:solidFill>
              </a:rPr>
              <a:t>+ C </a:t>
            </a:r>
            <a:r>
              <a:rPr lang="pl-PL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FeO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+ </a:t>
            </a:r>
            <a:r>
              <a:rPr lang="pl-PL" sz="2800" dirty="0" smtClean="0">
                <a:solidFill>
                  <a:srgbClr val="002060"/>
                </a:solidFill>
              </a:rPr>
              <a:t>Fe°</a:t>
            </a:r>
            <a:r>
              <a:rPr lang="pl-PL" sz="28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+ CO</a:t>
            </a:r>
          </a:p>
          <a:p>
            <a:r>
              <a:rPr lang="pl-PL" sz="2800" dirty="0" err="1" smtClean="0">
                <a:solidFill>
                  <a:srgbClr val="002060"/>
                </a:solidFill>
              </a:rPr>
              <a:t>FeO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sz="2800" dirty="0" smtClean="0">
                <a:solidFill>
                  <a:srgbClr val="002060"/>
                </a:solidFill>
              </a:rPr>
              <a:t>+ CO </a:t>
            </a:r>
            <a:r>
              <a:rPr lang="pl-PL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Fe°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+ CO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Fe</a:t>
            </a:r>
            <a:r>
              <a:rPr lang="pl-PL" dirty="0" smtClean="0">
                <a:solidFill>
                  <a:srgbClr val="002060"/>
                </a:solidFill>
              </a:rPr>
              <a:t>2</a:t>
            </a:r>
            <a:r>
              <a:rPr lang="pl-PL" sz="2800" dirty="0" smtClean="0">
                <a:solidFill>
                  <a:srgbClr val="002060"/>
                </a:solidFill>
              </a:rPr>
              <a:t>O</a:t>
            </a:r>
            <a:r>
              <a:rPr lang="pl-PL" dirty="0" smtClean="0">
                <a:solidFill>
                  <a:srgbClr val="002060"/>
                </a:solidFill>
              </a:rPr>
              <a:t>3 </a:t>
            </a:r>
            <a:r>
              <a:rPr lang="pl-PL" sz="2800" dirty="0" smtClean="0">
                <a:solidFill>
                  <a:srgbClr val="002060"/>
                </a:solidFill>
              </a:rPr>
              <a:t>+ 3CO </a:t>
            </a:r>
            <a:r>
              <a:rPr lang="pl-PL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pl-PL" sz="2800" dirty="0" smtClean="0">
                <a:solidFill>
                  <a:srgbClr val="00B050"/>
                </a:solidFill>
              </a:rPr>
              <a:t>Fe°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+ 3CO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CO</a:t>
            </a:r>
            <a:r>
              <a:rPr lang="pl-PL" dirty="0" smtClean="0">
                <a:solidFill>
                  <a:srgbClr val="002060"/>
                </a:solidFill>
              </a:rPr>
              <a:t>2</a:t>
            </a:r>
            <a:r>
              <a:rPr lang="pl-PL" sz="2800" dirty="0" smtClean="0">
                <a:solidFill>
                  <a:srgbClr val="002060"/>
                </a:solidFill>
              </a:rPr>
              <a:t>+2H </a:t>
            </a:r>
            <a:r>
              <a:rPr lang="pl-PL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CO+ H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pl-PL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</a:t>
            </a:r>
          </a:p>
          <a:p>
            <a:endParaRPr lang="pl-PL" sz="16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pl-PL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Cykl ten powtarza się prawie w nieskończoność aż do wyczerpania się węgla i/lub tlenu i/lub produktów spalania  CO</a:t>
            </a:r>
            <a:r>
              <a:rPr lang="pl-PL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pl-PL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CO i H</a:t>
            </a:r>
            <a:r>
              <a:rPr lang="pl-PL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pl-PL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077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69508" y="275159"/>
            <a:ext cx="86049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EKOLOGICZNY, UWODNIONY KATALIZATOR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PALIW </a:t>
            </a:r>
            <a:br>
              <a:rPr lang="pl-PL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STAŁYCH, CIEKŁYCH I GAZOWYCH</a:t>
            </a:r>
            <a:endParaRPr lang="pl-PL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Zgłoszenia patentowe nr: P- 405552; P- 405555, na które Urząd Patentowy RP </a:t>
            </a:r>
            <a:br>
              <a:rPr lang="pl-PL" sz="1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październiku 2018 roku udzielił patentu</a:t>
            </a:r>
          </a:p>
          <a:p>
            <a:pPr algn="ctr">
              <a:spcAft>
                <a:spcPts val="0"/>
              </a:spcAft>
            </a:pPr>
            <a:endParaRPr lang="pl-PL" sz="5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Ekologiczny uwodniony metaloorganiczny katalizator do paliw stałych, ciekłych </a:t>
            </a:r>
            <a:b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gazowych o nazwie: INWEX REDOX CO/12 dozowany w ilości około 0,5 kg/tonę gazu, oleju opałowego, napędowego, benzyny, mazutu, drewna, węgla kamiennego i brunatnego:</a:t>
            </a:r>
          </a:p>
          <a:p>
            <a:pPr indent="449580" algn="just">
              <a:spcAft>
                <a:spcPts val="0"/>
              </a:spcAft>
            </a:pPr>
            <a:r>
              <a:rPr lang="pl-PL" sz="7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daje zaskakująco duże efekty ekonomiczne i ochronę naturalnego środowiska,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zmniejsza zużycie paliwa o 10-25%,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analogicznie o tyle samo CO</a:t>
            </a:r>
            <a:r>
              <a:rPr lang="pl-PL" sz="2000" baseline="-25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ma być do 2020 ograniczony o 20% „pakiet klimatyczno- energetyczny 3x20”,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zmniejsza emisję toksycznych gazów (CO i </a:t>
            </a:r>
            <a:r>
              <a:rPr lang="pl-PL" sz="20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pl-PL" sz="2000" baseline="-250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 85-95%,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zwiększa sprawność urządzeń energetycznych o 5-10%,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 utrzymanie wewnętrznych powierzchni grzewczych bez zgorzelin </a:t>
            </a:r>
            <a:b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nalotów,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radykalnie zmniejsza ilość popiołu i żużli.</a:t>
            </a:r>
          </a:p>
          <a:p>
            <a:pPr lvl="0" algn="just">
              <a:spcAft>
                <a:spcPts val="0"/>
              </a:spcAft>
            </a:pPr>
            <a:r>
              <a:rPr lang="pl-PL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Innowacyjny metaloorganiczny katalizator dopala (całkowicie unieszkodliwia) silnie toksyczne, rakotwórcze dioksyny (PCDD), furany (PCDF), (WWA) i inne.</a:t>
            </a:r>
            <a:endParaRPr lang="pl-PL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5444" y="417683"/>
            <a:ext cx="86531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solidFill>
                  <a:srgbClr val="002060"/>
                </a:solidFill>
                <a:effectLst/>
              </a:rPr>
              <a:t>Co roku w Polsce wytwarza się około 15 milionów ton popiołów i żużli energetycznych oraz blisko 2,5 miliona ton gipsów z odsiarczania spalin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, w związku z czym temat powinien jawić się nam jako doniosły - stwierdziła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Agnieszka </a:t>
            </a:r>
            <a:r>
              <a:rPr lang="pl-PL" sz="2400" b="1" dirty="0" err="1" smtClean="0">
                <a:solidFill>
                  <a:srgbClr val="002060"/>
                </a:solidFill>
                <a:effectLst/>
              </a:rPr>
              <a:t>Skorupińska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, lider Praktyki Prawa Ochrony Środowiska w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kancelarii CMS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 podczas wykładu inaugurującego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 IV edycję seminarium pt. Czynniki rozwoju inwestycji kogeneracyjnych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, które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17 maja 2018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 zostało zorganizowane przez firmę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CBE Polska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.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just"/>
            <a:endParaRPr lang="pl-PL" sz="2400" dirty="0" smtClean="0">
              <a:solidFill>
                <a:srgbClr val="002060"/>
              </a:solidFill>
              <a:effectLst/>
            </a:endParaRPr>
          </a:p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ZASTOSOWANIE KATALIZATORA INWEX - REDOX 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effectLst/>
              </a:rPr>
              <a:t>ZMNIEJSZY O POŁOWĘ ILOŚĆ POPIOŁÓW I ŻUŻLI</a:t>
            </a:r>
            <a:endParaRPr lang="pl-PL" sz="3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5444" y="6386256"/>
            <a:ext cx="364797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smtClean="0">
                <a:solidFill>
                  <a:srgbClr val="002060"/>
                </a:solidFill>
              </a:rPr>
              <a:t>Źródło: https://cbepolska.pl/iv-edycja-seminarium-zagospodarowanie-ups</a:t>
            </a:r>
            <a:endParaRPr lang="pl-PL" sz="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99" y="377574"/>
            <a:ext cx="6192827" cy="4148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19" y="4526167"/>
            <a:ext cx="5938788" cy="21010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14" y="163630"/>
            <a:ext cx="4722395" cy="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2" y="90671"/>
            <a:ext cx="4509268" cy="66623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225081"/>
            <a:ext cx="8815375" cy="623296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168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61" y="413886"/>
            <a:ext cx="4680735" cy="644411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78"/>
            <a:ext cx="4668253" cy="66633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8756" y="489774"/>
            <a:ext cx="851835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Z ostatniej chwili…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endParaRPr lang="pl-PL" sz="2400" i="1" dirty="0" smtClean="0">
              <a:solidFill>
                <a:srgbClr val="002060"/>
              </a:solidFill>
            </a:endParaRPr>
          </a:p>
          <a:p>
            <a:endParaRPr lang="pl-PL" sz="3600" b="1" i="1" dirty="0" smtClean="0">
              <a:solidFill>
                <a:srgbClr val="002060"/>
              </a:solidFill>
            </a:endParaRPr>
          </a:p>
          <a:p>
            <a:r>
              <a:rPr lang="pl-PL" sz="3600" b="1" i="1" dirty="0" smtClean="0">
                <a:solidFill>
                  <a:srgbClr val="002060"/>
                </a:solidFill>
              </a:rPr>
              <a:t>Panie prezesie nie podoba mi się wasz katalizator do węgla</a:t>
            </a:r>
          </a:p>
          <a:p>
            <a:endParaRPr lang="pl-PL" sz="3600" b="1" dirty="0" smtClean="0">
              <a:solidFill>
                <a:srgbClr val="002060"/>
              </a:solidFill>
            </a:endParaRPr>
          </a:p>
          <a:p>
            <a:endParaRPr lang="pl-PL" sz="3600" b="1" dirty="0">
              <a:solidFill>
                <a:srgbClr val="002060"/>
              </a:solidFill>
            </a:endParaRPr>
          </a:p>
          <a:p>
            <a:endParaRPr lang="pl-PL" sz="3600" b="1" dirty="0">
              <a:solidFill>
                <a:srgbClr val="002060"/>
              </a:solidFill>
            </a:endParaRPr>
          </a:p>
          <a:p>
            <a:r>
              <a:rPr lang="pl-PL" sz="3600" b="1" i="1" dirty="0" err="1" smtClean="0">
                <a:solidFill>
                  <a:srgbClr val="00B050"/>
                </a:solidFill>
              </a:rPr>
              <a:t>Hmm</a:t>
            </a:r>
            <a:r>
              <a:rPr lang="pl-PL" sz="3600" b="1" i="1" dirty="0" smtClean="0">
                <a:solidFill>
                  <a:srgbClr val="00B050"/>
                </a:solidFill>
              </a:rPr>
              <a:t>…, a dlaczego?</a:t>
            </a:r>
          </a:p>
          <a:p>
            <a:endParaRPr lang="pl-PL" sz="2800" b="1" i="1" dirty="0" smtClean="0">
              <a:solidFill>
                <a:srgbClr val="002060"/>
              </a:solidFill>
            </a:endParaRPr>
          </a:p>
          <a:p>
            <a:endParaRPr lang="pl-PL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9880" y="913286"/>
            <a:ext cx="8643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i="1" dirty="0" smtClean="0">
              <a:solidFill>
                <a:srgbClr val="002060"/>
              </a:solidFill>
            </a:endParaRPr>
          </a:p>
          <a:p>
            <a:r>
              <a:rPr lang="pl-PL" sz="3600" b="1" i="1" dirty="0" smtClean="0">
                <a:solidFill>
                  <a:srgbClr val="002060"/>
                </a:solidFill>
              </a:rPr>
              <a:t>Jak palę w piecu z dodatkiem katalizatora INWEX -REDOX to nie widzę dymu z komina </a:t>
            </a:r>
            <a:br>
              <a:rPr lang="pl-PL" sz="3600" b="1" i="1" dirty="0" smtClean="0">
                <a:solidFill>
                  <a:srgbClr val="002060"/>
                </a:solidFill>
              </a:rPr>
            </a:br>
            <a:r>
              <a:rPr lang="pl-PL" sz="3600" b="1" i="1" dirty="0" smtClean="0">
                <a:solidFill>
                  <a:srgbClr val="002060"/>
                </a:solidFill>
              </a:rPr>
              <a:t>i nie wiem czy się w piecu pali czy nie</a:t>
            </a:r>
          </a:p>
          <a:p>
            <a:endParaRPr lang="pl-PL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132" y="546949"/>
            <a:ext cx="8590733" cy="978729"/>
          </a:xfr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LISTA NAJWIĘKSZYCH  TRUCICIELI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800" dirty="0" smtClean="0">
                <a:solidFill>
                  <a:srgbClr val="FF0000"/>
                </a:solidFill>
                <a:latin typeface="+mn-lt"/>
              </a:rPr>
              <a:t> - emisji CO</a:t>
            </a:r>
            <a:r>
              <a:rPr lang="pl-PL" sz="1600" dirty="0" smtClean="0">
                <a:solidFill>
                  <a:srgbClr val="FF0000"/>
                </a:solidFill>
                <a:latin typeface="+mn-lt"/>
              </a:rPr>
              <a:t>2 </a:t>
            </a:r>
            <a:r>
              <a:rPr lang="pl-PL" sz="2800" dirty="0" smtClean="0">
                <a:solidFill>
                  <a:srgbClr val="FF0000"/>
                </a:solidFill>
                <a:latin typeface="+mn-lt"/>
              </a:rPr>
              <a:t>na statystycznego obywatela</a:t>
            </a:r>
            <a:endParaRPr lang="pl-PL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39010" y="2141741"/>
            <a:ext cx="4427621" cy="321318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2800" b="1" dirty="0" smtClean="0">
                <a:solidFill>
                  <a:srgbClr val="002060"/>
                </a:solidFill>
                <a:latin typeface="+mn-lt"/>
              </a:rPr>
              <a:t>NA ŚWIECIE:</a:t>
            </a:r>
          </a:p>
          <a:p>
            <a:pPr marL="269875" indent="-269875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Kanada - 18,63 t/rok</a:t>
            </a:r>
          </a:p>
          <a:p>
            <a:pPr marL="269875" indent="-269875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err="1" smtClean="0">
                <a:solidFill>
                  <a:srgbClr val="002060"/>
                </a:solidFill>
                <a:latin typeface="+mn-lt"/>
              </a:rPr>
              <a:t>Autralia</a:t>
            </a: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 - 17,20 t/rok</a:t>
            </a:r>
          </a:p>
          <a:p>
            <a:pPr marL="269875" indent="-269875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Arabia Saudyjska - 16,02 t/rok</a:t>
            </a:r>
          </a:p>
          <a:p>
            <a:pPr marL="269875" indent="-269875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USA - 15,56 t/rok</a:t>
            </a:r>
          </a:p>
          <a:p>
            <a:pPr marL="269875" indent="-269875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Kazachstan  - 12,89 t/rok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199769" y="2141741"/>
            <a:ext cx="3482220" cy="321318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2800" b="1" dirty="0" smtClean="0">
                <a:solidFill>
                  <a:srgbClr val="002060"/>
                </a:solidFill>
                <a:latin typeface="+mn-lt"/>
              </a:rPr>
              <a:t>W EUROPIE:</a:t>
            </a:r>
          </a:p>
          <a:p>
            <a:pPr marL="355600" indent="-355600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Rosja - 11,54 t/rok</a:t>
            </a:r>
          </a:p>
          <a:p>
            <a:pPr marL="355600" indent="-355600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Holandia - 9,62 t/rok</a:t>
            </a:r>
          </a:p>
          <a:p>
            <a:pPr marL="355600" indent="-355600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Niemcy - 9,47 t/rok</a:t>
            </a:r>
          </a:p>
          <a:p>
            <a:pPr marL="355600" indent="-355600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Polska – 7,76t/rok</a:t>
            </a:r>
          </a:p>
          <a:p>
            <a:pPr marL="355600" indent="-355600" algn="l">
              <a:lnSpc>
                <a:spcPct val="120000"/>
              </a:lnSpc>
              <a:buFont typeface="+mj-lt"/>
              <a:buAutoNum type="arabicPeriod"/>
            </a:pPr>
            <a:r>
              <a:rPr lang="pl-PL" sz="2500" dirty="0" smtClean="0">
                <a:solidFill>
                  <a:srgbClr val="002060"/>
                </a:solidFill>
                <a:latin typeface="+mn-lt"/>
              </a:rPr>
              <a:t>Włochy – 6,03 t/rok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6353" y="5390044"/>
            <a:ext cx="8653111" cy="978729"/>
          </a:xfr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rgbClr val="002060"/>
                </a:solidFill>
                <a:latin typeface="+mn-lt"/>
              </a:rPr>
            </a:br>
            <a:r>
              <a:rPr lang="pl-PL" sz="3200" dirty="0" smtClean="0">
                <a:solidFill>
                  <a:srgbClr val="002060"/>
                </a:solidFill>
                <a:latin typeface="+mn-lt"/>
              </a:rPr>
              <a:t>stanislaw.szczepaniak@inwex.pl</a:t>
            </a:r>
            <a:endParaRPr lang="pl-PL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62" y="544900"/>
            <a:ext cx="3011231" cy="683656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Tytuł 3"/>
          <p:cNvSpPr txBox="1">
            <a:spLocks/>
          </p:cNvSpPr>
          <p:nvPr/>
        </p:nvSpPr>
        <p:spPr>
          <a:xfrm>
            <a:off x="1146219" y="2718271"/>
            <a:ext cx="6825803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b="1" dirty="0" smtClean="0">
                <a:solidFill>
                  <a:srgbClr val="002060"/>
                </a:solidFill>
                <a:latin typeface="+mn-lt"/>
              </a:rPr>
              <a:t>DZIĘKUJĘ ZA UWAGĘ</a:t>
            </a:r>
            <a:endParaRPr lang="pl-PL" sz="5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2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4885" y="532620"/>
            <a:ext cx="8619608" cy="867930"/>
          </a:xfr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+mn-lt"/>
              </a:rPr>
              <a:t>GUS: Udział nośników energetycznych w wytwarzaniu energii elektrycznej w 2017r.</a:t>
            </a:r>
            <a:endParaRPr lang="pl-P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54885" y="1400550"/>
            <a:ext cx="8619608" cy="47459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Węgiel kamienny	46,4%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Węgiel brunatny 	30,6%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Wiatr 			  8,7%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Paliwa gazowe		  5,7%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Biomasy			  3,1%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Pozostałe nośniki	  5,2%</a:t>
            </a:r>
          </a:p>
          <a:p>
            <a:pPr algn="l">
              <a:lnSpc>
                <a:spcPct val="120000"/>
              </a:lnSpc>
            </a:pPr>
            <a:endParaRPr lang="pl-PL" sz="2800" dirty="0" smtClean="0">
              <a:solidFill>
                <a:srgbClr val="002060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pl-PL" sz="2800" dirty="0" smtClean="0">
                <a:solidFill>
                  <a:srgbClr val="002060"/>
                </a:solidFill>
                <a:latin typeface="+mn-lt"/>
              </a:rPr>
              <a:t>Węgiel kamienny w Indiach stanowi 75% energii</a:t>
            </a:r>
          </a:p>
          <a:p>
            <a:pPr algn="l">
              <a:lnSpc>
                <a:spcPct val="120000"/>
              </a:lnSpc>
            </a:pPr>
            <a:r>
              <a:rPr lang="pl-PL" sz="2800" dirty="0">
                <a:solidFill>
                  <a:srgbClr val="002060"/>
                </a:solidFill>
              </a:rPr>
              <a:t>Węgiel kamienny w </a:t>
            </a:r>
            <a:r>
              <a:rPr lang="pl-PL" sz="2800" dirty="0" smtClean="0">
                <a:solidFill>
                  <a:srgbClr val="002060"/>
                </a:solidFill>
              </a:rPr>
              <a:t>Chinach </a:t>
            </a:r>
            <a:r>
              <a:rPr lang="pl-PL" sz="2800" dirty="0">
                <a:solidFill>
                  <a:srgbClr val="002060"/>
                </a:solidFill>
              </a:rPr>
              <a:t>stanowi </a:t>
            </a:r>
            <a:r>
              <a:rPr lang="pl-PL" sz="2800" dirty="0" smtClean="0">
                <a:solidFill>
                  <a:srgbClr val="002060"/>
                </a:solidFill>
              </a:rPr>
              <a:t>65</a:t>
            </a:r>
            <a:r>
              <a:rPr lang="pl-PL" sz="2800" dirty="0">
                <a:solidFill>
                  <a:srgbClr val="002060"/>
                </a:solidFill>
              </a:rPr>
              <a:t>% </a:t>
            </a:r>
            <a:r>
              <a:rPr lang="pl-PL" sz="2800" dirty="0" smtClean="0">
                <a:solidFill>
                  <a:srgbClr val="002060"/>
                </a:solidFill>
              </a:rPr>
              <a:t>energii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8442" y="272429"/>
            <a:ext cx="8869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/>
              </a:rPr>
              <a:t>Na portalu „Wysokie napięcie” 5 lutego 2018 r. pojawił się artykuł, gdzie czytamy, że wydobycie węgla w Polsce osiągnęło poziom z 1950 r.: </a:t>
            </a:r>
            <a:r>
              <a:rPr lang="pl-PL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r>
              <a:rPr lang="pl-PL" sz="2000" dirty="0" smtClean="0">
                <a:solidFill>
                  <a:srgbClr val="002060"/>
                </a:solidFill>
                <a:effectLst/>
              </a:rPr>
              <a:t>„Według ostatnich danych GUS produkcja węgla kamiennego w Polsce wyniosła w 2017 roku 65,8 mln ton, czyli o 6,5% mniej niż przed rokiem. Węgla brunatnego wydobyliśmy ponad 61 mln ton, co oznacza wzrost rok do roku o 1,5%. Ogółem rzecz biorąc - wydobycie węgla spadło i było najniższe od lat 50-tych XX wieku”: </a:t>
            </a:r>
            <a:endParaRPr lang="pl-PL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6" y="2211421"/>
            <a:ext cx="6671708" cy="418983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7378" y="6564502"/>
            <a:ext cx="537570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>
                <a:solidFill>
                  <a:srgbClr val="002060"/>
                </a:solidFill>
              </a:rPr>
              <a:t>Ź</a:t>
            </a:r>
            <a:r>
              <a:rPr lang="pl-PL" sz="700" dirty="0" smtClean="0">
                <a:solidFill>
                  <a:srgbClr val="002060"/>
                </a:solidFill>
                <a:effectLst/>
              </a:rPr>
              <a:t>ródło: „Wysokie napięcie” https://wysokienapiecie.pl/7870-wydobycie-wegla-w-polsce-spadlo-poziomu-z-1950-roku/ </a:t>
            </a:r>
            <a:endParaRPr lang="pl-PL" sz="700" dirty="0">
              <a:solidFill>
                <a:srgbClr val="00206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1006" y="6531476"/>
            <a:ext cx="4379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>
                <a:solidFill>
                  <a:srgbClr val="002060"/>
                </a:solidFill>
              </a:rPr>
              <a:t>Ź</a:t>
            </a:r>
            <a:r>
              <a:rPr lang="pl-PL" sz="700" dirty="0" smtClean="0">
                <a:solidFill>
                  <a:srgbClr val="002060"/>
                </a:solidFill>
              </a:rPr>
              <a:t>ródło: http://niewygodne.info.pl/artykul9/04723-Japonia-wybuduje-36-elektrowni-weglowych.htm</a:t>
            </a:r>
            <a:endParaRPr lang="pl-PL" sz="700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1006" y="357278"/>
            <a:ext cx="8681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JAPONIA CHCE WYBUDOWAĆ U SIEBIE 36 (!) NOWYCH ELEKTROWNI WĘGLOWYCH. OTO JAK W PRAKTYCE WYGLĄDA TAM "KONIEC WĘGLA"</a:t>
            </a:r>
            <a:endParaRPr lang="pl-PL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006" y="1836933"/>
            <a:ext cx="8614611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kontekście emocji, jakie pojawiły się w związku z decyzją </a:t>
            </a:r>
            <a:br>
              <a:rPr lang="pl-PL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budowie jednej tylko elektrowni węglowej w Ostrołęce warto wskazać, że w ultranowoczesnej Japonii tylko w ciągu ostatnich 2 lat oddano do użytku 8 zupełnie nowych elektrowni opalanych węglem, a w ciągu następnych 10 lat japońskie spółki energetyczne mają wybudować kolejnych 36 (!). Na rozwój energetyki węglowej japoński sektor finansowy wyłożył równowartość 40 mld dolarów. Jeśli ktoś mówi o "końcu epoki węgla"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na pewno nie nastąpi on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Kraju Kwitnącej Wiśni.</a:t>
            </a:r>
            <a:endParaRPr lang="pl-PL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 descr="http://niewygodne.info.pl/symbole-loga/elektrownia-Jorg-Kutzera_PD-px5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76" y="4754881"/>
            <a:ext cx="2281187" cy="131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8443" y="335893"/>
            <a:ext cx="872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effectLst/>
              </a:rPr>
              <a:t>NIEMCY W 10 LAT WYDALI 500 MLD € NA ENERGETYKĘ ODNAWIALNĄ. EFEKT? REDUKCJA EMISJI BLISKA ZERU I 50% WZROST KOSZTÓW ENERGII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8975" y="1619230"/>
            <a:ext cx="8624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  <a:effectLst/>
              </a:rPr>
              <a:t>Wyliczenia ekspertów nie pozostawiają wątpliwości – </a:t>
            </a:r>
            <a:br>
              <a:rPr lang="pl-PL" sz="2800" dirty="0" smtClean="0">
                <a:solidFill>
                  <a:srgbClr val="002060"/>
                </a:solidFill>
                <a:effectLst/>
              </a:rPr>
            </a:br>
            <a:r>
              <a:rPr lang="pl-PL" sz="2800" dirty="0" smtClean="0">
                <a:solidFill>
                  <a:srgbClr val="002060"/>
                </a:solidFill>
                <a:effectLst/>
              </a:rPr>
              <a:t>w ciągu ostatniej dekady Niemcy wydali ok. 500 miliardów euro na odnawialne źródła energii. Efekty wpompowania tak gigantycznych środków okazały się być jednak mizerne. Redukcja niemieckich emisji CO</a:t>
            </a:r>
            <a:r>
              <a:rPr lang="pl-PL" sz="2000" dirty="0" smtClean="0">
                <a:solidFill>
                  <a:srgbClr val="002060"/>
                </a:solidFill>
                <a:effectLst/>
              </a:rPr>
              <a:t>2</a:t>
            </a:r>
            <a:r>
              <a:rPr lang="pl-PL" sz="2800" dirty="0" smtClean="0">
                <a:solidFill>
                  <a:srgbClr val="002060"/>
                </a:solidFill>
                <a:effectLst/>
              </a:rPr>
              <a:t> była w tym okresie bliska zeru, a równocześnie koszty produkcji energii elektrycznej wzrosły niemal 50 proc.! Co więcej - rząd w Berlinie musiał oficjalnie przyznać, iż nie uda mu się osiągnąć celów polityki klimatycznej, a Niemcy pozostaną "krajem węgla brunatnego".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8975" y="651109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>
                <a:solidFill>
                  <a:srgbClr val="002060"/>
                </a:solidFill>
              </a:rPr>
              <a:t>Ź</a:t>
            </a:r>
            <a:r>
              <a:rPr lang="pl-PL" sz="700" dirty="0" smtClean="0">
                <a:solidFill>
                  <a:srgbClr val="002060"/>
                </a:solidFill>
              </a:rPr>
              <a:t>ródło: http://niewygodne.info.pl/artykul9/04735-Wielkie-koszty-i-zerowe-efekty-polityki-CO2.htm</a:t>
            </a:r>
            <a:endParaRPr lang="pl-PL" sz="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11" y="6461468"/>
            <a:ext cx="1099761" cy="24968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17180" y="332829"/>
            <a:ext cx="596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JAK Z WĘGLA ZROBIĆ PALIWO EKOLOGICZNE?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7180" y="2195105"/>
            <a:ext cx="8643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Walka ze smogiem przybiera powoli postać wojny - i to wojny prowadzonej na wielu frontach. Zaangażowane są w nią samorządy, rząd, organizacje pozarządowe i obywatele. Pomysłów na rozwiązanie problemu nie mogło zabraknąć również w Programie dla Śląska, tym bardziej, że w województwie śląskim pyły wyemitowane w 2015 roku stanowiły 23 proc. emisji krajowej. Przekładało się to na emisję ośmiokrotnie wyższą na 1 km kw. powierzchni niż wynosi średnia w Polsce. Największa ilość zanieczyszczeń pyłowych (prawie 44 proc.) pochodziła ze spalani paliw. Pyły oraz </a:t>
            </a:r>
            <a:r>
              <a:rPr lang="pl-PL" sz="2000" dirty="0" err="1" smtClean="0">
                <a:solidFill>
                  <a:srgbClr val="002060"/>
                </a:solidFill>
              </a:rPr>
              <a:t>benzo</a:t>
            </a:r>
            <a:r>
              <a:rPr lang="pl-PL" sz="2000" dirty="0" smtClean="0">
                <a:solidFill>
                  <a:srgbClr val="002060"/>
                </a:solidFill>
              </a:rPr>
              <a:t>(a)</a:t>
            </a:r>
            <a:r>
              <a:rPr lang="pl-PL" sz="2000" dirty="0" err="1" smtClean="0">
                <a:solidFill>
                  <a:srgbClr val="002060"/>
                </a:solidFill>
              </a:rPr>
              <a:t>piren</a:t>
            </a:r>
            <a:r>
              <a:rPr lang="pl-PL" sz="2000" dirty="0" smtClean="0">
                <a:solidFill>
                  <a:srgbClr val="002060"/>
                </a:solidFill>
              </a:rPr>
              <a:t> (BAP) tworzące smog na Śląsku pochodzą przede wszystkim z indywidualnych źródeł ogrzewania budynków, do tego dokłada się transport drogowy i przemysł.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100 mln zł na innowacje antysmogowe</a:t>
            </a:r>
            <a:endParaRPr lang="pl-PL" sz="2000" dirty="0" smtClean="0">
              <a:solidFill>
                <a:srgbClr val="002060"/>
              </a:solidFill>
            </a:endParaRPr>
          </a:p>
          <a:p>
            <a:r>
              <a:rPr lang="pl-PL" sz="2000" dirty="0" smtClean="0">
                <a:solidFill>
                  <a:srgbClr val="002060"/>
                </a:solidFill>
              </a:rPr>
              <a:t>Rozwiązanie tego problemu ma przyjść wraz z innowacjami. 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7180" y="651109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>
                <a:solidFill>
                  <a:srgbClr val="002060"/>
                </a:solidFill>
              </a:rPr>
              <a:t>Ź</a:t>
            </a:r>
            <a:r>
              <a:rPr lang="pl-PL" sz="700" dirty="0" smtClean="0">
                <a:solidFill>
                  <a:srgbClr val="002060"/>
                </a:solidFill>
              </a:rPr>
              <a:t>ródło: https://www.teraz-srodowisko.pl/aktualnosci/jak-z-wegla-zrobic-paliwo-ekologiczne-4115.html</a:t>
            </a:r>
            <a:endParaRPr lang="pl-PL" sz="700" dirty="0">
              <a:solidFill>
                <a:srgbClr val="00206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7180" y="833080"/>
            <a:ext cx="8643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44 proc. zanieczyszczeń pyłowych na Śląsku pochodzi ze spalania paliw - i to głównie w domach. Czy zaproponowane w Programie dla Śląska rozwiązania typu </a:t>
            </a:r>
            <a:r>
              <a:rPr lang="pl-PL" sz="2000" dirty="0" err="1" smtClean="0">
                <a:solidFill>
                  <a:srgbClr val="FF0000"/>
                </a:solidFill>
              </a:rPr>
              <a:t>ekogroszek</a:t>
            </a:r>
            <a:r>
              <a:rPr lang="pl-PL" sz="2000" dirty="0" smtClean="0">
                <a:solidFill>
                  <a:srgbClr val="FF0000"/>
                </a:solidFill>
              </a:rPr>
              <a:t> wytwarzany na bazie mułów węglowych czy paliwa bezdymne pozwolą rozwiązać ten problem?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16" y="239150"/>
            <a:ext cx="4270026" cy="62640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0"/>
            <a:ext cx="4318985" cy="62640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27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8" y="399077"/>
            <a:ext cx="4293289" cy="60720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382641"/>
            <a:ext cx="4316530" cy="61049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15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609</Words>
  <Application>Microsoft Office PowerPoint</Application>
  <PresentationFormat>Pokaz na ekranie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Motyw pakietu Office</vt:lpstr>
      <vt:lpstr>INNOWACYJNE METODY REDUKCJI EMISJI ZANIECZYSZCZEŃ</vt:lpstr>
      <vt:lpstr>LISTA NAJWIĘKSZYCH  TRUCICIELI  - emisji CO2 na statystycznego obywatela</vt:lpstr>
      <vt:lpstr>GUS: Udział nośników energetycznych w wytwarzaniu energii elektrycznej w 2017r.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stanislaw.szczepaniak@inwex.pl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INNOWACYJNE METODY REDUKCJI EMISJI ZANIECZYSZCZEŃ</dc:title>
  <dc:creator>Madzia</dc:creator>
  <cp:lastModifiedBy>Madzia</cp:lastModifiedBy>
  <cp:revision>26</cp:revision>
  <cp:lastPrinted>2019-02-26T12:26:14Z</cp:lastPrinted>
  <dcterms:created xsi:type="dcterms:W3CDTF">2019-02-25T09:03:57Z</dcterms:created>
  <dcterms:modified xsi:type="dcterms:W3CDTF">2019-02-26T15:39:10Z</dcterms:modified>
</cp:coreProperties>
</file>