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702" r:id="rId2"/>
    <p:sldId id="703" r:id="rId3"/>
    <p:sldId id="685" r:id="rId4"/>
    <p:sldId id="704" r:id="rId5"/>
    <p:sldId id="706" r:id="rId6"/>
    <p:sldId id="705" r:id="rId7"/>
    <p:sldId id="707" r:id="rId8"/>
    <p:sldId id="708" r:id="rId9"/>
    <p:sldId id="711" r:id="rId10"/>
    <p:sldId id="713" r:id="rId11"/>
    <p:sldId id="712" r:id="rId12"/>
    <p:sldId id="714" r:id="rId13"/>
    <p:sldId id="715" r:id="rId14"/>
    <p:sldId id="716" r:id="rId15"/>
    <p:sldId id="717" r:id="rId16"/>
    <p:sldId id="721" r:id="rId17"/>
    <p:sldId id="732" r:id="rId18"/>
    <p:sldId id="733" r:id="rId19"/>
    <p:sldId id="734" r:id="rId20"/>
    <p:sldId id="735" r:id="rId21"/>
    <p:sldId id="722" r:id="rId22"/>
    <p:sldId id="723" r:id="rId23"/>
    <p:sldId id="724" r:id="rId24"/>
    <p:sldId id="725" r:id="rId25"/>
    <p:sldId id="726" r:id="rId26"/>
    <p:sldId id="739" r:id="rId27"/>
    <p:sldId id="737" r:id="rId28"/>
    <p:sldId id="738" r:id="rId29"/>
    <p:sldId id="740" r:id="rId30"/>
    <p:sldId id="741" r:id="rId31"/>
    <p:sldId id="742" r:id="rId32"/>
    <p:sldId id="727" r:id="rId33"/>
    <p:sldId id="728" r:id="rId34"/>
    <p:sldId id="729" r:id="rId35"/>
    <p:sldId id="736" r:id="rId36"/>
  </p:sldIdLst>
  <p:sldSz cx="9144000" cy="6858000" type="screen4x3"/>
  <p:notesSz cx="6858000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95CA20"/>
    <a:srgbClr val="026937"/>
    <a:srgbClr val="AFE13F"/>
    <a:srgbClr val="7EA002"/>
    <a:srgbClr val="5F7901"/>
    <a:srgbClr val="FFFFFF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22" autoAdjust="0"/>
    <p:restoredTop sz="86610" autoAdjust="0"/>
  </p:normalViewPr>
  <p:slideViewPr>
    <p:cSldViewPr>
      <p:cViewPr varScale="1">
        <p:scale>
          <a:sx n="94" d="100"/>
          <a:sy n="94" d="100"/>
        </p:scale>
        <p:origin x="9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oajed\Desktop\raport%202017%20powietrze%20WYKRES%20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'wykres 6 2016'!$B$3</c:f>
              <c:strCache>
                <c:ptCount val="1"/>
                <c:pt idx="0">
                  <c:v>Pył zawieszony PM10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'wykres 6 2016'!$A$4:$A$367</c:f>
              <c:numCache>
                <c:formatCode>m/d/yyyy</c:formatCode>
                <c:ptCount val="364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</c:numCache>
            </c:numRef>
          </c:cat>
          <c:val>
            <c:numRef>
              <c:f>'wykres 6 2016'!$B$4:$B$367</c:f>
              <c:numCache>
                <c:formatCode>General</c:formatCode>
                <c:ptCount val="364"/>
                <c:pt idx="0">
                  <c:v>90.63</c:v>
                </c:pt>
                <c:pt idx="1">
                  <c:v>75.58</c:v>
                </c:pt>
                <c:pt idx="2">
                  <c:v>19.88</c:v>
                </c:pt>
                <c:pt idx="3">
                  <c:v>10.130000000000001</c:v>
                </c:pt>
                <c:pt idx="4">
                  <c:v>16.96</c:v>
                </c:pt>
                <c:pt idx="5">
                  <c:v>24.92</c:v>
                </c:pt>
                <c:pt idx="6">
                  <c:v>113.42</c:v>
                </c:pt>
                <c:pt idx="7">
                  <c:v>297.08</c:v>
                </c:pt>
                <c:pt idx="8">
                  <c:v>170.71</c:v>
                </c:pt>
                <c:pt idx="9">
                  <c:v>96</c:v>
                </c:pt>
                <c:pt idx="10">
                  <c:v>112.96</c:v>
                </c:pt>
                <c:pt idx="11">
                  <c:v>44.42</c:v>
                </c:pt>
                <c:pt idx="12">
                  <c:v>42.29</c:v>
                </c:pt>
                <c:pt idx="13">
                  <c:v>31.04</c:v>
                </c:pt>
                <c:pt idx="14">
                  <c:v>39.21</c:v>
                </c:pt>
                <c:pt idx="15">
                  <c:v>80.5</c:v>
                </c:pt>
                <c:pt idx="16">
                  <c:v>120.42</c:v>
                </c:pt>
                <c:pt idx="17">
                  <c:v>52.5</c:v>
                </c:pt>
                <c:pt idx="18">
                  <c:v>45.38</c:v>
                </c:pt>
                <c:pt idx="19">
                  <c:v>79.13</c:v>
                </c:pt>
                <c:pt idx="20">
                  <c:v>29.88</c:v>
                </c:pt>
                <c:pt idx="21">
                  <c:v>31.46</c:v>
                </c:pt>
                <c:pt idx="22">
                  <c:v>105.13</c:v>
                </c:pt>
                <c:pt idx="23">
                  <c:v>91.42</c:v>
                </c:pt>
                <c:pt idx="24">
                  <c:v>76.92</c:v>
                </c:pt>
                <c:pt idx="25">
                  <c:v>73.33</c:v>
                </c:pt>
                <c:pt idx="26">
                  <c:v>182.04</c:v>
                </c:pt>
                <c:pt idx="27">
                  <c:v>131.38</c:v>
                </c:pt>
                <c:pt idx="28">
                  <c:v>93.58</c:v>
                </c:pt>
                <c:pt idx="29">
                  <c:v>97</c:v>
                </c:pt>
                <c:pt idx="30">
                  <c:v>89.46</c:v>
                </c:pt>
                <c:pt idx="31">
                  <c:v>122.22</c:v>
                </c:pt>
                <c:pt idx="32">
                  <c:v>122.5</c:v>
                </c:pt>
                <c:pt idx="33">
                  <c:v>99.5</c:v>
                </c:pt>
                <c:pt idx="34">
                  <c:v>46.75</c:v>
                </c:pt>
                <c:pt idx="35">
                  <c:v>51.79</c:v>
                </c:pt>
                <c:pt idx="36">
                  <c:v>52.33</c:v>
                </c:pt>
                <c:pt idx="37">
                  <c:v>32.409999999999997</c:v>
                </c:pt>
                <c:pt idx="38">
                  <c:v>37.700000000000003</c:v>
                </c:pt>
                <c:pt idx="39">
                  <c:v>51.63</c:v>
                </c:pt>
                <c:pt idx="40">
                  <c:v>55.88</c:v>
                </c:pt>
                <c:pt idx="41">
                  <c:v>45.04</c:v>
                </c:pt>
                <c:pt idx="42">
                  <c:v>41.17</c:v>
                </c:pt>
                <c:pt idx="43">
                  <c:v>69.5</c:v>
                </c:pt>
                <c:pt idx="44">
                  <c:v>99.83</c:v>
                </c:pt>
                <c:pt idx="45">
                  <c:v>212.13</c:v>
                </c:pt>
                <c:pt idx="46">
                  <c:v>188.79</c:v>
                </c:pt>
                <c:pt idx="47">
                  <c:v>149.13</c:v>
                </c:pt>
                <c:pt idx="48">
                  <c:v>46.17</c:v>
                </c:pt>
                <c:pt idx="49">
                  <c:v>34.880000000000003</c:v>
                </c:pt>
                <c:pt idx="50">
                  <c:v>40</c:v>
                </c:pt>
                <c:pt idx="51">
                  <c:v>14.79</c:v>
                </c:pt>
                <c:pt idx="52">
                  <c:v>18.21</c:v>
                </c:pt>
                <c:pt idx="53">
                  <c:v>15.75</c:v>
                </c:pt>
                <c:pt idx="54">
                  <c:v>13.79</c:v>
                </c:pt>
                <c:pt idx="55">
                  <c:v>18.29</c:v>
                </c:pt>
                <c:pt idx="56">
                  <c:v>32.71</c:v>
                </c:pt>
                <c:pt idx="57">
                  <c:v>42.42</c:v>
                </c:pt>
                <c:pt idx="58">
                  <c:v>48</c:v>
                </c:pt>
                <c:pt idx="59">
                  <c:v>24.45</c:v>
                </c:pt>
                <c:pt idx="60">
                  <c:v>23.29</c:v>
                </c:pt>
                <c:pt idx="61">
                  <c:v>37.380000000000003</c:v>
                </c:pt>
                <c:pt idx="62">
                  <c:v>39.75</c:v>
                </c:pt>
                <c:pt idx="63">
                  <c:v>34.21</c:v>
                </c:pt>
                <c:pt idx="64">
                  <c:v>24.63</c:v>
                </c:pt>
                <c:pt idx="65">
                  <c:v>65.63</c:v>
                </c:pt>
                <c:pt idx="66">
                  <c:v>61.38</c:v>
                </c:pt>
                <c:pt idx="67">
                  <c:v>49.29</c:v>
                </c:pt>
                <c:pt idx="68">
                  <c:v>52.29</c:v>
                </c:pt>
                <c:pt idx="69">
                  <c:v>37.75</c:v>
                </c:pt>
                <c:pt idx="70">
                  <c:v>25.29</c:v>
                </c:pt>
                <c:pt idx="71">
                  <c:v>69.5</c:v>
                </c:pt>
                <c:pt idx="72">
                  <c:v>134.66999999999999</c:v>
                </c:pt>
                <c:pt idx="73">
                  <c:v>110.17</c:v>
                </c:pt>
                <c:pt idx="74">
                  <c:v>34.17</c:v>
                </c:pt>
                <c:pt idx="75">
                  <c:v>66</c:v>
                </c:pt>
                <c:pt idx="76">
                  <c:v>18.829999999999998</c:v>
                </c:pt>
                <c:pt idx="77">
                  <c:v>28.25</c:v>
                </c:pt>
                <c:pt idx="78">
                  <c:v>25.21</c:v>
                </c:pt>
                <c:pt idx="79">
                  <c:v>48.71</c:v>
                </c:pt>
                <c:pt idx="80">
                  <c:v>39.08</c:v>
                </c:pt>
                <c:pt idx="81">
                  <c:v>27.04</c:v>
                </c:pt>
                <c:pt idx="82">
                  <c:v>67.959999999999994</c:v>
                </c:pt>
                <c:pt idx="83">
                  <c:v>81.08</c:v>
                </c:pt>
                <c:pt idx="84">
                  <c:v>21.43</c:v>
                </c:pt>
                <c:pt idx="85">
                  <c:v>35.33</c:v>
                </c:pt>
                <c:pt idx="86">
                  <c:v>50.54</c:v>
                </c:pt>
                <c:pt idx="87">
                  <c:v>92.38</c:v>
                </c:pt>
                <c:pt idx="88">
                  <c:v>28.63</c:v>
                </c:pt>
                <c:pt idx="89">
                  <c:v>54.33</c:v>
                </c:pt>
                <c:pt idx="90">
                  <c:v>38.58</c:v>
                </c:pt>
                <c:pt idx="91">
                  <c:v>36.71</c:v>
                </c:pt>
                <c:pt idx="92">
                  <c:v>28.58</c:v>
                </c:pt>
                <c:pt idx="93">
                  <c:v>31.26</c:v>
                </c:pt>
                <c:pt idx="94">
                  <c:v>36.29</c:v>
                </c:pt>
                <c:pt idx="95">
                  <c:v>15.42</c:v>
                </c:pt>
                <c:pt idx="96">
                  <c:v>17.55</c:v>
                </c:pt>
                <c:pt idx="97">
                  <c:v>19.38</c:v>
                </c:pt>
                <c:pt idx="98">
                  <c:v>35</c:v>
                </c:pt>
                <c:pt idx="99">
                  <c:v>35</c:v>
                </c:pt>
                <c:pt idx="100">
                  <c:v>20.079999999999998</c:v>
                </c:pt>
                <c:pt idx="101">
                  <c:v>26.04</c:v>
                </c:pt>
                <c:pt idx="102">
                  <c:v>11.25</c:v>
                </c:pt>
                <c:pt idx="103">
                  <c:v>16.420000000000002</c:v>
                </c:pt>
                <c:pt idx="104">
                  <c:v>41.83</c:v>
                </c:pt>
                <c:pt idx="105">
                  <c:v>18.670000000000002</c:v>
                </c:pt>
                <c:pt idx="106">
                  <c:v>29.29</c:v>
                </c:pt>
                <c:pt idx="107">
                  <c:v>13.13</c:v>
                </c:pt>
                <c:pt idx="108">
                  <c:v>16.25</c:v>
                </c:pt>
                <c:pt idx="109">
                  <c:v>26.09</c:v>
                </c:pt>
                <c:pt idx="110">
                  <c:v>32</c:v>
                </c:pt>
                <c:pt idx="111">
                  <c:v>21.38</c:v>
                </c:pt>
                <c:pt idx="112">
                  <c:v>15.63</c:v>
                </c:pt>
                <c:pt idx="113">
                  <c:v>22.67</c:v>
                </c:pt>
                <c:pt idx="114">
                  <c:v>27.33</c:v>
                </c:pt>
                <c:pt idx="115">
                  <c:v>15.58</c:v>
                </c:pt>
                <c:pt idx="116">
                  <c:v>12.5</c:v>
                </c:pt>
                <c:pt idx="117">
                  <c:v>11.42</c:v>
                </c:pt>
                <c:pt idx="118">
                  <c:v>20.96</c:v>
                </c:pt>
                <c:pt idx="119">
                  <c:v>26.17</c:v>
                </c:pt>
                <c:pt idx="120">
                  <c:v>15.22</c:v>
                </c:pt>
                <c:pt idx="121">
                  <c:v>24.83</c:v>
                </c:pt>
                <c:pt idx="122">
                  <c:v>21.79</c:v>
                </c:pt>
                <c:pt idx="123">
                  <c:v>26.71</c:v>
                </c:pt>
                <c:pt idx="124">
                  <c:v>29.17</c:v>
                </c:pt>
                <c:pt idx="125">
                  <c:v>31.83</c:v>
                </c:pt>
                <c:pt idx="126">
                  <c:v>27.88</c:v>
                </c:pt>
                <c:pt idx="127">
                  <c:v>16.38</c:v>
                </c:pt>
                <c:pt idx="128">
                  <c:v>17.670000000000002</c:v>
                </c:pt>
                <c:pt idx="129">
                  <c:v>35.130000000000003</c:v>
                </c:pt>
                <c:pt idx="130">
                  <c:v>28.83</c:v>
                </c:pt>
                <c:pt idx="131">
                  <c:v>30.04</c:v>
                </c:pt>
                <c:pt idx="132">
                  <c:v>35.32</c:v>
                </c:pt>
                <c:pt idx="133">
                  <c:v>44.79</c:v>
                </c:pt>
                <c:pt idx="134">
                  <c:v>37.92</c:v>
                </c:pt>
                <c:pt idx="135">
                  <c:v>23.83</c:v>
                </c:pt>
                <c:pt idx="136">
                  <c:v>36.08</c:v>
                </c:pt>
                <c:pt idx="137">
                  <c:v>28.33</c:v>
                </c:pt>
                <c:pt idx="138">
                  <c:v>35.130000000000003</c:v>
                </c:pt>
                <c:pt idx="139">
                  <c:v>33.46</c:v>
                </c:pt>
                <c:pt idx="140">
                  <c:v>25.46</c:v>
                </c:pt>
                <c:pt idx="141">
                  <c:v>23.54</c:v>
                </c:pt>
                <c:pt idx="142">
                  <c:v>36.67</c:v>
                </c:pt>
                <c:pt idx="143">
                  <c:v>20.63</c:v>
                </c:pt>
                <c:pt idx="144">
                  <c:v>19.79</c:v>
                </c:pt>
                <c:pt idx="145">
                  <c:v>20.38</c:v>
                </c:pt>
                <c:pt idx="146">
                  <c:v>22.46</c:v>
                </c:pt>
                <c:pt idx="147">
                  <c:v>26.58</c:v>
                </c:pt>
                <c:pt idx="148">
                  <c:v>22.39</c:v>
                </c:pt>
                <c:pt idx="149">
                  <c:v>25.5</c:v>
                </c:pt>
                <c:pt idx="150">
                  <c:v>25.5</c:v>
                </c:pt>
                <c:pt idx="151">
                  <c:v>23.54</c:v>
                </c:pt>
                <c:pt idx="152">
                  <c:v>31.71</c:v>
                </c:pt>
                <c:pt idx="153">
                  <c:v>26</c:v>
                </c:pt>
                <c:pt idx="154">
                  <c:v>21.75</c:v>
                </c:pt>
                <c:pt idx="155">
                  <c:v>15</c:v>
                </c:pt>
                <c:pt idx="156">
                  <c:v>21.96</c:v>
                </c:pt>
                <c:pt idx="157">
                  <c:v>15.21</c:v>
                </c:pt>
                <c:pt idx="158">
                  <c:v>23.83</c:v>
                </c:pt>
                <c:pt idx="159">
                  <c:v>25.88</c:v>
                </c:pt>
                <c:pt idx="160">
                  <c:v>24.04</c:v>
                </c:pt>
                <c:pt idx="161">
                  <c:v>17.46</c:v>
                </c:pt>
                <c:pt idx="162">
                  <c:v>25.33</c:v>
                </c:pt>
                <c:pt idx="163">
                  <c:v>17.21</c:v>
                </c:pt>
                <c:pt idx="164">
                  <c:v>15.33</c:v>
                </c:pt>
                <c:pt idx="165">
                  <c:v>17.54</c:v>
                </c:pt>
                <c:pt idx="166">
                  <c:v>19.75</c:v>
                </c:pt>
                <c:pt idx="167">
                  <c:v>11.79</c:v>
                </c:pt>
                <c:pt idx="168">
                  <c:v>13.83</c:v>
                </c:pt>
                <c:pt idx="169">
                  <c:v>17.71</c:v>
                </c:pt>
                <c:pt idx="170">
                  <c:v>30.42</c:v>
                </c:pt>
                <c:pt idx="171">
                  <c:v>18.79</c:v>
                </c:pt>
                <c:pt idx="172">
                  <c:v>34.67</c:v>
                </c:pt>
                <c:pt idx="173">
                  <c:v>23.88</c:v>
                </c:pt>
                <c:pt idx="174">
                  <c:v>28.5</c:v>
                </c:pt>
                <c:pt idx="175">
                  <c:v>27.08</c:v>
                </c:pt>
                <c:pt idx="176">
                  <c:v>16.63</c:v>
                </c:pt>
                <c:pt idx="178">
                  <c:v>27.5</c:v>
                </c:pt>
                <c:pt idx="179">
                  <c:v>21.96</c:v>
                </c:pt>
                <c:pt idx="180">
                  <c:v>15.79</c:v>
                </c:pt>
                <c:pt idx="181">
                  <c:v>20.38</c:v>
                </c:pt>
                <c:pt idx="182">
                  <c:v>10</c:v>
                </c:pt>
                <c:pt idx="183">
                  <c:v>17.46</c:v>
                </c:pt>
                <c:pt idx="184">
                  <c:v>28.33</c:v>
                </c:pt>
                <c:pt idx="185">
                  <c:v>27.42</c:v>
                </c:pt>
                <c:pt idx="186">
                  <c:v>26.58</c:v>
                </c:pt>
                <c:pt idx="187">
                  <c:v>28.04</c:v>
                </c:pt>
                <c:pt idx="188">
                  <c:v>22.54</c:v>
                </c:pt>
                <c:pt idx="189">
                  <c:v>21.08</c:v>
                </c:pt>
                <c:pt idx="190">
                  <c:v>23</c:v>
                </c:pt>
                <c:pt idx="191">
                  <c:v>20.21</c:v>
                </c:pt>
                <c:pt idx="192">
                  <c:v>21.92</c:v>
                </c:pt>
                <c:pt idx="193">
                  <c:v>14.5</c:v>
                </c:pt>
                <c:pt idx="194">
                  <c:v>17.29</c:v>
                </c:pt>
                <c:pt idx="195">
                  <c:v>21.88</c:v>
                </c:pt>
                <c:pt idx="196">
                  <c:v>18.670000000000002</c:v>
                </c:pt>
                <c:pt idx="197">
                  <c:v>28.63</c:v>
                </c:pt>
                <c:pt idx="198">
                  <c:v>19.329999999999998</c:v>
                </c:pt>
                <c:pt idx="199">
                  <c:v>27.13</c:v>
                </c:pt>
                <c:pt idx="200">
                  <c:v>25.46</c:v>
                </c:pt>
                <c:pt idx="201">
                  <c:v>25.75</c:v>
                </c:pt>
                <c:pt idx="202">
                  <c:v>26.5</c:v>
                </c:pt>
                <c:pt idx="203">
                  <c:v>20.25</c:v>
                </c:pt>
                <c:pt idx="204">
                  <c:v>22.71</c:v>
                </c:pt>
                <c:pt idx="205">
                  <c:v>16.579999999999998</c:v>
                </c:pt>
                <c:pt idx="206">
                  <c:v>13.75</c:v>
                </c:pt>
                <c:pt idx="207">
                  <c:v>19.22</c:v>
                </c:pt>
                <c:pt idx="208">
                  <c:v>17.88</c:v>
                </c:pt>
                <c:pt idx="209">
                  <c:v>23.5</c:v>
                </c:pt>
                <c:pt idx="210">
                  <c:v>29.46</c:v>
                </c:pt>
                <c:pt idx="211">
                  <c:v>33.21</c:v>
                </c:pt>
                <c:pt idx="212">
                  <c:v>33.08</c:v>
                </c:pt>
                <c:pt idx="213">
                  <c:v>38.54</c:v>
                </c:pt>
                <c:pt idx="214">
                  <c:v>34.42</c:v>
                </c:pt>
                <c:pt idx="215">
                  <c:v>36</c:v>
                </c:pt>
                <c:pt idx="216">
                  <c:v>24.71</c:v>
                </c:pt>
                <c:pt idx="217">
                  <c:v>21.13</c:v>
                </c:pt>
                <c:pt idx="218">
                  <c:v>16.46</c:v>
                </c:pt>
                <c:pt idx="219">
                  <c:v>24.75</c:v>
                </c:pt>
                <c:pt idx="220">
                  <c:v>26.79</c:v>
                </c:pt>
                <c:pt idx="221">
                  <c:v>35.54</c:v>
                </c:pt>
                <c:pt idx="222">
                  <c:v>31.25</c:v>
                </c:pt>
                <c:pt idx="223">
                  <c:v>15.5</c:v>
                </c:pt>
                <c:pt idx="224">
                  <c:v>13.08</c:v>
                </c:pt>
                <c:pt idx="225">
                  <c:v>17.88</c:v>
                </c:pt>
                <c:pt idx="226">
                  <c:v>16.670000000000002</c:v>
                </c:pt>
                <c:pt idx="227">
                  <c:v>23.54</c:v>
                </c:pt>
                <c:pt idx="228">
                  <c:v>21.21</c:v>
                </c:pt>
                <c:pt idx="229">
                  <c:v>36.46</c:v>
                </c:pt>
                <c:pt idx="230">
                  <c:v>20.79</c:v>
                </c:pt>
                <c:pt idx="231">
                  <c:v>9.67</c:v>
                </c:pt>
                <c:pt idx="232">
                  <c:v>15.71</c:v>
                </c:pt>
                <c:pt idx="233">
                  <c:v>17.22</c:v>
                </c:pt>
                <c:pt idx="234">
                  <c:v>13.21</c:v>
                </c:pt>
                <c:pt idx="235">
                  <c:v>23.83</c:v>
                </c:pt>
                <c:pt idx="236">
                  <c:v>38.04</c:v>
                </c:pt>
                <c:pt idx="237">
                  <c:v>40.78</c:v>
                </c:pt>
                <c:pt idx="238">
                  <c:v>22.13</c:v>
                </c:pt>
                <c:pt idx="239">
                  <c:v>14.63</c:v>
                </c:pt>
                <c:pt idx="240">
                  <c:v>22.5</c:v>
                </c:pt>
                <c:pt idx="241">
                  <c:v>26.79</c:v>
                </c:pt>
                <c:pt idx="242">
                  <c:v>37.08</c:v>
                </c:pt>
                <c:pt idx="243">
                  <c:v>35.29</c:v>
                </c:pt>
                <c:pt idx="244">
                  <c:v>7.38</c:v>
                </c:pt>
                <c:pt idx="245">
                  <c:v>7.96</c:v>
                </c:pt>
                <c:pt idx="246">
                  <c:v>10.25</c:v>
                </c:pt>
                <c:pt idx="247">
                  <c:v>11.75</c:v>
                </c:pt>
                <c:pt idx="248">
                  <c:v>20.83</c:v>
                </c:pt>
                <c:pt idx="249">
                  <c:v>14.29</c:v>
                </c:pt>
                <c:pt idx="250">
                  <c:v>21.96</c:v>
                </c:pt>
                <c:pt idx="251">
                  <c:v>19.38</c:v>
                </c:pt>
                <c:pt idx="252">
                  <c:v>24</c:v>
                </c:pt>
                <c:pt idx="253">
                  <c:v>28.83</c:v>
                </c:pt>
                <c:pt idx="254">
                  <c:v>13.75</c:v>
                </c:pt>
                <c:pt idx="255">
                  <c:v>15.13</c:v>
                </c:pt>
                <c:pt idx="256">
                  <c:v>17.25</c:v>
                </c:pt>
                <c:pt idx="257">
                  <c:v>15.29</c:v>
                </c:pt>
                <c:pt idx="258">
                  <c:v>23.33</c:v>
                </c:pt>
                <c:pt idx="259">
                  <c:v>20.54</c:v>
                </c:pt>
                <c:pt idx="260">
                  <c:v>19.75</c:v>
                </c:pt>
                <c:pt idx="261">
                  <c:v>33.25</c:v>
                </c:pt>
                <c:pt idx="262">
                  <c:v>9.0399999999999991</c:v>
                </c:pt>
                <c:pt idx="263">
                  <c:v>10.75</c:v>
                </c:pt>
                <c:pt idx="264">
                  <c:v>13.58</c:v>
                </c:pt>
                <c:pt idx="265">
                  <c:v>17.71</c:v>
                </c:pt>
                <c:pt idx="266">
                  <c:v>22.5</c:v>
                </c:pt>
                <c:pt idx="267">
                  <c:v>23.5</c:v>
                </c:pt>
                <c:pt idx="268">
                  <c:v>47.38</c:v>
                </c:pt>
                <c:pt idx="269">
                  <c:v>35</c:v>
                </c:pt>
                <c:pt idx="270">
                  <c:v>34.67</c:v>
                </c:pt>
                <c:pt idx="271">
                  <c:v>35.17</c:v>
                </c:pt>
                <c:pt idx="272">
                  <c:v>39.75</c:v>
                </c:pt>
                <c:pt idx="273">
                  <c:v>39.25</c:v>
                </c:pt>
                <c:pt idx="274">
                  <c:v>48.17</c:v>
                </c:pt>
                <c:pt idx="275">
                  <c:v>32.909999999999997</c:v>
                </c:pt>
                <c:pt idx="276">
                  <c:v>19.46</c:v>
                </c:pt>
                <c:pt idx="277">
                  <c:v>16.79</c:v>
                </c:pt>
                <c:pt idx="278">
                  <c:v>8.86</c:v>
                </c:pt>
                <c:pt idx="279">
                  <c:v>16.5</c:v>
                </c:pt>
                <c:pt idx="280">
                  <c:v>16.13</c:v>
                </c:pt>
                <c:pt idx="281">
                  <c:v>13.21</c:v>
                </c:pt>
                <c:pt idx="282">
                  <c:v>18.63</c:v>
                </c:pt>
                <c:pt idx="283">
                  <c:v>18.170000000000002</c:v>
                </c:pt>
                <c:pt idx="284">
                  <c:v>22.46</c:v>
                </c:pt>
                <c:pt idx="285">
                  <c:v>21.33</c:v>
                </c:pt>
                <c:pt idx="286">
                  <c:v>31.29</c:v>
                </c:pt>
                <c:pt idx="287">
                  <c:v>29.04</c:v>
                </c:pt>
                <c:pt idx="288">
                  <c:v>37.04</c:v>
                </c:pt>
                <c:pt idx="289">
                  <c:v>63.54</c:v>
                </c:pt>
                <c:pt idx="290">
                  <c:v>81.67</c:v>
                </c:pt>
                <c:pt idx="291">
                  <c:v>64.040000000000006</c:v>
                </c:pt>
                <c:pt idx="292">
                  <c:v>39.83</c:v>
                </c:pt>
                <c:pt idx="293">
                  <c:v>64.67</c:v>
                </c:pt>
                <c:pt idx="294">
                  <c:v>41.67</c:v>
                </c:pt>
                <c:pt idx="295">
                  <c:v>20.38</c:v>
                </c:pt>
                <c:pt idx="296">
                  <c:v>24.5</c:v>
                </c:pt>
                <c:pt idx="297">
                  <c:v>26.21</c:v>
                </c:pt>
                <c:pt idx="298">
                  <c:v>19.96</c:v>
                </c:pt>
                <c:pt idx="299">
                  <c:v>16.71</c:v>
                </c:pt>
                <c:pt idx="300">
                  <c:v>10.08</c:v>
                </c:pt>
                <c:pt idx="301">
                  <c:v>7.57</c:v>
                </c:pt>
                <c:pt idx="302">
                  <c:v>10.33</c:v>
                </c:pt>
                <c:pt idx="303">
                  <c:v>20.25</c:v>
                </c:pt>
                <c:pt idx="304">
                  <c:v>18.96</c:v>
                </c:pt>
                <c:pt idx="305">
                  <c:v>18.579999999999998</c:v>
                </c:pt>
                <c:pt idx="306">
                  <c:v>17.25</c:v>
                </c:pt>
                <c:pt idx="307">
                  <c:v>36.79</c:v>
                </c:pt>
                <c:pt idx="308">
                  <c:v>25.25</c:v>
                </c:pt>
                <c:pt idx="309">
                  <c:v>49.33</c:v>
                </c:pt>
                <c:pt idx="310">
                  <c:v>43.88</c:v>
                </c:pt>
                <c:pt idx="311">
                  <c:v>32</c:v>
                </c:pt>
                <c:pt idx="312">
                  <c:v>40.130000000000003</c:v>
                </c:pt>
                <c:pt idx="313">
                  <c:v>45.29</c:v>
                </c:pt>
                <c:pt idx="314">
                  <c:v>13.33</c:v>
                </c:pt>
                <c:pt idx="315">
                  <c:v>19.079999999999998</c:v>
                </c:pt>
                <c:pt idx="316">
                  <c:v>21</c:v>
                </c:pt>
                <c:pt idx="317">
                  <c:v>27</c:v>
                </c:pt>
                <c:pt idx="318">
                  <c:v>66.58</c:v>
                </c:pt>
                <c:pt idx="319">
                  <c:v>69.08</c:v>
                </c:pt>
                <c:pt idx="320">
                  <c:v>69.459999999999994</c:v>
                </c:pt>
                <c:pt idx="321">
                  <c:v>33.42</c:v>
                </c:pt>
                <c:pt idx="322">
                  <c:v>20.71</c:v>
                </c:pt>
                <c:pt idx="323">
                  <c:v>12.08</c:v>
                </c:pt>
                <c:pt idx="324">
                  <c:v>31.29</c:v>
                </c:pt>
                <c:pt idx="325">
                  <c:v>32.83</c:v>
                </c:pt>
                <c:pt idx="326">
                  <c:v>35.58</c:v>
                </c:pt>
                <c:pt idx="327">
                  <c:v>68.209999999999994</c:v>
                </c:pt>
                <c:pt idx="328">
                  <c:v>38.21</c:v>
                </c:pt>
                <c:pt idx="329">
                  <c:v>25.83</c:v>
                </c:pt>
                <c:pt idx="330">
                  <c:v>68.58</c:v>
                </c:pt>
                <c:pt idx="331">
                  <c:v>46.17</c:v>
                </c:pt>
                <c:pt idx="332">
                  <c:v>49.83</c:v>
                </c:pt>
                <c:pt idx="333">
                  <c:v>26.17</c:v>
                </c:pt>
                <c:pt idx="334">
                  <c:v>23</c:v>
                </c:pt>
                <c:pt idx="335">
                  <c:v>56.54</c:v>
                </c:pt>
                <c:pt idx="336">
                  <c:v>73.25</c:v>
                </c:pt>
                <c:pt idx="337">
                  <c:v>29.79</c:v>
                </c:pt>
                <c:pt idx="338">
                  <c:v>18.5</c:v>
                </c:pt>
                <c:pt idx="339">
                  <c:v>11</c:v>
                </c:pt>
                <c:pt idx="340">
                  <c:v>27.33</c:v>
                </c:pt>
                <c:pt idx="341">
                  <c:v>38.54</c:v>
                </c:pt>
                <c:pt idx="342">
                  <c:v>42.42</c:v>
                </c:pt>
                <c:pt idx="343">
                  <c:v>21.29</c:v>
                </c:pt>
                <c:pt idx="344">
                  <c:v>20.13</c:v>
                </c:pt>
                <c:pt idx="345">
                  <c:v>26.25</c:v>
                </c:pt>
                <c:pt idx="346">
                  <c:v>43.5</c:v>
                </c:pt>
                <c:pt idx="347">
                  <c:v>27.54</c:v>
                </c:pt>
                <c:pt idx="348">
                  <c:v>23.92</c:v>
                </c:pt>
                <c:pt idx="349">
                  <c:v>29.38</c:v>
                </c:pt>
                <c:pt idx="350">
                  <c:v>83.5</c:v>
                </c:pt>
                <c:pt idx="351">
                  <c:v>78.25</c:v>
                </c:pt>
                <c:pt idx="352">
                  <c:v>30.42</c:v>
                </c:pt>
                <c:pt idx="353">
                  <c:v>50.92</c:v>
                </c:pt>
                <c:pt idx="354">
                  <c:v>46</c:v>
                </c:pt>
                <c:pt idx="355">
                  <c:v>17.75</c:v>
                </c:pt>
                <c:pt idx="356">
                  <c:v>13.04</c:v>
                </c:pt>
                <c:pt idx="357">
                  <c:v>9.9600000000000009</c:v>
                </c:pt>
                <c:pt idx="358">
                  <c:v>13.46</c:v>
                </c:pt>
                <c:pt idx="359">
                  <c:v>36.58</c:v>
                </c:pt>
                <c:pt idx="360">
                  <c:v>54.88</c:v>
                </c:pt>
                <c:pt idx="361">
                  <c:v>22.26</c:v>
                </c:pt>
                <c:pt idx="362">
                  <c:v>23.79</c:v>
                </c:pt>
                <c:pt idx="363">
                  <c:v>54.67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8BB-4D32-B072-38C740058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4332824"/>
        <c:axId val="304328512"/>
      </c:lineChart>
      <c:lineChart>
        <c:grouping val="standard"/>
        <c:varyColors val="0"/>
        <c:ser>
          <c:idx val="0"/>
          <c:order val="1"/>
          <c:tx>
            <c:strRef>
              <c:f>'wykres 6 2016'!$C$3</c:f>
              <c:strCache>
                <c:ptCount val="1"/>
                <c:pt idx="0">
                  <c:v>Temperatura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'wykres 6 2016'!$A$4:$A$367</c:f>
              <c:numCache>
                <c:formatCode>m/d/yyyy</c:formatCode>
                <c:ptCount val="364"/>
                <c:pt idx="0">
                  <c:v>42736</c:v>
                </c:pt>
                <c:pt idx="1">
                  <c:v>42737</c:v>
                </c:pt>
                <c:pt idx="2">
                  <c:v>42738</c:v>
                </c:pt>
                <c:pt idx="3">
                  <c:v>42739</c:v>
                </c:pt>
                <c:pt idx="4">
                  <c:v>42740</c:v>
                </c:pt>
                <c:pt idx="5">
                  <c:v>42741</c:v>
                </c:pt>
                <c:pt idx="6">
                  <c:v>42742</c:v>
                </c:pt>
                <c:pt idx="7">
                  <c:v>42743</c:v>
                </c:pt>
                <c:pt idx="8">
                  <c:v>42744</c:v>
                </c:pt>
                <c:pt idx="9">
                  <c:v>42745</c:v>
                </c:pt>
                <c:pt idx="10">
                  <c:v>42746</c:v>
                </c:pt>
                <c:pt idx="11">
                  <c:v>42747</c:v>
                </c:pt>
                <c:pt idx="12">
                  <c:v>42748</c:v>
                </c:pt>
                <c:pt idx="13">
                  <c:v>42749</c:v>
                </c:pt>
                <c:pt idx="14">
                  <c:v>42750</c:v>
                </c:pt>
                <c:pt idx="15">
                  <c:v>42751</c:v>
                </c:pt>
                <c:pt idx="16">
                  <c:v>42752</c:v>
                </c:pt>
                <c:pt idx="17">
                  <c:v>42753</c:v>
                </c:pt>
                <c:pt idx="18">
                  <c:v>42754</c:v>
                </c:pt>
                <c:pt idx="19">
                  <c:v>42755</c:v>
                </c:pt>
                <c:pt idx="20">
                  <c:v>42756</c:v>
                </c:pt>
                <c:pt idx="21">
                  <c:v>42757</c:v>
                </c:pt>
                <c:pt idx="22">
                  <c:v>42758</c:v>
                </c:pt>
                <c:pt idx="23">
                  <c:v>42759</c:v>
                </c:pt>
                <c:pt idx="24">
                  <c:v>42760</c:v>
                </c:pt>
                <c:pt idx="25">
                  <c:v>42761</c:v>
                </c:pt>
                <c:pt idx="26">
                  <c:v>42762</c:v>
                </c:pt>
                <c:pt idx="27">
                  <c:v>42763</c:v>
                </c:pt>
                <c:pt idx="28">
                  <c:v>42764</c:v>
                </c:pt>
                <c:pt idx="29">
                  <c:v>42765</c:v>
                </c:pt>
                <c:pt idx="30">
                  <c:v>42766</c:v>
                </c:pt>
                <c:pt idx="31">
                  <c:v>42767</c:v>
                </c:pt>
                <c:pt idx="32">
                  <c:v>42768</c:v>
                </c:pt>
                <c:pt idx="33">
                  <c:v>42769</c:v>
                </c:pt>
                <c:pt idx="34">
                  <c:v>42770</c:v>
                </c:pt>
                <c:pt idx="35">
                  <c:v>42771</c:v>
                </c:pt>
                <c:pt idx="36">
                  <c:v>42772</c:v>
                </c:pt>
                <c:pt idx="37">
                  <c:v>42773</c:v>
                </c:pt>
                <c:pt idx="38">
                  <c:v>42774</c:v>
                </c:pt>
                <c:pt idx="39">
                  <c:v>42775</c:v>
                </c:pt>
                <c:pt idx="40">
                  <c:v>42776</c:v>
                </c:pt>
                <c:pt idx="41">
                  <c:v>42777</c:v>
                </c:pt>
                <c:pt idx="42">
                  <c:v>42778</c:v>
                </c:pt>
                <c:pt idx="43">
                  <c:v>42779</c:v>
                </c:pt>
                <c:pt idx="44">
                  <c:v>42780</c:v>
                </c:pt>
                <c:pt idx="45">
                  <c:v>42781</c:v>
                </c:pt>
                <c:pt idx="46">
                  <c:v>42782</c:v>
                </c:pt>
                <c:pt idx="47">
                  <c:v>42783</c:v>
                </c:pt>
                <c:pt idx="48">
                  <c:v>42784</c:v>
                </c:pt>
                <c:pt idx="49">
                  <c:v>42785</c:v>
                </c:pt>
                <c:pt idx="50">
                  <c:v>42786</c:v>
                </c:pt>
                <c:pt idx="51">
                  <c:v>42787</c:v>
                </c:pt>
                <c:pt idx="52">
                  <c:v>42788</c:v>
                </c:pt>
                <c:pt idx="53">
                  <c:v>42789</c:v>
                </c:pt>
                <c:pt idx="54">
                  <c:v>42790</c:v>
                </c:pt>
                <c:pt idx="55">
                  <c:v>42791</c:v>
                </c:pt>
                <c:pt idx="56">
                  <c:v>42792</c:v>
                </c:pt>
                <c:pt idx="57">
                  <c:v>42793</c:v>
                </c:pt>
                <c:pt idx="58">
                  <c:v>42794</c:v>
                </c:pt>
                <c:pt idx="59">
                  <c:v>42795</c:v>
                </c:pt>
                <c:pt idx="60">
                  <c:v>42796</c:v>
                </c:pt>
                <c:pt idx="61">
                  <c:v>42797</c:v>
                </c:pt>
                <c:pt idx="62">
                  <c:v>42798</c:v>
                </c:pt>
                <c:pt idx="63">
                  <c:v>42799</c:v>
                </c:pt>
                <c:pt idx="64">
                  <c:v>42800</c:v>
                </c:pt>
                <c:pt idx="65">
                  <c:v>42801</c:v>
                </c:pt>
                <c:pt idx="66">
                  <c:v>42802</c:v>
                </c:pt>
                <c:pt idx="67">
                  <c:v>42803</c:v>
                </c:pt>
                <c:pt idx="68">
                  <c:v>42804</c:v>
                </c:pt>
                <c:pt idx="69">
                  <c:v>42805</c:v>
                </c:pt>
                <c:pt idx="70">
                  <c:v>42806</c:v>
                </c:pt>
                <c:pt idx="71">
                  <c:v>42807</c:v>
                </c:pt>
                <c:pt idx="72">
                  <c:v>42808</c:v>
                </c:pt>
                <c:pt idx="73">
                  <c:v>42809</c:v>
                </c:pt>
                <c:pt idx="74">
                  <c:v>42810</c:v>
                </c:pt>
                <c:pt idx="75">
                  <c:v>42811</c:v>
                </c:pt>
                <c:pt idx="76">
                  <c:v>42812</c:v>
                </c:pt>
                <c:pt idx="77">
                  <c:v>42813</c:v>
                </c:pt>
                <c:pt idx="78">
                  <c:v>42814</c:v>
                </c:pt>
                <c:pt idx="79">
                  <c:v>42815</c:v>
                </c:pt>
                <c:pt idx="80">
                  <c:v>42816</c:v>
                </c:pt>
                <c:pt idx="81">
                  <c:v>42817</c:v>
                </c:pt>
                <c:pt idx="82">
                  <c:v>42818</c:v>
                </c:pt>
                <c:pt idx="83">
                  <c:v>42819</c:v>
                </c:pt>
                <c:pt idx="84">
                  <c:v>42820</c:v>
                </c:pt>
                <c:pt idx="85">
                  <c:v>42821</c:v>
                </c:pt>
                <c:pt idx="86">
                  <c:v>42822</c:v>
                </c:pt>
                <c:pt idx="87">
                  <c:v>42823</c:v>
                </c:pt>
                <c:pt idx="88">
                  <c:v>42824</c:v>
                </c:pt>
                <c:pt idx="89">
                  <c:v>42825</c:v>
                </c:pt>
                <c:pt idx="90">
                  <c:v>42826</c:v>
                </c:pt>
                <c:pt idx="91">
                  <c:v>42827</c:v>
                </c:pt>
                <c:pt idx="92">
                  <c:v>42828</c:v>
                </c:pt>
                <c:pt idx="93">
                  <c:v>42829</c:v>
                </c:pt>
                <c:pt idx="94">
                  <c:v>42830</c:v>
                </c:pt>
                <c:pt idx="95">
                  <c:v>42831</c:v>
                </c:pt>
                <c:pt idx="96">
                  <c:v>42832</c:v>
                </c:pt>
                <c:pt idx="97">
                  <c:v>42833</c:v>
                </c:pt>
                <c:pt idx="98">
                  <c:v>42834</c:v>
                </c:pt>
                <c:pt idx="99">
                  <c:v>42835</c:v>
                </c:pt>
                <c:pt idx="100">
                  <c:v>42836</c:v>
                </c:pt>
                <c:pt idx="101">
                  <c:v>42837</c:v>
                </c:pt>
                <c:pt idx="102">
                  <c:v>42838</c:v>
                </c:pt>
                <c:pt idx="103">
                  <c:v>42839</c:v>
                </c:pt>
                <c:pt idx="104">
                  <c:v>42840</c:v>
                </c:pt>
                <c:pt idx="105">
                  <c:v>42841</c:v>
                </c:pt>
                <c:pt idx="106">
                  <c:v>42842</c:v>
                </c:pt>
                <c:pt idx="107">
                  <c:v>42843</c:v>
                </c:pt>
                <c:pt idx="108">
                  <c:v>42844</c:v>
                </c:pt>
                <c:pt idx="109">
                  <c:v>42845</c:v>
                </c:pt>
                <c:pt idx="110">
                  <c:v>42846</c:v>
                </c:pt>
                <c:pt idx="111">
                  <c:v>42847</c:v>
                </c:pt>
                <c:pt idx="112">
                  <c:v>42848</c:v>
                </c:pt>
                <c:pt idx="113">
                  <c:v>42849</c:v>
                </c:pt>
                <c:pt idx="114">
                  <c:v>42850</c:v>
                </c:pt>
                <c:pt idx="115">
                  <c:v>42851</c:v>
                </c:pt>
                <c:pt idx="116">
                  <c:v>42852</c:v>
                </c:pt>
                <c:pt idx="117">
                  <c:v>42853</c:v>
                </c:pt>
                <c:pt idx="118">
                  <c:v>42854</c:v>
                </c:pt>
                <c:pt idx="119">
                  <c:v>42855</c:v>
                </c:pt>
                <c:pt idx="120">
                  <c:v>42856</c:v>
                </c:pt>
                <c:pt idx="121">
                  <c:v>42857</c:v>
                </c:pt>
                <c:pt idx="122">
                  <c:v>42858</c:v>
                </c:pt>
                <c:pt idx="123">
                  <c:v>42859</c:v>
                </c:pt>
                <c:pt idx="124">
                  <c:v>42860</c:v>
                </c:pt>
                <c:pt idx="125">
                  <c:v>42861</c:v>
                </c:pt>
                <c:pt idx="126">
                  <c:v>42862</c:v>
                </c:pt>
                <c:pt idx="127">
                  <c:v>42863</c:v>
                </c:pt>
                <c:pt idx="128">
                  <c:v>42864</c:v>
                </c:pt>
                <c:pt idx="129">
                  <c:v>42865</c:v>
                </c:pt>
                <c:pt idx="130">
                  <c:v>42866</c:v>
                </c:pt>
                <c:pt idx="131">
                  <c:v>42867</c:v>
                </c:pt>
                <c:pt idx="132">
                  <c:v>42868</c:v>
                </c:pt>
                <c:pt idx="133">
                  <c:v>42869</c:v>
                </c:pt>
                <c:pt idx="134">
                  <c:v>42870</c:v>
                </c:pt>
                <c:pt idx="135">
                  <c:v>42871</c:v>
                </c:pt>
                <c:pt idx="136">
                  <c:v>42872</c:v>
                </c:pt>
                <c:pt idx="137">
                  <c:v>42873</c:v>
                </c:pt>
                <c:pt idx="138">
                  <c:v>42874</c:v>
                </c:pt>
                <c:pt idx="139">
                  <c:v>42875</c:v>
                </c:pt>
                <c:pt idx="140">
                  <c:v>42876</c:v>
                </c:pt>
                <c:pt idx="141">
                  <c:v>42877</c:v>
                </c:pt>
                <c:pt idx="142">
                  <c:v>42878</c:v>
                </c:pt>
                <c:pt idx="143">
                  <c:v>42879</c:v>
                </c:pt>
                <c:pt idx="144">
                  <c:v>42880</c:v>
                </c:pt>
                <c:pt idx="145">
                  <c:v>42881</c:v>
                </c:pt>
                <c:pt idx="146">
                  <c:v>42882</c:v>
                </c:pt>
                <c:pt idx="147">
                  <c:v>42883</c:v>
                </c:pt>
                <c:pt idx="148">
                  <c:v>42884</c:v>
                </c:pt>
                <c:pt idx="149">
                  <c:v>42885</c:v>
                </c:pt>
                <c:pt idx="150">
                  <c:v>42886</c:v>
                </c:pt>
                <c:pt idx="151">
                  <c:v>42887</c:v>
                </c:pt>
                <c:pt idx="152">
                  <c:v>42888</c:v>
                </c:pt>
                <c:pt idx="153">
                  <c:v>42889</c:v>
                </c:pt>
                <c:pt idx="154">
                  <c:v>42890</c:v>
                </c:pt>
                <c:pt idx="155">
                  <c:v>42891</c:v>
                </c:pt>
                <c:pt idx="156">
                  <c:v>42892</c:v>
                </c:pt>
                <c:pt idx="157">
                  <c:v>42893</c:v>
                </c:pt>
                <c:pt idx="158">
                  <c:v>42894</c:v>
                </c:pt>
                <c:pt idx="159">
                  <c:v>42895</c:v>
                </c:pt>
                <c:pt idx="160">
                  <c:v>42896</c:v>
                </c:pt>
                <c:pt idx="161">
                  <c:v>42897</c:v>
                </c:pt>
                <c:pt idx="162">
                  <c:v>42898</c:v>
                </c:pt>
                <c:pt idx="163">
                  <c:v>42899</c:v>
                </c:pt>
                <c:pt idx="164">
                  <c:v>42900</c:v>
                </c:pt>
                <c:pt idx="165">
                  <c:v>42901</c:v>
                </c:pt>
                <c:pt idx="166">
                  <c:v>42902</c:v>
                </c:pt>
                <c:pt idx="167">
                  <c:v>42903</c:v>
                </c:pt>
                <c:pt idx="168">
                  <c:v>42904</c:v>
                </c:pt>
                <c:pt idx="169">
                  <c:v>42905</c:v>
                </c:pt>
                <c:pt idx="170">
                  <c:v>42906</c:v>
                </c:pt>
                <c:pt idx="171">
                  <c:v>42907</c:v>
                </c:pt>
                <c:pt idx="172">
                  <c:v>42908</c:v>
                </c:pt>
                <c:pt idx="173">
                  <c:v>42909</c:v>
                </c:pt>
                <c:pt idx="174">
                  <c:v>42910</c:v>
                </c:pt>
                <c:pt idx="175">
                  <c:v>42911</c:v>
                </c:pt>
                <c:pt idx="176">
                  <c:v>42912</c:v>
                </c:pt>
                <c:pt idx="177">
                  <c:v>42913</c:v>
                </c:pt>
                <c:pt idx="178">
                  <c:v>42914</c:v>
                </c:pt>
                <c:pt idx="179">
                  <c:v>42915</c:v>
                </c:pt>
                <c:pt idx="180">
                  <c:v>42916</c:v>
                </c:pt>
                <c:pt idx="181">
                  <c:v>42917</c:v>
                </c:pt>
                <c:pt idx="182">
                  <c:v>42918</c:v>
                </c:pt>
                <c:pt idx="183">
                  <c:v>42919</c:v>
                </c:pt>
                <c:pt idx="184">
                  <c:v>42920</c:v>
                </c:pt>
                <c:pt idx="185">
                  <c:v>42921</c:v>
                </c:pt>
                <c:pt idx="186">
                  <c:v>42922</c:v>
                </c:pt>
                <c:pt idx="187">
                  <c:v>42923</c:v>
                </c:pt>
                <c:pt idx="188">
                  <c:v>42924</c:v>
                </c:pt>
                <c:pt idx="189">
                  <c:v>42925</c:v>
                </c:pt>
                <c:pt idx="190">
                  <c:v>42926</c:v>
                </c:pt>
                <c:pt idx="191">
                  <c:v>42927</c:v>
                </c:pt>
                <c:pt idx="192">
                  <c:v>42928</c:v>
                </c:pt>
                <c:pt idx="193">
                  <c:v>42929</c:v>
                </c:pt>
                <c:pt idx="194">
                  <c:v>42930</c:v>
                </c:pt>
                <c:pt idx="195">
                  <c:v>42931</c:v>
                </c:pt>
                <c:pt idx="196">
                  <c:v>42932</c:v>
                </c:pt>
                <c:pt idx="197">
                  <c:v>42933</c:v>
                </c:pt>
                <c:pt idx="198">
                  <c:v>42934</c:v>
                </c:pt>
                <c:pt idx="199">
                  <c:v>42935</c:v>
                </c:pt>
                <c:pt idx="200">
                  <c:v>42936</c:v>
                </c:pt>
                <c:pt idx="201">
                  <c:v>42937</c:v>
                </c:pt>
                <c:pt idx="202">
                  <c:v>42938</c:v>
                </c:pt>
                <c:pt idx="203">
                  <c:v>42939</c:v>
                </c:pt>
                <c:pt idx="204">
                  <c:v>42940</c:v>
                </c:pt>
                <c:pt idx="205">
                  <c:v>42941</c:v>
                </c:pt>
                <c:pt idx="206">
                  <c:v>42942</c:v>
                </c:pt>
                <c:pt idx="207">
                  <c:v>42943</c:v>
                </c:pt>
                <c:pt idx="208">
                  <c:v>42944</c:v>
                </c:pt>
                <c:pt idx="209">
                  <c:v>42945</c:v>
                </c:pt>
                <c:pt idx="210">
                  <c:v>42946</c:v>
                </c:pt>
                <c:pt idx="211">
                  <c:v>42947</c:v>
                </c:pt>
                <c:pt idx="212">
                  <c:v>42948</c:v>
                </c:pt>
                <c:pt idx="213">
                  <c:v>42949</c:v>
                </c:pt>
                <c:pt idx="214">
                  <c:v>42950</c:v>
                </c:pt>
                <c:pt idx="215">
                  <c:v>42951</c:v>
                </c:pt>
                <c:pt idx="216">
                  <c:v>42952</c:v>
                </c:pt>
                <c:pt idx="217">
                  <c:v>42953</c:v>
                </c:pt>
                <c:pt idx="218">
                  <c:v>42954</c:v>
                </c:pt>
                <c:pt idx="219">
                  <c:v>42955</c:v>
                </c:pt>
                <c:pt idx="220">
                  <c:v>42956</c:v>
                </c:pt>
                <c:pt idx="221">
                  <c:v>42957</c:v>
                </c:pt>
                <c:pt idx="222">
                  <c:v>42958</c:v>
                </c:pt>
                <c:pt idx="223">
                  <c:v>42959</c:v>
                </c:pt>
                <c:pt idx="224">
                  <c:v>42960</c:v>
                </c:pt>
                <c:pt idx="225">
                  <c:v>42961</c:v>
                </c:pt>
                <c:pt idx="226">
                  <c:v>42962</c:v>
                </c:pt>
                <c:pt idx="227">
                  <c:v>42963</c:v>
                </c:pt>
                <c:pt idx="228">
                  <c:v>42964</c:v>
                </c:pt>
                <c:pt idx="229">
                  <c:v>42965</c:v>
                </c:pt>
                <c:pt idx="230">
                  <c:v>42966</c:v>
                </c:pt>
                <c:pt idx="231">
                  <c:v>42967</c:v>
                </c:pt>
                <c:pt idx="232">
                  <c:v>42968</c:v>
                </c:pt>
                <c:pt idx="233">
                  <c:v>42969</c:v>
                </c:pt>
                <c:pt idx="234">
                  <c:v>42970</c:v>
                </c:pt>
                <c:pt idx="235">
                  <c:v>42971</c:v>
                </c:pt>
                <c:pt idx="236">
                  <c:v>42972</c:v>
                </c:pt>
                <c:pt idx="237">
                  <c:v>42973</c:v>
                </c:pt>
                <c:pt idx="238">
                  <c:v>42974</c:v>
                </c:pt>
                <c:pt idx="239">
                  <c:v>42975</c:v>
                </c:pt>
                <c:pt idx="240">
                  <c:v>42976</c:v>
                </c:pt>
                <c:pt idx="241">
                  <c:v>42977</c:v>
                </c:pt>
                <c:pt idx="242">
                  <c:v>42978</c:v>
                </c:pt>
                <c:pt idx="243">
                  <c:v>42979</c:v>
                </c:pt>
                <c:pt idx="244">
                  <c:v>42980</c:v>
                </c:pt>
                <c:pt idx="245">
                  <c:v>42981</c:v>
                </c:pt>
                <c:pt idx="246">
                  <c:v>42982</c:v>
                </c:pt>
                <c:pt idx="247">
                  <c:v>42983</c:v>
                </c:pt>
                <c:pt idx="248">
                  <c:v>42984</c:v>
                </c:pt>
                <c:pt idx="249">
                  <c:v>42985</c:v>
                </c:pt>
                <c:pt idx="250">
                  <c:v>42986</c:v>
                </c:pt>
                <c:pt idx="251">
                  <c:v>42987</c:v>
                </c:pt>
                <c:pt idx="252">
                  <c:v>42988</c:v>
                </c:pt>
                <c:pt idx="253">
                  <c:v>42989</c:v>
                </c:pt>
                <c:pt idx="254">
                  <c:v>42990</c:v>
                </c:pt>
                <c:pt idx="255">
                  <c:v>42991</c:v>
                </c:pt>
                <c:pt idx="256">
                  <c:v>42992</c:v>
                </c:pt>
                <c:pt idx="257">
                  <c:v>42993</c:v>
                </c:pt>
                <c:pt idx="258">
                  <c:v>42994</c:v>
                </c:pt>
                <c:pt idx="259">
                  <c:v>42995</c:v>
                </c:pt>
                <c:pt idx="260">
                  <c:v>42996</c:v>
                </c:pt>
                <c:pt idx="261">
                  <c:v>42997</c:v>
                </c:pt>
                <c:pt idx="262">
                  <c:v>42998</c:v>
                </c:pt>
                <c:pt idx="263">
                  <c:v>42999</c:v>
                </c:pt>
                <c:pt idx="264">
                  <c:v>43000</c:v>
                </c:pt>
                <c:pt idx="265">
                  <c:v>43001</c:v>
                </c:pt>
                <c:pt idx="266">
                  <c:v>43002</c:v>
                </c:pt>
                <c:pt idx="267">
                  <c:v>43003</c:v>
                </c:pt>
                <c:pt idx="268">
                  <c:v>43004</c:v>
                </c:pt>
                <c:pt idx="269">
                  <c:v>43005</c:v>
                </c:pt>
                <c:pt idx="270">
                  <c:v>43006</c:v>
                </c:pt>
                <c:pt idx="271">
                  <c:v>43007</c:v>
                </c:pt>
                <c:pt idx="272">
                  <c:v>43008</c:v>
                </c:pt>
                <c:pt idx="273">
                  <c:v>43009</c:v>
                </c:pt>
                <c:pt idx="274">
                  <c:v>43010</c:v>
                </c:pt>
                <c:pt idx="275">
                  <c:v>43011</c:v>
                </c:pt>
                <c:pt idx="276">
                  <c:v>43012</c:v>
                </c:pt>
                <c:pt idx="277">
                  <c:v>43013</c:v>
                </c:pt>
                <c:pt idx="278">
                  <c:v>43014</c:v>
                </c:pt>
                <c:pt idx="279">
                  <c:v>43015</c:v>
                </c:pt>
                <c:pt idx="280">
                  <c:v>43016</c:v>
                </c:pt>
                <c:pt idx="281">
                  <c:v>43017</c:v>
                </c:pt>
                <c:pt idx="282">
                  <c:v>43018</c:v>
                </c:pt>
                <c:pt idx="283">
                  <c:v>43019</c:v>
                </c:pt>
                <c:pt idx="284">
                  <c:v>43020</c:v>
                </c:pt>
                <c:pt idx="285">
                  <c:v>43021</c:v>
                </c:pt>
                <c:pt idx="286">
                  <c:v>43022</c:v>
                </c:pt>
                <c:pt idx="287">
                  <c:v>43023</c:v>
                </c:pt>
                <c:pt idx="288">
                  <c:v>43024</c:v>
                </c:pt>
                <c:pt idx="289">
                  <c:v>43025</c:v>
                </c:pt>
                <c:pt idx="290">
                  <c:v>43026</c:v>
                </c:pt>
                <c:pt idx="291">
                  <c:v>43027</c:v>
                </c:pt>
                <c:pt idx="292">
                  <c:v>43028</c:v>
                </c:pt>
                <c:pt idx="293">
                  <c:v>43029</c:v>
                </c:pt>
                <c:pt idx="294">
                  <c:v>43030</c:v>
                </c:pt>
                <c:pt idx="295">
                  <c:v>43031</c:v>
                </c:pt>
                <c:pt idx="296">
                  <c:v>43032</c:v>
                </c:pt>
                <c:pt idx="297">
                  <c:v>43033</c:v>
                </c:pt>
                <c:pt idx="298">
                  <c:v>43034</c:v>
                </c:pt>
                <c:pt idx="299">
                  <c:v>43035</c:v>
                </c:pt>
                <c:pt idx="300">
                  <c:v>43036</c:v>
                </c:pt>
                <c:pt idx="301">
                  <c:v>43037</c:v>
                </c:pt>
                <c:pt idx="302">
                  <c:v>43038</c:v>
                </c:pt>
                <c:pt idx="303">
                  <c:v>43039</c:v>
                </c:pt>
                <c:pt idx="304">
                  <c:v>43040</c:v>
                </c:pt>
                <c:pt idx="305">
                  <c:v>43041</c:v>
                </c:pt>
                <c:pt idx="306">
                  <c:v>43042</c:v>
                </c:pt>
                <c:pt idx="307">
                  <c:v>43043</c:v>
                </c:pt>
                <c:pt idx="308">
                  <c:v>43044</c:v>
                </c:pt>
                <c:pt idx="309">
                  <c:v>43045</c:v>
                </c:pt>
                <c:pt idx="310">
                  <c:v>43046</c:v>
                </c:pt>
                <c:pt idx="311">
                  <c:v>43047</c:v>
                </c:pt>
                <c:pt idx="312">
                  <c:v>43048</c:v>
                </c:pt>
                <c:pt idx="313">
                  <c:v>43049</c:v>
                </c:pt>
                <c:pt idx="314">
                  <c:v>43050</c:v>
                </c:pt>
                <c:pt idx="315">
                  <c:v>43051</c:v>
                </c:pt>
                <c:pt idx="316">
                  <c:v>43052</c:v>
                </c:pt>
                <c:pt idx="317">
                  <c:v>43053</c:v>
                </c:pt>
                <c:pt idx="318">
                  <c:v>43054</c:v>
                </c:pt>
                <c:pt idx="319">
                  <c:v>43055</c:v>
                </c:pt>
                <c:pt idx="320">
                  <c:v>43056</c:v>
                </c:pt>
                <c:pt idx="321">
                  <c:v>43057</c:v>
                </c:pt>
                <c:pt idx="322">
                  <c:v>43058</c:v>
                </c:pt>
                <c:pt idx="323">
                  <c:v>43059</c:v>
                </c:pt>
                <c:pt idx="324">
                  <c:v>43060</c:v>
                </c:pt>
                <c:pt idx="325">
                  <c:v>43061</c:v>
                </c:pt>
                <c:pt idx="326">
                  <c:v>43062</c:v>
                </c:pt>
                <c:pt idx="327">
                  <c:v>43063</c:v>
                </c:pt>
                <c:pt idx="328">
                  <c:v>43064</c:v>
                </c:pt>
                <c:pt idx="329">
                  <c:v>43065</c:v>
                </c:pt>
                <c:pt idx="330">
                  <c:v>43066</c:v>
                </c:pt>
                <c:pt idx="331">
                  <c:v>43067</c:v>
                </c:pt>
                <c:pt idx="332">
                  <c:v>43068</c:v>
                </c:pt>
                <c:pt idx="333">
                  <c:v>43069</c:v>
                </c:pt>
                <c:pt idx="334">
                  <c:v>43070</c:v>
                </c:pt>
                <c:pt idx="335">
                  <c:v>43071</c:v>
                </c:pt>
                <c:pt idx="336">
                  <c:v>43072</c:v>
                </c:pt>
                <c:pt idx="337">
                  <c:v>43073</c:v>
                </c:pt>
                <c:pt idx="338">
                  <c:v>43074</c:v>
                </c:pt>
                <c:pt idx="339">
                  <c:v>43075</c:v>
                </c:pt>
                <c:pt idx="340">
                  <c:v>43076</c:v>
                </c:pt>
                <c:pt idx="341">
                  <c:v>43077</c:v>
                </c:pt>
                <c:pt idx="342">
                  <c:v>43078</c:v>
                </c:pt>
                <c:pt idx="343">
                  <c:v>43079</c:v>
                </c:pt>
                <c:pt idx="344">
                  <c:v>43080</c:v>
                </c:pt>
                <c:pt idx="345">
                  <c:v>43081</c:v>
                </c:pt>
                <c:pt idx="346">
                  <c:v>43082</c:v>
                </c:pt>
                <c:pt idx="347">
                  <c:v>43083</c:v>
                </c:pt>
                <c:pt idx="348">
                  <c:v>43084</c:v>
                </c:pt>
                <c:pt idx="349">
                  <c:v>43085</c:v>
                </c:pt>
                <c:pt idx="350">
                  <c:v>43086</c:v>
                </c:pt>
                <c:pt idx="351">
                  <c:v>43087</c:v>
                </c:pt>
                <c:pt idx="352">
                  <c:v>43088</c:v>
                </c:pt>
                <c:pt idx="353">
                  <c:v>43089</c:v>
                </c:pt>
                <c:pt idx="354">
                  <c:v>43090</c:v>
                </c:pt>
                <c:pt idx="355">
                  <c:v>43091</c:v>
                </c:pt>
                <c:pt idx="356">
                  <c:v>43092</c:v>
                </c:pt>
                <c:pt idx="357">
                  <c:v>43093</c:v>
                </c:pt>
                <c:pt idx="358">
                  <c:v>43094</c:v>
                </c:pt>
                <c:pt idx="359">
                  <c:v>43095</c:v>
                </c:pt>
                <c:pt idx="360">
                  <c:v>43096</c:v>
                </c:pt>
                <c:pt idx="361">
                  <c:v>43097</c:v>
                </c:pt>
                <c:pt idx="362">
                  <c:v>43098</c:v>
                </c:pt>
                <c:pt idx="363">
                  <c:v>43099</c:v>
                </c:pt>
              </c:numCache>
            </c:numRef>
          </c:cat>
          <c:val>
            <c:numRef>
              <c:f>'wykres 6 2016'!$C$4:$C$367</c:f>
              <c:numCache>
                <c:formatCode>General</c:formatCode>
                <c:ptCount val="364"/>
                <c:pt idx="0">
                  <c:v>-1.7</c:v>
                </c:pt>
                <c:pt idx="1">
                  <c:v>-2.7</c:v>
                </c:pt>
                <c:pt idx="2">
                  <c:v>-1.6</c:v>
                </c:pt>
                <c:pt idx="3">
                  <c:v>-0.1</c:v>
                </c:pt>
                <c:pt idx="4">
                  <c:v>-6.8</c:v>
                </c:pt>
                <c:pt idx="5">
                  <c:v>-14.5</c:v>
                </c:pt>
                <c:pt idx="6">
                  <c:v>-18.8</c:v>
                </c:pt>
                <c:pt idx="7">
                  <c:v>-15.5</c:v>
                </c:pt>
                <c:pt idx="8">
                  <c:v>-10.9</c:v>
                </c:pt>
                <c:pt idx="9">
                  <c:v>-8.4</c:v>
                </c:pt>
                <c:pt idx="10">
                  <c:v>-10.8</c:v>
                </c:pt>
                <c:pt idx="11">
                  <c:v>-1.8</c:v>
                </c:pt>
                <c:pt idx="12">
                  <c:v>-0.5</c:v>
                </c:pt>
                <c:pt idx="13">
                  <c:v>-0.6</c:v>
                </c:pt>
                <c:pt idx="14">
                  <c:v>-2.2000000000000002</c:v>
                </c:pt>
                <c:pt idx="15">
                  <c:v>-3.2</c:v>
                </c:pt>
                <c:pt idx="16">
                  <c:v>-3.9</c:v>
                </c:pt>
                <c:pt idx="17">
                  <c:v>-7.2</c:v>
                </c:pt>
                <c:pt idx="18">
                  <c:v>-8.6</c:v>
                </c:pt>
                <c:pt idx="19">
                  <c:v>-3.6</c:v>
                </c:pt>
                <c:pt idx="20">
                  <c:v>0</c:v>
                </c:pt>
                <c:pt idx="21">
                  <c:v>-0.6</c:v>
                </c:pt>
                <c:pt idx="22">
                  <c:v>-3.2</c:v>
                </c:pt>
                <c:pt idx="23">
                  <c:v>-6.3</c:v>
                </c:pt>
                <c:pt idx="24">
                  <c:v>-1.9</c:v>
                </c:pt>
                <c:pt idx="25">
                  <c:v>-4.5999999999999996</c:v>
                </c:pt>
                <c:pt idx="26">
                  <c:v>-5.7</c:v>
                </c:pt>
                <c:pt idx="27">
                  <c:v>-3.8</c:v>
                </c:pt>
                <c:pt idx="28">
                  <c:v>-4.7</c:v>
                </c:pt>
                <c:pt idx="29">
                  <c:v>-4</c:v>
                </c:pt>
                <c:pt idx="30">
                  <c:v>-3.4</c:v>
                </c:pt>
                <c:pt idx="31">
                  <c:v>-2.7</c:v>
                </c:pt>
                <c:pt idx="32">
                  <c:v>-0.9</c:v>
                </c:pt>
                <c:pt idx="33">
                  <c:v>0.1</c:v>
                </c:pt>
                <c:pt idx="34">
                  <c:v>-0.9</c:v>
                </c:pt>
                <c:pt idx="35">
                  <c:v>-1.6</c:v>
                </c:pt>
                <c:pt idx="36">
                  <c:v>-3.1</c:v>
                </c:pt>
                <c:pt idx="37">
                  <c:v>-6.3</c:v>
                </c:pt>
                <c:pt idx="38">
                  <c:v>-9.1</c:v>
                </c:pt>
                <c:pt idx="39">
                  <c:v>-7.7</c:v>
                </c:pt>
                <c:pt idx="40">
                  <c:v>-5.8</c:v>
                </c:pt>
                <c:pt idx="41">
                  <c:v>-8.3000000000000007</c:v>
                </c:pt>
                <c:pt idx="42">
                  <c:v>-7</c:v>
                </c:pt>
                <c:pt idx="43">
                  <c:v>-7.2</c:v>
                </c:pt>
                <c:pt idx="44">
                  <c:v>-5.8</c:v>
                </c:pt>
                <c:pt idx="45">
                  <c:v>-1.5</c:v>
                </c:pt>
                <c:pt idx="46">
                  <c:v>1.4</c:v>
                </c:pt>
                <c:pt idx="47">
                  <c:v>1.1000000000000001</c:v>
                </c:pt>
                <c:pt idx="48">
                  <c:v>1.5</c:v>
                </c:pt>
                <c:pt idx="49">
                  <c:v>1.4</c:v>
                </c:pt>
                <c:pt idx="50">
                  <c:v>2.2999999999999998</c:v>
                </c:pt>
                <c:pt idx="51">
                  <c:v>4.7</c:v>
                </c:pt>
                <c:pt idx="52">
                  <c:v>4.7</c:v>
                </c:pt>
                <c:pt idx="53">
                  <c:v>5.0999999999999996</c:v>
                </c:pt>
                <c:pt idx="54">
                  <c:v>5</c:v>
                </c:pt>
                <c:pt idx="55">
                  <c:v>-0.5</c:v>
                </c:pt>
                <c:pt idx="56">
                  <c:v>3.9</c:v>
                </c:pt>
                <c:pt idx="57">
                  <c:v>7.2</c:v>
                </c:pt>
                <c:pt idx="58">
                  <c:v>7.9</c:v>
                </c:pt>
                <c:pt idx="59">
                  <c:v>6.2</c:v>
                </c:pt>
                <c:pt idx="60">
                  <c:v>5.2</c:v>
                </c:pt>
                <c:pt idx="61">
                  <c:v>4.5999999999999996</c:v>
                </c:pt>
                <c:pt idx="62">
                  <c:v>7.9</c:v>
                </c:pt>
                <c:pt idx="63">
                  <c:v>10.8</c:v>
                </c:pt>
                <c:pt idx="64">
                  <c:v>5.3</c:v>
                </c:pt>
                <c:pt idx="65">
                  <c:v>3.9</c:v>
                </c:pt>
                <c:pt idx="66">
                  <c:v>2.2999999999999998</c:v>
                </c:pt>
                <c:pt idx="67">
                  <c:v>2.7</c:v>
                </c:pt>
                <c:pt idx="68">
                  <c:v>3.8</c:v>
                </c:pt>
                <c:pt idx="69">
                  <c:v>2.8</c:v>
                </c:pt>
                <c:pt idx="70">
                  <c:v>3.2</c:v>
                </c:pt>
                <c:pt idx="71">
                  <c:v>2.9</c:v>
                </c:pt>
                <c:pt idx="72">
                  <c:v>3.3</c:v>
                </c:pt>
                <c:pt idx="73">
                  <c:v>4.5</c:v>
                </c:pt>
                <c:pt idx="74">
                  <c:v>3</c:v>
                </c:pt>
                <c:pt idx="75">
                  <c:v>4.9000000000000004</c:v>
                </c:pt>
                <c:pt idx="76">
                  <c:v>3.4</c:v>
                </c:pt>
                <c:pt idx="77">
                  <c:v>2.5</c:v>
                </c:pt>
                <c:pt idx="78">
                  <c:v>6.6</c:v>
                </c:pt>
                <c:pt idx="79">
                  <c:v>10</c:v>
                </c:pt>
                <c:pt idx="80">
                  <c:v>5.5</c:v>
                </c:pt>
                <c:pt idx="81">
                  <c:v>5</c:v>
                </c:pt>
                <c:pt idx="82">
                  <c:v>5.4</c:v>
                </c:pt>
                <c:pt idx="83">
                  <c:v>4.2</c:v>
                </c:pt>
                <c:pt idx="84">
                  <c:v>3.8</c:v>
                </c:pt>
                <c:pt idx="85">
                  <c:v>7.8</c:v>
                </c:pt>
                <c:pt idx="86">
                  <c:v>10.9</c:v>
                </c:pt>
                <c:pt idx="87">
                  <c:v>10.4</c:v>
                </c:pt>
                <c:pt idx="88">
                  <c:v>9</c:v>
                </c:pt>
                <c:pt idx="89">
                  <c:v>12.3</c:v>
                </c:pt>
                <c:pt idx="90">
                  <c:v>14.4</c:v>
                </c:pt>
                <c:pt idx="91">
                  <c:v>15.8</c:v>
                </c:pt>
                <c:pt idx="92">
                  <c:v>12</c:v>
                </c:pt>
                <c:pt idx="93">
                  <c:v>13.6</c:v>
                </c:pt>
                <c:pt idx="94">
                  <c:v>11.3</c:v>
                </c:pt>
                <c:pt idx="95">
                  <c:v>4.5999999999999996</c:v>
                </c:pt>
                <c:pt idx="96">
                  <c:v>3.8</c:v>
                </c:pt>
                <c:pt idx="97">
                  <c:v>8.9</c:v>
                </c:pt>
                <c:pt idx="98">
                  <c:v>8.4</c:v>
                </c:pt>
                <c:pt idx="99">
                  <c:v>13.5</c:v>
                </c:pt>
                <c:pt idx="100">
                  <c:v>6.5</c:v>
                </c:pt>
                <c:pt idx="101">
                  <c:v>6.1</c:v>
                </c:pt>
                <c:pt idx="102">
                  <c:v>7.5</c:v>
                </c:pt>
                <c:pt idx="103">
                  <c:v>6.1</c:v>
                </c:pt>
                <c:pt idx="104">
                  <c:v>7.2</c:v>
                </c:pt>
                <c:pt idx="105">
                  <c:v>4.2</c:v>
                </c:pt>
                <c:pt idx="106">
                  <c:v>3.7</c:v>
                </c:pt>
                <c:pt idx="107">
                  <c:v>1</c:v>
                </c:pt>
                <c:pt idx="108">
                  <c:v>2.2999999999999998</c:v>
                </c:pt>
                <c:pt idx="109">
                  <c:v>1.6</c:v>
                </c:pt>
                <c:pt idx="110">
                  <c:v>4.0999999999999996</c:v>
                </c:pt>
                <c:pt idx="111">
                  <c:v>6.6</c:v>
                </c:pt>
                <c:pt idx="112">
                  <c:v>3.6</c:v>
                </c:pt>
                <c:pt idx="113">
                  <c:v>5.3</c:v>
                </c:pt>
                <c:pt idx="114">
                  <c:v>10.3</c:v>
                </c:pt>
                <c:pt idx="115">
                  <c:v>4.5</c:v>
                </c:pt>
                <c:pt idx="116">
                  <c:v>3.4</c:v>
                </c:pt>
                <c:pt idx="117">
                  <c:v>5</c:v>
                </c:pt>
                <c:pt idx="118">
                  <c:v>6.4</c:v>
                </c:pt>
                <c:pt idx="119">
                  <c:v>7.2</c:v>
                </c:pt>
                <c:pt idx="120">
                  <c:v>8.4</c:v>
                </c:pt>
                <c:pt idx="121">
                  <c:v>9.4</c:v>
                </c:pt>
                <c:pt idx="122">
                  <c:v>8.9</c:v>
                </c:pt>
                <c:pt idx="123">
                  <c:v>12.5</c:v>
                </c:pt>
                <c:pt idx="124">
                  <c:v>13.1</c:v>
                </c:pt>
                <c:pt idx="125">
                  <c:v>15.4</c:v>
                </c:pt>
                <c:pt idx="126">
                  <c:v>11.6</c:v>
                </c:pt>
                <c:pt idx="127">
                  <c:v>7.9</c:v>
                </c:pt>
                <c:pt idx="128">
                  <c:v>3.6</c:v>
                </c:pt>
                <c:pt idx="129">
                  <c:v>5</c:v>
                </c:pt>
                <c:pt idx="130">
                  <c:v>11.6</c:v>
                </c:pt>
                <c:pt idx="131">
                  <c:v>12.4</c:v>
                </c:pt>
                <c:pt idx="132">
                  <c:v>12.5</c:v>
                </c:pt>
                <c:pt idx="133">
                  <c:v>14.3</c:v>
                </c:pt>
                <c:pt idx="134">
                  <c:v>14.4</c:v>
                </c:pt>
                <c:pt idx="135">
                  <c:v>14.7</c:v>
                </c:pt>
                <c:pt idx="136">
                  <c:v>16</c:v>
                </c:pt>
                <c:pt idx="137">
                  <c:v>18</c:v>
                </c:pt>
                <c:pt idx="138">
                  <c:v>19.7</c:v>
                </c:pt>
                <c:pt idx="139">
                  <c:v>19.7</c:v>
                </c:pt>
                <c:pt idx="140">
                  <c:v>14.7</c:v>
                </c:pt>
                <c:pt idx="141">
                  <c:v>16.600000000000001</c:v>
                </c:pt>
                <c:pt idx="142">
                  <c:v>17.399999999999999</c:v>
                </c:pt>
                <c:pt idx="143">
                  <c:v>12.2</c:v>
                </c:pt>
                <c:pt idx="144">
                  <c:v>14</c:v>
                </c:pt>
                <c:pt idx="145">
                  <c:v>13.4</c:v>
                </c:pt>
                <c:pt idx="146">
                  <c:v>15.3</c:v>
                </c:pt>
                <c:pt idx="147">
                  <c:v>18</c:v>
                </c:pt>
                <c:pt idx="148">
                  <c:v>20.9</c:v>
                </c:pt>
                <c:pt idx="149">
                  <c:v>21.5</c:v>
                </c:pt>
                <c:pt idx="150">
                  <c:v>18.8</c:v>
                </c:pt>
                <c:pt idx="151">
                  <c:v>15.6</c:v>
                </c:pt>
                <c:pt idx="152">
                  <c:v>16.100000000000001</c:v>
                </c:pt>
                <c:pt idx="153">
                  <c:v>16.899999999999999</c:v>
                </c:pt>
                <c:pt idx="154">
                  <c:v>19.600000000000001</c:v>
                </c:pt>
                <c:pt idx="155">
                  <c:v>17.7</c:v>
                </c:pt>
                <c:pt idx="156">
                  <c:v>20.399999999999999</c:v>
                </c:pt>
                <c:pt idx="157">
                  <c:v>17.3</c:v>
                </c:pt>
                <c:pt idx="158">
                  <c:v>16</c:v>
                </c:pt>
                <c:pt idx="159">
                  <c:v>18.5</c:v>
                </c:pt>
                <c:pt idx="160">
                  <c:v>17.100000000000001</c:v>
                </c:pt>
                <c:pt idx="161">
                  <c:v>18.2</c:v>
                </c:pt>
                <c:pt idx="162">
                  <c:v>18.7</c:v>
                </c:pt>
                <c:pt idx="163">
                  <c:v>15.4</c:v>
                </c:pt>
                <c:pt idx="164">
                  <c:v>14.3</c:v>
                </c:pt>
                <c:pt idx="165">
                  <c:v>16.5</c:v>
                </c:pt>
                <c:pt idx="166">
                  <c:v>16.899999999999999</c:v>
                </c:pt>
                <c:pt idx="167">
                  <c:v>12.8</c:v>
                </c:pt>
                <c:pt idx="168">
                  <c:v>18.2</c:v>
                </c:pt>
                <c:pt idx="169">
                  <c:v>20.5</c:v>
                </c:pt>
                <c:pt idx="170">
                  <c:v>23.3</c:v>
                </c:pt>
                <c:pt idx="171">
                  <c:v>18.5</c:v>
                </c:pt>
                <c:pt idx="172">
                  <c:v>19.7</c:v>
                </c:pt>
                <c:pt idx="173">
                  <c:v>19.399999999999999</c:v>
                </c:pt>
                <c:pt idx="174">
                  <c:v>19.600000000000001</c:v>
                </c:pt>
                <c:pt idx="175">
                  <c:v>22.2</c:v>
                </c:pt>
                <c:pt idx="176">
                  <c:v>20.2</c:v>
                </c:pt>
                <c:pt idx="177">
                  <c:v>22.5</c:v>
                </c:pt>
                <c:pt idx="178">
                  <c:v>24</c:v>
                </c:pt>
                <c:pt idx="179">
                  <c:v>21.9</c:v>
                </c:pt>
                <c:pt idx="180">
                  <c:v>19.3</c:v>
                </c:pt>
                <c:pt idx="181">
                  <c:v>18.7</c:v>
                </c:pt>
                <c:pt idx="182">
                  <c:v>16.3</c:v>
                </c:pt>
                <c:pt idx="183">
                  <c:v>15.7</c:v>
                </c:pt>
                <c:pt idx="184">
                  <c:v>15.4</c:v>
                </c:pt>
                <c:pt idx="185">
                  <c:v>15.4</c:v>
                </c:pt>
                <c:pt idx="186">
                  <c:v>16.600000000000001</c:v>
                </c:pt>
                <c:pt idx="187">
                  <c:v>18.899999999999999</c:v>
                </c:pt>
                <c:pt idx="188">
                  <c:v>18.600000000000001</c:v>
                </c:pt>
                <c:pt idx="189">
                  <c:v>20</c:v>
                </c:pt>
                <c:pt idx="190">
                  <c:v>22.7</c:v>
                </c:pt>
                <c:pt idx="191">
                  <c:v>19.8</c:v>
                </c:pt>
                <c:pt idx="192">
                  <c:v>21</c:v>
                </c:pt>
                <c:pt idx="193">
                  <c:v>16.100000000000001</c:v>
                </c:pt>
                <c:pt idx="194">
                  <c:v>16.100000000000001</c:v>
                </c:pt>
                <c:pt idx="195">
                  <c:v>14.9</c:v>
                </c:pt>
                <c:pt idx="196">
                  <c:v>17.100000000000001</c:v>
                </c:pt>
                <c:pt idx="197">
                  <c:v>17</c:v>
                </c:pt>
                <c:pt idx="198">
                  <c:v>19.899999999999999</c:v>
                </c:pt>
                <c:pt idx="199">
                  <c:v>21.1</c:v>
                </c:pt>
                <c:pt idx="200">
                  <c:v>23</c:v>
                </c:pt>
                <c:pt idx="201">
                  <c:v>19.3</c:v>
                </c:pt>
                <c:pt idx="202">
                  <c:v>21.9</c:v>
                </c:pt>
                <c:pt idx="203">
                  <c:v>21.8</c:v>
                </c:pt>
                <c:pt idx="204">
                  <c:v>21.9</c:v>
                </c:pt>
                <c:pt idx="205">
                  <c:v>17.5</c:v>
                </c:pt>
                <c:pt idx="206">
                  <c:v>17.3</c:v>
                </c:pt>
                <c:pt idx="207">
                  <c:v>18</c:v>
                </c:pt>
                <c:pt idx="208">
                  <c:v>17.399999999999999</c:v>
                </c:pt>
                <c:pt idx="209">
                  <c:v>18.5</c:v>
                </c:pt>
                <c:pt idx="210">
                  <c:v>23.4</c:v>
                </c:pt>
                <c:pt idx="211">
                  <c:v>25.6</c:v>
                </c:pt>
                <c:pt idx="212">
                  <c:v>28</c:v>
                </c:pt>
                <c:pt idx="213">
                  <c:v>25.5</c:v>
                </c:pt>
                <c:pt idx="214">
                  <c:v>25.8</c:v>
                </c:pt>
                <c:pt idx="215">
                  <c:v>24.1</c:v>
                </c:pt>
                <c:pt idx="216">
                  <c:v>24.4</c:v>
                </c:pt>
                <c:pt idx="217">
                  <c:v>20.100000000000001</c:v>
                </c:pt>
                <c:pt idx="218">
                  <c:v>17.3</c:v>
                </c:pt>
                <c:pt idx="219">
                  <c:v>17.5</c:v>
                </c:pt>
                <c:pt idx="220">
                  <c:v>23.3</c:v>
                </c:pt>
                <c:pt idx="221">
                  <c:v>26.4</c:v>
                </c:pt>
                <c:pt idx="222">
                  <c:v>27.9</c:v>
                </c:pt>
                <c:pt idx="223">
                  <c:v>18.7</c:v>
                </c:pt>
                <c:pt idx="224">
                  <c:v>16.3</c:v>
                </c:pt>
                <c:pt idx="225">
                  <c:v>18.600000000000001</c:v>
                </c:pt>
                <c:pt idx="226">
                  <c:v>19.8</c:v>
                </c:pt>
                <c:pt idx="227">
                  <c:v>22.5</c:v>
                </c:pt>
                <c:pt idx="228">
                  <c:v>20.3</c:v>
                </c:pt>
                <c:pt idx="229">
                  <c:v>24</c:v>
                </c:pt>
                <c:pt idx="230">
                  <c:v>20.5</c:v>
                </c:pt>
                <c:pt idx="231">
                  <c:v>14.2</c:v>
                </c:pt>
                <c:pt idx="232">
                  <c:v>14.1</c:v>
                </c:pt>
                <c:pt idx="233">
                  <c:v>14.1</c:v>
                </c:pt>
                <c:pt idx="234">
                  <c:v>13.7</c:v>
                </c:pt>
                <c:pt idx="235">
                  <c:v>16.2</c:v>
                </c:pt>
                <c:pt idx="236">
                  <c:v>18.5</c:v>
                </c:pt>
                <c:pt idx="237">
                  <c:v>18.2</c:v>
                </c:pt>
                <c:pt idx="238">
                  <c:v>20.5</c:v>
                </c:pt>
                <c:pt idx="239">
                  <c:v>15.5</c:v>
                </c:pt>
                <c:pt idx="240">
                  <c:v>16</c:v>
                </c:pt>
                <c:pt idx="241">
                  <c:v>18.7</c:v>
                </c:pt>
                <c:pt idx="242">
                  <c:v>21.1</c:v>
                </c:pt>
                <c:pt idx="243">
                  <c:v>19.899999999999999</c:v>
                </c:pt>
                <c:pt idx="244">
                  <c:v>12.8</c:v>
                </c:pt>
                <c:pt idx="245">
                  <c:v>12.4</c:v>
                </c:pt>
                <c:pt idx="246">
                  <c:v>13.3</c:v>
                </c:pt>
                <c:pt idx="247">
                  <c:v>12</c:v>
                </c:pt>
                <c:pt idx="248">
                  <c:v>15.1</c:v>
                </c:pt>
                <c:pt idx="249">
                  <c:v>13.8</c:v>
                </c:pt>
                <c:pt idx="250">
                  <c:v>14.6</c:v>
                </c:pt>
                <c:pt idx="251">
                  <c:v>17.5</c:v>
                </c:pt>
                <c:pt idx="252">
                  <c:v>19.3</c:v>
                </c:pt>
                <c:pt idx="253">
                  <c:v>19.899999999999999</c:v>
                </c:pt>
                <c:pt idx="254">
                  <c:v>13.8</c:v>
                </c:pt>
                <c:pt idx="255">
                  <c:v>14.7</c:v>
                </c:pt>
                <c:pt idx="256">
                  <c:v>17.600000000000001</c:v>
                </c:pt>
                <c:pt idx="257">
                  <c:v>11.7</c:v>
                </c:pt>
                <c:pt idx="258">
                  <c:v>11.8</c:v>
                </c:pt>
                <c:pt idx="259">
                  <c:v>12.1</c:v>
                </c:pt>
                <c:pt idx="260">
                  <c:v>11.9</c:v>
                </c:pt>
                <c:pt idx="261">
                  <c:v>11.1</c:v>
                </c:pt>
                <c:pt idx="262">
                  <c:v>10.7</c:v>
                </c:pt>
                <c:pt idx="263">
                  <c:v>10.199999999999999</c:v>
                </c:pt>
                <c:pt idx="264">
                  <c:v>11.2</c:v>
                </c:pt>
                <c:pt idx="265">
                  <c:v>13.3</c:v>
                </c:pt>
                <c:pt idx="266">
                  <c:v>12.6</c:v>
                </c:pt>
                <c:pt idx="267">
                  <c:v>12.4</c:v>
                </c:pt>
                <c:pt idx="268">
                  <c:v>14.6</c:v>
                </c:pt>
                <c:pt idx="269">
                  <c:v>13.1</c:v>
                </c:pt>
                <c:pt idx="270">
                  <c:v>11.3</c:v>
                </c:pt>
                <c:pt idx="271">
                  <c:v>9.9</c:v>
                </c:pt>
                <c:pt idx="272">
                  <c:v>10.1</c:v>
                </c:pt>
                <c:pt idx="273">
                  <c:v>9.5</c:v>
                </c:pt>
                <c:pt idx="274">
                  <c:v>9.8000000000000007</c:v>
                </c:pt>
                <c:pt idx="275">
                  <c:v>9.6999999999999993</c:v>
                </c:pt>
                <c:pt idx="276">
                  <c:v>11</c:v>
                </c:pt>
                <c:pt idx="277">
                  <c:v>10.1</c:v>
                </c:pt>
                <c:pt idx="278">
                  <c:v>7.8</c:v>
                </c:pt>
                <c:pt idx="279">
                  <c:v>8.8000000000000007</c:v>
                </c:pt>
                <c:pt idx="280">
                  <c:v>7.9</c:v>
                </c:pt>
                <c:pt idx="281">
                  <c:v>6.6</c:v>
                </c:pt>
                <c:pt idx="282">
                  <c:v>7.8</c:v>
                </c:pt>
                <c:pt idx="283">
                  <c:v>11.4</c:v>
                </c:pt>
                <c:pt idx="284">
                  <c:v>13.3</c:v>
                </c:pt>
                <c:pt idx="285">
                  <c:v>10</c:v>
                </c:pt>
                <c:pt idx="286">
                  <c:v>11.2</c:v>
                </c:pt>
                <c:pt idx="287">
                  <c:v>14.7</c:v>
                </c:pt>
                <c:pt idx="288">
                  <c:v>14.8</c:v>
                </c:pt>
                <c:pt idx="289">
                  <c:v>13.6</c:v>
                </c:pt>
                <c:pt idx="290">
                  <c:v>13.5</c:v>
                </c:pt>
                <c:pt idx="291">
                  <c:v>12.8</c:v>
                </c:pt>
                <c:pt idx="292">
                  <c:v>10.3</c:v>
                </c:pt>
                <c:pt idx="293">
                  <c:v>10.8</c:v>
                </c:pt>
                <c:pt idx="294">
                  <c:v>8.4</c:v>
                </c:pt>
                <c:pt idx="295">
                  <c:v>7.9</c:v>
                </c:pt>
                <c:pt idx="296">
                  <c:v>4.7</c:v>
                </c:pt>
                <c:pt idx="297">
                  <c:v>6.2</c:v>
                </c:pt>
                <c:pt idx="298">
                  <c:v>10.7</c:v>
                </c:pt>
                <c:pt idx="299">
                  <c:v>8.5</c:v>
                </c:pt>
                <c:pt idx="300">
                  <c:v>6.3</c:v>
                </c:pt>
                <c:pt idx="301">
                  <c:v>5.0999999999999996</c:v>
                </c:pt>
                <c:pt idx="302">
                  <c:v>2.5</c:v>
                </c:pt>
                <c:pt idx="303">
                  <c:v>1.4</c:v>
                </c:pt>
                <c:pt idx="304">
                  <c:v>5.5</c:v>
                </c:pt>
                <c:pt idx="305">
                  <c:v>8</c:v>
                </c:pt>
                <c:pt idx="306">
                  <c:v>7.7</c:v>
                </c:pt>
                <c:pt idx="307">
                  <c:v>7.3</c:v>
                </c:pt>
                <c:pt idx="308">
                  <c:v>6.8</c:v>
                </c:pt>
                <c:pt idx="309">
                  <c:v>8.1999999999999993</c:v>
                </c:pt>
                <c:pt idx="310">
                  <c:v>7.4</c:v>
                </c:pt>
                <c:pt idx="311">
                  <c:v>4.5</c:v>
                </c:pt>
                <c:pt idx="312">
                  <c:v>5.9</c:v>
                </c:pt>
                <c:pt idx="313">
                  <c:v>6.6</c:v>
                </c:pt>
                <c:pt idx="314">
                  <c:v>4.7</c:v>
                </c:pt>
                <c:pt idx="315">
                  <c:v>3.1</c:v>
                </c:pt>
                <c:pt idx="316">
                  <c:v>3</c:v>
                </c:pt>
                <c:pt idx="317">
                  <c:v>2.4</c:v>
                </c:pt>
                <c:pt idx="318">
                  <c:v>2</c:v>
                </c:pt>
                <c:pt idx="319">
                  <c:v>3.6</c:v>
                </c:pt>
                <c:pt idx="320">
                  <c:v>2.6</c:v>
                </c:pt>
                <c:pt idx="321">
                  <c:v>2.8</c:v>
                </c:pt>
                <c:pt idx="322">
                  <c:v>2.8</c:v>
                </c:pt>
                <c:pt idx="323">
                  <c:v>1</c:v>
                </c:pt>
                <c:pt idx="324">
                  <c:v>1.6</c:v>
                </c:pt>
                <c:pt idx="325">
                  <c:v>1.9</c:v>
                </c:pt>
                <c:pt idx="330">
                  <c:v>0.7</c:v>
                </c:pt>
                <c:pt idx="331">
                  <c:v>0.1</c:v>
                </c:pt>
                <c:pt idx="332">
                  <c:v>0.2</c:v>
                </c:pt>
                <c:pt idx="333">
                  <c:v>-0.2</c:v>
                </c:pt>
                <c:pt idx="334">
                  <c:v>-0.3</c:v>
                </c:pt>
                <c:pt idx="335">
                  <c:v>-0.8</c:v>
                </c:pt>
                <c:pt idx="336">
                  <c:v>-1.5</c:v>
                </c:pt>
                <c:pt idx="337">
                  <c:v>-1.1000000000000001</c:v>
                </c:pt>
                <c:pt idx="338">
                  <c:v>1</c:v>
                </c:pt>
                <c:pt idx="339">
                  <c:v>3.5</c:v>
                </c:pt>
                <c:pt idx="340">
                  <c:v>2.7</c:v>
                </c:pt>
                <c:pt idx="341">
                  <c:v>2.2000000000000002</c:v>
                </c:pt>
                <c:pt idx="342">
                  <c:v>0.2</c:v>
                </c:pt>
                <c:pt idx="343">
                  <c:v>-0.4</c:v>
                </c:pt>
                <c:pt idx="344">
                  <c:v>4</c:v>
                </c:pt>
                <c:pt idx="345">
                  <c:v>6.9</c:v>
                </c:pt>
                <c:pt idx="346">
                  <c:v>0.9</c:v>
                </c:pt>
                <c:pt idx="347">
                  <c:v>1.6</c:v>
                </c:pt>
                <c:pt idx="348">
                  <c:v>1.9</c:v>
                </c:pt>
                <c:pt idx="349">
                  <c:v>0.3</c:v>
                </c:pt>
                <c:pt idx="350">
                  <c:v>-0.4</c:v>
                </c:pt>
                <c:pt idx="351">
                  <c:v>-1.9</c:v>
                </c:pt>
                <c:pt idx="352">
                  <c:v>-2.9</c:v>
                </c:pt>
                <c:pt idx="353">
                  <c:v>-2.8</c:v>
                </c:pt>
                <c:pt idx="354">
                  <c:v>-0.7</c:v>
                </c:pt>
                <c:pt idx="355">
                  <c:v>2</c:v>
                </c:pt>
                <c:pt idx="356">
                  <c:v>2.9</c:v>
                </c:pt>
                <c:pt idx="357">
                  <c:v>7.2</c:v>
                </c:pt>
                <c:pt idx="358">
                  <c:v>6.4</c:v>
                </c:pt>
                <c:pt idx="359">
                  <c:v>1.8</c:v>
                </c:pt>
                <c:pt idx="360">
                  <c:v>2.1</c:v>
                </c:pt>
                <c:pt idx="361">
                  <c:v>5.6</c:v>
                </c:pt>
                <c:pt idx="362">
                  <c:v>0.2</c:v>
                </c:pt>
                <c:pt idx="363">
                  <c:v>-1.8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8BB-4D32-B072-38C7400580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6265576"/>
        <c:axId val="323961752"/>
      </c:lineChart>
      <c:catAx>
        <c:axId val="304332824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Data</a:t>
                </a:r>
              </a:p>
            </c:rich>
          </c:tx>
          <c:overlay val="0"/>
        </c:title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04328512"/>
        <c:crosses val="autoZero"/>
        <c:auto val="0"/>
        <c:lblAlgn val="ctr"/>
        <c:lblOffset val="100"/>
        <c:noMultiLvlLbl val="0"/>
      </c:catAx>
      <c:valAx>
        <c:axId val="304328512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Pył zawieszony PM10 [ug/m3]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4332824"/>
        <c:crosses val="autoZero"/>
        <c:crossBetween val="between"/>
      </c:valAx>
      <c:catAx>
        <c:axId val="276265576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323961752"/>
        <c:crosses val="autoZero"/>
        <c:auto val="0"/>
        <c:lblAlgn val="ctr"/>
        <c:lblOffset val="100"/>
        <c:noMultiLvlLbl val="0"/>
      </c:catAx>
      <c:valAx>
        <c:axId val="323961752"/>
        <c:scaling>
          <c:orientation val="minMax"/>
          <c:min val="-20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Temperatura [oC]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76265576"/>
        <c:crosses val="max"/>
        <c:crossBetween val="between"/>
      </c:valAx>
      <c:spPr>
        <a:noFill/>
        <a:ln w="25400">
          <a:noFill/>
        </a:ln>
      </c:spPr>
    </c:plotArea>
    <c:legend>
      <c:legendPos val="t"/>
      <c:layout>
        <c:manualLayout>
          <c:xMode val="edge"/>
          <c:yMode val="edge"/>
          <c:x val="0.32412995797686828"/>
          <c:y val="1.4947771075474474E-2"/>
          <c:w val="0.33685061927961818"/>
          <c:h val="5.0715315580403118E-2"/>
        </c:manualLayout>
      </c:layout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8D05EE-A3F7-4058-BB47-2DC41CCBDB6F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pl-PL"/>
        </a:p>
      </dgm:t>
    </dgm:pt>
    <dgm:pt modelId="{500BB84C-D9D4-48F1-8B28-B18C7AD70F14}">
      <dgm:prSet phldrT="[Tekst]" custT="1"/>
      <dgm:spPr/>
      <dgm:t>
        <a:bodyPr/>
        <a:lstStyle/>
        <a:p>
          <a:r>
            <a:rPr lang="pl-PL" sz="2800" b="1" dirty="0" smtClean="0">
              <a:solidFill>
                <a:srgbClr val="5F7901"/>
              </a:solidFill>
            </a:rPr>
            <a:t>POŚ</a:t>
          </a:r>
          <a:endParaRPr lang="pl-PL" sz="2800" b="1" dirty="0">
            <a:solidFill>
              <a:srgbClr val="5F7901"/>
            </a:solidFill>
          </a:endParaRPr>
        </a:p>
      </dgm:t>
    </dgm:pt>
    <dgm:pt modelId="{02148C88-377A-4ED9-B00F-DB438E9AF593}" type="parTrans" cxnId="{01D48B2D-33F9-4118-A62D-732BA03D0AB6}">
      <dgm:prSet/>
      <dgm:spPr/>
      <dgm:t>
        <a:bodyPr/>
        <a:lstStyle/>
        <a:p>
          <a:endParaRPr lang="pl-PL"/>
        </a:p>
      </dgm:t>
    </dgm:pt>
    <dgm:pt modelId="{A993595D-A229-4E34-AED7-4E465D236089}" type="sibTrans" cxnId="{01D48B2D-33F9-4118-A62D-732BA03D0AB6}">
      <dgm:prSet/>
      <dgm:spPr/>
      <dgm:t>
        <a:bodyPr/>
        <a:lstStyle/>
        <a:p>
          <a:endParaRPr lang="pl-PL"/>
        </a:p>
      </dgm:t>
    </dgm:pt>
    <dgm:pt modelId="{BA2547FA-97B3-4F5C-80A3-A8817ED01C1E}">
      <dgm:prSet phldrT="[Tekst]"/>
      <dgm:spPr/>
      <dgm:t>
        <a:bodyPr/>
        <a:lstStyle/>
        <a:p>
          <a:r>
            <a:rPr lang="pl-PL" dirty="0" smtClean="0"/>
            <a:t>poziomy dopuszczalne niektórych substancji </a:t>
          </a:r>
          <a:br>
            <a:rPr lang="pl-PL" dirty="0" smtClean="0"/>
          </a:br>
          <a:r>
            <a:rPr lang="pl-PL" dirty="0" smtClean="0"/>
            <a:t>w powietrzu</a:t>
          </a:r>
          <a:endParaRPr lang="pl-PL" dirty="0"/>
        </a:p>
      </dgm:t>
    </dgm:pt>
    <dgm:pt modelId="{34486109-5E9B-4953-92AA-B123CFC4E4A9}" type="parTrans" cxnId="{3E0B4E7B-6B1C-4567-BDE7-C134A56A6C73}">
      <dgm:prSet/>
      <dgm:spPr/>
      <dgm:t>
        <a:bodyPr/>
        <a:lstStyle/>
        <a:p>
          <a:endParaRPr lang="pl-PL"/>
        </a:p>
      </dgm:t>
    </dgm:pt>
    <dgm:pt modelId="{18792BDB-25CF-4BAD-9CF9-A9C0F1549AF4}" type="sibTrans" cxnId="{3E0B4E7B-6B1C-4567-BDE7-C134A56A6C73}">
      <dgm:prSet/>
      <dgm:spPr/>
      <dgm:t>
        <a:bodyPr/>
        <a:lstStyle/>
        <a:p>
          <a:endParaRPr lang="pl-PL"/>
        </a:p>
      </dgm:t>
    </dgm:pt>
    <dgm:pt modelId="{E39BA918-E13C-4AB8-9330-E49AAFDFB682}">
      <dgm:prSet phldrT="[Tekst]"/>
      <dgm:spPr/>
      <dgm:t>
        <a:bodyPr/>
        <a:lstStyle/>
        <a:p>
          <a:r>
            <a:rPr lang="pl-PL" altLang="pl-PL" smtClean="0">
              <a:ea typeface="Calibri" panose="020F0502020204030204" pitchFamily="34" charset="0"/>
              <a:cs typeface="Calibri" panose="020F0502020204030204" pitchFamily="34" charset="0"/>
            </a:rPr>
            <a:t>obowiązek pomiarów poziomów substancji w powietrzu</a:t>
          </a:r>
          <a:endParaRPr lang="pl-PL" dirty="0"/>
        </a:p>
      </dgm:t>
    </dgm:pt>
    <dgm:pt modelId="{CC8FEB31-7180-4C64-ACC9-6A54572320F7}" type="parTrans" cxnId="{691D5C4F-FBE4-4D1E-B2AA-F872ECB1F372}">
      <dgm:prSet/>
      <dgm:spPr/>
      <dgm:t>
        <a:bodyPr/>
        <a:lstStyle/>
        <a:p>
          <a:endParaRPr lang="pl-PL"/>
        </a:p>
      </dgm:t>
    </dgm:pt>
    <dgm:pt modelId="{17338183-04D6-44A3-86E2-7A7C18DBE175}" type="sibTrans" cxnId="{691D5C4F-FBE4-4D1E-B2AA-F872ECB1F372}">
      <dgm:prSet/>
      <dgm:spPr/>
      <dgm:t>
        <a:bodyPr/>
        <a:lstStyle/>
        <a:p>
          <a:endParaRPr lang="pl-PL"/>
        </a:p>
      </dgm:t>
    </dgm:pt>
    <dgm:pt modelId="{24C9AA0E-AD54-4225-AF2A-4F314DA348B3}">
      <dgm:prSet phldrT="[Tekst]"/>
      <dgm:spPr/>
      <dgm:t>
        <a:bodyPr/>
        <a:lstStyle/>
        <a:p>
          <a:r>
            <a:rPr lang="pl-PL" altLang="pl-PL" dirty="0" smtClean="0">
              <a:ea typeface="Calibri" panose="020F0502020204030204" pitchFamily="34" charset="0"/>
              <a:cs typeface="Calibri" panose="020F0502020204030204" pitchFamily="34" charset="0"/>
            </a:rPr>
            <a:t>podział obszaru kraju na strefy  </a:t>
          </a:r>
          <a:r>
            <a:rPr lang="pl-PL" altLang="pl-PL" b="1" dirty="0" smtClean="0">
              <a:ea typeface="Calibri" panose="020F0502020204030204" pitchFamily="34" charset="0"/>
              <a:cs typeface="Calibri" panose="020F0502020204030204" pitchFamily="34" charset="0"/>
            </a:rPr>
            <a:t>(46 stref w Polsce), </a:t>
          </a:r>
          <a:r>
            <a:rPr lang="pl-PL" altLang="pl-PL" dirty="0" smtClean="0">
              <a:ea typeface="Calibri" panose="020F0502020204030204" pitchFamily="34" charset="0"/>
              <a:cs typeface="Calibri" panose="020F0502020204030204" pitchFamily="34" charset="0"/>
            </a:rPr>
            <a:t>klasyfikację stref</a:t>
          </a:r>
          <a:endParaRPr lang="pl-PL" dirty="0"/>
        </a:p>
      </dgm:t>
    </dgm:pt>
    <dgm:pt modelId="{68C2AAF6-4CFF-48ED-92EB-5EA31AFD5749}" type="parTrans" cxnId="{91AB869F-6F83-4026-A556-E29E69CA0680}">
      <dgm:prSet/>
      <dgm:spPr/>
      <dgm:t>
        <a:bodyPr/>
        <a:lstStyle/>
        <a:p>
          <a:endParaRPr lang="pl-PL"/>
        </a:p>
      </dgm:t>
    </dgm:pt>
    <dgm:pt modelId="{00977098-3F8E-49E1-BE4F-D173BCFC54D7}" type="sibTrans" cxnId="{91AB869F-6F83-4026-A556-E29E69CA0680}">
      <dgm:prSet/>
      <dgm:spPr/>
      <dgm:t>
        <a:bodyPr/>
        <a:lstStyle/>
        <a:p>
          <a:endParaRPr lang="pl-PL"/>
        </a:p>
      </dgm:t>
    </dgm:pt>
    <dgm:pt modelId="{5FB5E025-A1F7-45E5-A55C-8965D3B2F6FF}">
      <dgm:prSet phldrT="[Tekst]"/>
      <dgm:spPr/>
      <dgm:t>
        <a:bodyPr/>
        <a:lstStyle/>
        <a:p>
          <a:r>
            <a:rPr lang="pl-PL" altLang="pl-PL" b="0" dirty="0" smtClean="0">
              <a:ea typeface="Calibri" panose="020F0502020204030204" pitchFamily="34" charset="0"/>
              <a:cs typeface="Calibri" panose="020F0502020204030204" pitchFamily="34" charset="0"/>
            </a:rPr>
            <a:t>Konieczność przygotowania           i realizacji </a:t>
          </a:r>
          <a:r>
            <a:rPr lang="pl-PL" altLang="pl-PL" b="1" dirty="0" smtClean="0">
              <a:ea typeface="Calibri" panose="020F0502020204030204" pitchFamily="34" charset="0"/>
              <a:cs typeface="Calibri" panose="020F0502020204030204" pitchFamily="34" charset="0"/>
            </a:rPr>
            <a:t>Programów Ochrony Powietrza (POP)</a:t>
          </a:r>
          <a:endParaRPr lang="pl-PL" dirty="0"/>
        </a:p>
      </dgm:t>
    </dgm:pt>
    <dgm:pt modelId="{8E7D79BD-CE4F-45C6-90DD-998C94FA22E1}" type="parTrans" cxnId="{3F013163-BAF9-4150-B397-2B3CFB67941D}">
      <dgm:prSet/>
      <dgm:spPr/>
      <dgm:t>
        <a:bodyPr/>
        <a:lstStyle/>
        <a:p>
          <a:endParaRPr lang="pl-PL"/>
        </a:p>
      </dgm:t>
    </dgm:pt>
    <dgm:pt modelId="{9EECF385-DEFE-4E58-BA77-3535E58C6663}" type="sibTrans" cxnId="{3F013163-BAF9-4150-B397-2B3CFB67941D}">
      <dgm:prSet/>
      <dgm:spPr/>
      <dgm:t>
        <a:bodyPr/>
        <a:lstStyle/>
        <a:p>
          <a:endParaRPr lang="pl-PL"/>
        </a:p>
      </dgm:t>
    </dgm:pt>
    <dgm:pt modelId="{CFC89721-BCAA-4766-A12E-5444A927E856}" type="pres">
      <dgm:prSet presAssocID="{658D05EE-A3F7-4058-BB47-2DC41CCBDB6F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A9CB382-2112-462E-98A1-25E2C441A458}" type="pres">
      <dgm:prSet presAssocID="{658D05EE-A3F7-4058-BB47-2DC41CCBDB6F}" presName="matrix" presStyleCnt="0"/>
      <dgm:spPr/>
    </dgm:pt>
    <dgm:pt modelId="{9A82DC83-F5B0-4AAA-8A08-3A8191B4CB1C}" type="pres">
      <dgm:prSet presAssocID="{658D05EE-A3F7-4058-BB47-2DC41CCBDB6F}" presName="tile1" presStyleLbl="node1" presStyleIdx="0" presStyleCnt="4"/>
      <dgm:spPr/>
      <dgm:t>
        <a:bodyPr/>
        <a:lstStyle/>
        <a:p>
          <a:endParaRPr lang="pl-PL"/>
        </a:p>
      </dgm:t>
    </dgm:pt>
    <dgm:pt modelId="{33B366C3-FF8C-4421-9532-4D5724034221}" type="pres">
      <dgm:prSet presAssocID="{658D05EE-A3F7-4058-BB47-2DC41CCBDB6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CBE235-DA80-4C3A-AE8D-FDDE24A719C2}" type="pres">
      <dgm:prSet presAssocID="{658D05EE-A3F7-4058-BB47-2DC41CCBDB6F}" presName="tile2" presStyleLbl="node1" presStyleIdx="1" presStyleCnt="4"/>
      <dgm:spPr/>
      <dgm:t>
        <a:bodyPr/>
        <a:lstStyle/>
        <a:p>
          <a:endParaRPr lang="pl-PL"/>
        </a:p>
      </dgm:t>
    </dgm:pt>
    <dgm:pt modelId="{76BC3A7A-AABD-49AD-B94B-131D517AC0BE}" type="pres">
      <dgm:prSet presAssocID="{658D05EE-A3F7-4058-BB47-2DC41CCBDB6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C72AEF4-EB39-4B4B-AFA7-57AE49197D8A}" type="pres">
      <dgm:prSet presAssocID="{658D05EE-A3F7-4058-BB47-2DC41CCBDB6F}" presName="tile3" presStyleLbl="node1" presStyleIdx="2" presStyleCnt="4"/>
      <dgm:spPr/>
      <dgm:t>
        <a:bodyPr/>
        <a:lstStyle/>
        <a:p>
          <a:endParaRPr lang="pl-PL"/>
        </a:p>
      </dgm:t>
    </dgm:pt>
    <dgm:pt modelId="{0A58FDFB-EB9C-47DA-9E8E-049A9AAB7892}" type="pres">
      <dgm:prSet presAssocID="{658D05EE-A3F7-4058-BB47-2DC41CCBDB6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DB8C7DF-94D5-43B7-A074-3688C214313B}" type="pres">
      <dgm:prSet presAssocID="{658D05EE-A3F7-4058-BB47-2DC41CCBDB6F}" presName="tile4" presStyleLbl="node1" presStyleIdx="3" presStyleCnt="4"/>
      <dgm:spPr/>
      <dgm:t>
        <a:bodyPr/>
        <a:lstStyle/>
        <a:p>
          <a:endParaRPr lang="pl-PL"/>
        </a:p>
      </dgm:t>
    </dgm:pt>
    <dgm:pt modelId="{6DFA65C3-571E-42CA-A02D-BF5DDD0BA21B}" type="pres">
      <dgm:prSet presAssocID="{658D05EE-A3F7-4058-BB47-2DC41CCBDB6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1A19F0F-0FCD-49C1-B347-5950D52DFFF0}" type="pres">
      <dgm:prSet presAssocID="{658D05EE-A3F7-4058-BB47-2DC41CCBDB6F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B14842BC-6289-44CB-8F15-B5AE85AF4536}" type="presOf" srcId="{BA2547FA-97B3-4F5C-80A3-A8817ED01C1E}" destId="{33B366C3-FF8C-4421-9532-4D5724034221}" srcOrd="1" destOrd="0" presId="urn:microsoft.com/office/officeart/2005/8/layout/matrix1"/>
    <dgm:cxn modelId="{01D48B2D-33F9-4118-A62D-732BA03D0AB6}" srcId="{658D05EE-A3F7-4058-BB47-2DC41CCBDB6F}" destId="{500BB84C-D9D4-48F1-8B28-B18C7AD70F14}" srcOrd="0" destOrd="0" parTransId="{02148C88-377A-4ED9-B00F-DB438E9AF593}" sibTransId="{A993595D-A229-4E34-AED7-4E465D236089}"/>
    <dgm:cxn modelId="{A1465BD6-0B9F-47B2-824A-70D974368741}" type="presOf" srcId="{E39BA918-E13C-4AB8-9330-E49AAFDFB682}" destId="{63CBE235-DA80-4C3A-AE8D-FDDE24A719C2}" srcOrd="0" destOrd="0" presId="urn:microsoft.com/office/officeart/2005/8/layout/matrix1"/>
    <dgm:cxn modelId="{3F013163-BAF9-4150-B397-2B3CFB67941D}" srcId="{500BB84C-D9D4-48F1-8B28-B18C7AD70F14}" destId="{5FB5E025-A1F7-45E5-A55C-8965D3B2F6FF}" srcOrd="3" destOrd="0" parTransId="{8E7D79BD-CE4F-45C6-90DD-998C94FA22E1}" sibTransId="{9EECF385-DEFE-4E58-BA77-3535E58C6663}"/>
    <dgm:cxn modelId="{91AB869F-6F83-4026-A556-E29E69CA0680}" srcId="{500BB84C-D9D4-48F1-8B28-B18C7AD70F14}" destId="{24C9AA0E-AD54-4225-AF2A-4F314DA348B3}" srcOrd="2" destOrd="0" parTransId="{68C2AAF6-4CFF-48ED-92EB-5EA31AFD5749}" sibTransId="{00977098-3F8E-49E1-BE4F-D173BCFC54D7}"/>
    <dgm:cxn modelId="{E1B7A552-55D4-4F0C-950C-0682AA172A57}" type="presOf" srcId="{5FB5E025-A1F7-45E5-A55C-8965D3B2F6FF}" destId="{FDB8C7DF-94D5-43B7-A074-3688C214313B}" srcOrd="0" destOrd="0" presId="urn:microsoft.com/office/officeart/2005/8/layout/matrix1"/>
    <dgm:cxn modelId="{BF96EF33-94D7-41EE-860B-937670D934EF}" type="presOf" srcId="{5FB5E025-A1F7-45E5-A55C-8965D3B2F6FF}" destId="{6DFA65C3-571E-42CA-A02D-BF5DDD0BA21B}" srcOrd="1" destOrd="0" presId="urn:microsoft.com/office/officeart/2005/8/layout/matrix1"/>
    <dgm:cxn modelId="{E5574438-5225-4AAA-ABB9-612E8953FAA9}" type="presOf" srcId="{24C9AA0E-AD54-4225-AF2A-4F314DA348B3}" destId="{0A58FDFB-EB9C-47DA-9E8E-049A9AAB7892}" srcOrd="1" destOrd="0" presId="urn:microsoft.com/office/officeart/2005/8/layout/matrix1"/>
    <dgm:cxn modelId="{99D94053-8503-409B-BEF0-EDD021061E20}" type="presOf" srcId="{E39BA918-E13C-4AB8-9330-E49AAFDFB682}" destId="{76BC3A7A-AABD-49AD-B94B-131D517AC0BE}" srcOrd="1" destOrd="0" presId="urn:microsoft.com/office/officeart/2005/8/layout/matrix1"/>
    <dgm:cxn modelId="{6C824FE7-7031-4296-8A21-632DC4AF385A}" type="presOf" srcId="{658D05EE-A3F7-4058-BB47-2DC41CCBDB6F}" destId="{CFC89721-BCAA-4766-A12E-5444A927E856}" srcOrd="0" destOrd="0" presId="urn:microsoft.com/office/officeart/2005/8/layout/matrix1"/>
    <dgm:cxn modelId="{3E0B4E7B-6B1C-4567-BDE7-C134A56A6C73}" srcId="{500BB84C-D9D4-48F1-8B28-B18C7AD70F14}" destId="{BA2547FA-97B3-4F5C-80A3-A8817ED01C1E}" srcOrd="0" destOrd="0" parTransId="{34486109-5E9B-4953-92AA-B123CFC4E4A9}" sibTransId="{18792BDB-25CF-4BAD-9CF9-A9C0F1549AF4}"/>
    <dgm:cxn modelId="{691D5C4F-FBE4-4D1E-B2AA-F872ECB1F372}" srcId="{500BB84C-D9D4-48F1-8B28-B18C7AD70F14}" destId="{E39BA918-E13C-4AB8-9330-E49AAFDFB682}" srcOrd="1" destOrd="0" parTransId="{CC8FEB31-7180-4C64-ACC9-6A54572320F7}" sibTransId="{17338183-04D6-44A3-86E2-7A7C18DBE175}"/>
    <dgm:cxn modelId="{DF033972-DFD9-4A1C-8634-A5A6EF15C3CA}" type="presOf" srcId="{500BB84C-D9D4-48F1-8B28-B18C7AD70F14}" destId="{91A19F0F-0FCD-49C1-B347-5950D52DFFF0}" srcOrd="0" destOrd="0" presId="urn:microsoft.com/office/officeart/2005/8/layout/matrix1"/>
    <dgm:cxn modelId="{1B812E2F-6A81-404B-B790-5441223FC9A8}" type="presOf" srcId="{BA2547FA-97B3-4F5C-80A3-A8817ED01C1E}" destId="{9A82DC83-F5B0-4AAA-8A08-3A8191B4CB1C}" srcOrd="0" destOrd="0" presId="urn:microsoft.com/office/officeart/2005/8/layout/matrix1"/>
    <dgm:cxn modelId="{78C2D862-73DB-4114-A828-F53478D89934}" type="presOf" srcId="{24C9AA0E-AD54-4225-AF2A-4F314DA348B3}" destId="{3C72AEF4-EB39-4B4B-AFA7-57AE49197D8A}" srcOrd="0" destOrd="0" presId="urn:microsoft.com/office/officeart/2005/8/layout/matrix1"/>
    <dgm:cxn modelId="{8D58FB37-1D8F-47A2-8ADA-8F4E4B6A88BD}" type="presParOf" srcId="{CFC89721-BCAA-4766-A12E-5444A927E856}" destId="{7A9CB382-2112-462E-98A1-25E2C441A458}" srcOrd="0" destOrd="0" presId="urn:microsoft.com/office/officeart/2005/8/layout/matrix1"/>
    <dgm:cxn modelId="{3AF5F0A8-3238-467E-854B-63D30720D60F}" type="presParOf" srcId="{7A9CB382-2112-462E-98A1-25E2C441A458}" destId="{9A82DC83-F5B0-4AAA-8A08-3A8191B4CB1C}" srcOrd="0" destOrd="0" presId="urn:microsoft.com/office/officeart/2005/8/layout/matrix1"/>
    <dgm:cxn modelId="{E242EC7E-1A91-48EA-AA6C-30C198AC7314}" type="presParOf" srcId="{7A9CB382-2112-462E-98A1-25E2C441A458}" destId="{33B366C3-FF8C-4421-9532-4D5724034221}" srcOrd="1" destOrd="0" presId="urn:microsoft.com/office/officeart/2005/8/layout/matrix1"/>
    <dgm:cxn modelId="{C7800C53-4310-47D2-9F8D-982E756D91ED}" type="presParOf" srcId="{7A9CB382-2112-462E-98A1-25E2C441A458}" destId="{63CBE235-DA80-4C3A-AE8D-FDDE24A719C2}" srcOrd="2" destOrd="0" presId="urn:microsoft.com/office/officeart/2005/8/layout/matrix1"/>
    <dgm:cxn modelId="{9B5B33F6-26B3-4C3E-AE3E-9F32FECC78B1}" type="presParOf" srcId="{7A9CB382-2112-462E-98A1-25E2C441A458}" destId="{76BC3A7A-AABD-49AD-B94B-131D517AC0BE}" srcOrd="3" destOrd="0" presId="urn:microsoft.com/office/officeart/2005/8/layout/matrix1"/>
    <dgm:cxn modelId="{B77EFBEC-F7E3-4449-AA98-7965E4CAD038}" type="presParOf" srcId="{7A9CB382-2112-462E-98A1-25E2C441A458}" destId="{3C72AEF4-EB39-4B4B-AFA7-57AE49197D8A}" srcOrd="4" destOrd="0" presId="urn:microsoft.com/office/officeart/2005/8/layout/matrix1"/>
    <dgm:cxn modelId="{72FD4028-0A36-4046-B764-AC4F3E807097}" type="presParOf" srcId="{7A9CB382-2112-462E-98A1-25E2C441A458}" destId="{0A58FDFB-EB9C-47DA-9E8E-049A9AAB7892}" srcOrd="5" destOrd="0" presId="urn:microsoft.com/office/officeart/2005/8/layout/matrix1"/>
    <dgm:cxn modelId="{9684F30B-1520-4EF7-A457-F60AB34B9CBB}" type="presParOf" srcId="{7A9CB382-2112-462E-98A1-25E2C441A458}" destId="{FDB8C7DF-94D5-43B7-A074-3688C214313B}" srcOrd="6" destOrd="0" presId="urn:microsoft.com/office/officeart/2005/8/layout/matrix1"/>
    <dgm:cxn modelId="{2AF6FBD4-06F2-4797-B191-CD45124F8BE2}" type="presParOf" srcId="{7A9CB382-2112-462E-98A1-25E2C441A458}" destId="{6DFA65C3-571E-42CA-A02D-BF5DDD0BA21B}" srcOrd="7" destOrd="0" presId="urn:microsoft.com/office/officeart/2005/8/layout/matrix1"/>
    <dgm:cxn modelId="{1328BD70-55B3-48FF-8B6F-D32BB981703C}" type="presParOf" srcId="{CFC89721-BCAA-4766-A12E-5444A927E856}" destId="{91A19F0F-0FCD-49C1-B347-5950D52DFFF0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60AA54B-8235-4D2F-B3E9-8109A92DB9C9}" type="datetimeFigureOut">
              <a:rPr lang="pl-PL"/>
              <a:pPr>
                <a:defRPr/>
              </a:pPr>
              <a:t>2018-03-21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942816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37FFBE-9F15-4491-8A8E-F5CC61ED3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74936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D7024D-0A64-4D11-B32F-186E04CC53A3}" type="datetimeFigureOut">
              <a:rPr lang="pl-PL"/>
              <a:pPr>
                <a:defRPr/>
              </a:pPr>
              <a:t>2018-03-21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714875"/>
            <a:ext cx="54864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dirty="0" smtClean="0"/>
              <a:t>Kliknij, aby edytować style wzorca tekstu</a:t>
            </a:r>
          </a:p>
          <a:p>
            <a:pPr lvl="1"/>
            <a:r>
              <a:rPr lang="pl-PL" noProof="0" dirty="0" smtClean="0"/>
              <a:t>Drugi poziom</a:t>
            </a:r>
          </a:p>
          <a:p>
            <a:pPr lvl="2"/>
            <a:r>
              <a:rPr lang="pl-PL" noProof="0" dirty="0" smtClean="0"/>
              <a:t>Trzeci poziom</a:t>
            </a:r>
          </a:p>
          <a:p>
            <a:pPr lvl="3"/>
            <a:r>
              <a:rPr lang="pl-PL" noProof="0" dirty="0" smtClean="0"/>
              <a:t>Czwarty poziom</a:t>
            </a:r>
          </a:p>
          <a:p>
            <a:pPr lvl="4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942816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4C4B1DE-3EA0-489F-AED5-D6785301A99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2431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owietrze.gios.gov.pl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owietrze.gios.gov.pl/pjp/content/mobile_app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6628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W razie potrzeby do dodatkowego omówienia</a:t>
            </a:r>
            <a:r>
              <a:rPr lang="pl-PL" altLang="pl-PL" baseline="0" dirty="0" smtClean="0"/>
              <a:t>!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wielopierścieniowe węglowodory aromatyczne (WWA)</a:t>
            </a:r>
          </a:p>
        </p:txBody>
      </p:sp>
      <p:sp>
        <p:nvSpPr>
          <p:cNvPr id="3379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50FA2E3-CF02-4121-A2FC-921578B72158}" type="slidenum">
              <a:rPr lang="pl-PL" altLang="pl-PL" smtClean="0"/>
              <a:pPr>
                <a:spcBef>
                  <a:spcPct val="0"/>
                </a:spcBef>
              </a:pPr>
              <a:t>13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636517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dirty="0" smtClean="0"/>
              <a:t>W razie potrzeby do dodatkowego omówienia</a:t>
            </a:r>
            <a:r>
              <a:rPr lang="pl-PL" altLang="pl-PL" baseline="0" dirty="0" smtClean="0"/>
              <a:t>!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3584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854E06F-0EBC-4907-B218-5108579DB3E5}" type="slidenum">
              <a:rPr lang="pl-PL" altLang="pl-PL" smtClean="0"/>
              <a:pPr>
                <a:spcBef>
                  <a:spcPct val="0"/>
                </a:spcBef>
              </a:pPr>
              <a:t>14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4789993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F49A05-1C6B-442D-93C9-491451198CF8}" type="slidenum">
              <a:rPr lang="pl-PL" altLang="pl-PL" smtClean="0">
                <a:latin typeface="Calibri" panose="020F0502020204030204" pitchFamily="34" charset="0"/>
              </a:rPr>
              <a:pPr/>
              <a:t>15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04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4608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A9C47C-AAB8-47A7-8E0C-7CA36CD72964}" type="slidenum">
              <a:rPr lang="pl-PL" altLang="pl-PL" smtClean="0"/>
              <a:pPr>
                <a:spcBef>
                  <a:spcPct val="0"/>
                </a:spcBef>
              </a:pPr>
              <a:t>16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294561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l" rtl="0" eaLnBrk="1" fontAlgn="base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pl-PL" altLang="pl-PL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Ochrona powietrza polega na zapewnieniu jak najlepszej jego jakości w szczególności poprzez utrzymanie oraz zmniejszanie poziomu</a:t>
            </a:r>
            <a:r>
              <a:rPr lang="pl-PL" altLang="pl-PL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substancji w powietrzu do poziomów dopuszczalnych co regulują odpowiednie przepisy prawa.</a:t>
            </a:r>
          </a:p>
          <a:p>
            <a:pPr algn="l" rtl="0" eaLnBrk="1" fontAlgn="base" hangingPunct="1">
              <a:spcBef>
                <a:spcPct val="30000"/>
              </a:spcBef>
              <a:spcAft>
                <a:spcPct val="0"/>
              </a:spcAft>
              <a:defRPr/>
            </a:pPr>
            <a:endParaRPr lang="pl-PL" altLang="pl-PL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 eaLnBrk="1" fontAlgn="base" hangingPunct="1">
              <a:spcBef>
                <a:spcPct val="30000"/>
              </a:spcBef>
              <a:spcAft>
                <a:spcPct val="0"/>
              </a:spcAft>
              <a:defRPr/>
            </a:pPr>
            <a:r>
              <a:rPr lang="pl-PL" altLang="pl-PL" sz="1200" i="0" dirty="0" smtClean="0">
                <a:solidFill>
                  <a:schemeClr val="bg1"/>
                </a:solidFill>
              </a:rPr>
              <a:t>Mamy w Polsce przepisy prawa, które mogą pomóc w walce z zanieczyszczeniem powietrza </a:t>
            </a:r>
            <a:endParaRPr lang="pl-PL" altLang="pl-PL" sz="120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pl-PL" altLang="pl-PL" dirty="0" smtClean="0"/>
          </a:p>
          <a:p>
            <a:r>
              <a:rPr lang="pl-PL" altLang="pl-PL" dirty="0" smtClean="0"/>
              <a:t>Ustawa POŚ odnosi się do określa system oceny jakości powietrza, restrykcje dla przedsiębiorstw</a:t>
            </a:r>
          </a:p>
          <a:p>
            <a:endParaRPr lang="pl-PL" altLang="pl-PL" dirty="0" smtClean="0"/>
          </a:p>
        </p:txBody>
      </p:sp>
      <p:sp>
        <p:nvSpPr>
          <p:cNvPr id="92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F75AC0D-2938-4056-B3D0-CC76F0D7BA14}" type="slidenum">
              <a:rPr lang="pl-PL" altLang="pl-PL" smtClean="0">
                <a:latin typeface="Calibri" panose="020F0502020204030204" pitchFamily="34" charset="0"/>
              </a:rPr>
              <a:pPr/>
              <a:t>17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50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BCE8337-66C8-4569-BDCB-E9D18179E29A}" type="slidenum">
              <a:rPr lang="pl-PL" altLang="pl-PL" smtClean="0">
                <a:latin typeface="Calibri" panose="020F0502020204030204" pitchFamily="34" charset="0"/>
              </a:rPr>
              <a:pPr/>
              <a:t>18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37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sz="1800" dirty="0" smtClean="0"/>
              <a:t>*</a:t>
            </a:r>
            <a:r>
              <a:rPr lang="pl-PL" altLang="pl-PL" i="1" dirty="0" smtClean="0"/>
              <a:t>Programy ochrony powietrza powinny spełniać wymagania określone w rozporządzeniu Ministra Środowiska z dnia 11 września 2012 r. w sprawie programów ochrony powietrza oraz planów działań krótkoterminowych (Dz. U. z 2012 r. poz. 1028). </a:t>
            </a:r>
          </a:p>
          <a:p>
            <a:pPr eaLnBrk="1" hangingPunct="1"/>
            <a:endParaRPr lang="pl-PL" altLang="pl-PL" sz="1800" b="0" dirty="0" smtClean="0"/>
          </a:p>
          <a:p>
            <a:pPr eaLnBrk="1" hangingPunct="1"/>
            <a:r>
              <a:rPr lang="pl-PL" altLang="pl-PL" sz="1800" b="0" dirty="0" smtClean="0"/>
              <a:t>Zgodnie z art. </a:t>
            </a:r>
            <a:r>
              <a:rPr lang="pl-PL" altLang="pl-PL" sz="1800" b="0" dirty="0" smtClean="0">
                <a:latin typeface="Calibri" pitchFamily="34" charset="0"/>
              </a:rPr>
              <a:t>89 POŚ ocena i klasyfikacja stref muszą być wykonane corocznie do dnia 30 kwietnia przez właściwego Wojewódzkiego Inspektora Ochrony Środowiska (WIOŚ)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endParaRPr lang="pl-PL" sz="1800" dirty="0" smtClean="0"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1800" dirty="0" smtClean="0">
                <a:latin typeface="+mn-lt"/>
                <a:cs typeface="+mn-cs"/>
              </a:rPr>
              <a:t>Każdej strefie przypisuje się </a:t>
            </a:r>
            <a:r>
              <a:rPr lang="pl-PL" sz="1800" b="1" dirty="0" smtClean="0">
                <a:latin typeface="+mn-lt"/>
                <a:cs typeface="+mn-cs"/>
              </a:rPr>
              <a:t>jedną klasę dla każdego zanieczyszczenia</a:t>
            </a:r>
            <a:r>
              <a:rPr lang="pl-PL" sz="1800" dirty="0" smtClean="0">
                <a:latin typeface="+mn-lt"/>
                <a:cs typeface="+mn-cs"/>
              </a:rPr>
              <a:t>, oddzielnie ze względu na </a:t>
            </a:r>
            <a:r>
              <a:rPr lang="pl-PL" sz="1800" b="1" dirty="0" smtClean="0">
                <a:latin typeface="+mn-lt"/>
                <a:cs typeface="+mn-cs"/>
              </a:rPr>
              <a:t>ochronę zdrowia </a:t>
            </a:r>
            <a:r>
              <a:rPr lang="pl-PL" sz="1800" dirty="0" smtClean="0">
                <a:latin typeface="+mn-lt"/>
                <a:cs typeface="+mn-cs"/>
              </a:rPr>
              <a:t>i ze</a:t>
            </a:r>
            <a:r>
              <a:rPr lang="pl-PL" sz="1800" baseline="0" dirty="0" smtClean="0">
                <a:latin typeface="+mn-lt"/>
                <a:cs typeface="+mn-cs"/>
              </a:rPr>
              <a:t> </a:t>
            </a:r>
            <a:r>
              <a:rPr lang="pl-PL" sz="1800" dirty="0" smtClean="0">
                <a:latin typeface="+mn-lt"/>
                <a:cs typeface="+mn-cs"/>
              </a:rPr>
              <a:t>względu</a:t>
            </a:r>
            <a:r>
              <a:rPr lang="pl-PL" sz="1800" b="1" dirty="0" smtClean="0">
                <a:latin typeface="+mn-lt"/>
                <a:cs typeface="+mn-cs"/>
              </a:rPr>
              <a:t> na ochronę roślin</a:t>
            </a:r>
            <a:r>
              <a:rPr lang="pl-PL" sz="1800" dirty="0" smtClean="0">
                <a:latin typeface="+mn-lt"/>
                <a:cs typeface="+mn-cs"/>
              </a:rPr>
              <a:t> </a:t>
            </a:r>
          </a:p>
          <a:p>
            <a:pPr marL="3429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1800" b="1" dirty="0" smtClean="0">
                <a:latin typeface="+mn-lt"/>
                <a:cs typeface="+mn-cs"/>
              </a:rPr>
              <a:t>Klasa strefy </a:t>
            </a:r>
            <a:r>
              <a:rPr lang="pl-PL" sz="1800" dirty="0" smtClean="0">
                <a:latin typeface="+mn-lt"/>
                <a:cs typeface="+mn-cs"/>
              </a:rPr>
              <a:t>jest określana na podstawie stężeń występujących w rejonach potencjalnie </a:t>
            </a:r>
            <a:r>
              <a:rPr lang="pl-PL" sz="1800" b="1" dirty="0" smtClean="0">
                <a:latin typeface="+mn-lt"/>
                <a:cs typeface="+mn-cs"/>
              </a:rPr>
              <a:t>najbardziej zanieczyszczonych</a:t>
            </a:r>
            <a:r>
              <a:rPr lang="pl-PL" sz="1800" dirty="0" smtClean="0">
                <a:latin typeface="+mn-lt"/>
                <a:cs typeface="+mn-cs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+mn-lt"/>
                <a:cs typeface="+mn-cs"/>
              </a:rPr>
              <a:t>daną substancją</a:t>
            </a:r>
            <a:endParaRPr lang="pl-PL" sz="1800" dirty="0" smtClean="0">
              <a:latin typeface="+mn-lt"/>
              <a:cs typeface="+mn-cs"/>
            </a:endParaRPr>
          </a:p>
          <a:p>
            <a:pPr marL="342900" indent="-342900" eaLnBrk="1" fontAlgn="auto" hangingPunct="1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pl-PL" sz="1800" b="1" dirty="0" smtClean="0">
                <a:latin typeface="+mn-lt"/>
                <a:cs typeface="+mn-cs"/>
              </a:rPr>
              <a:t>Zaliczenie strefy do klasy C lub B wynika z przekroczeń </a:t>
            </a:r>
            <a:r>
              <a:rPr lang="pl-PL" sz="1800" dirty="0" smtClean="0">
                <a:latin typeface="+mn-lt"/>
                <a:cs typeface="+mn-cs"/>
              </a:rPr>
              <a:t>odpowiedniego poziomu substancji </a:t>
            </a:r>
            <a:r>
              <a:rPr lang="pl-PL" sz="1800" b="1" dirty="0" smtClean="0">
                <a:latin typeface="+mn-lt"/>
                <a:cs typeface="+mn-cs"/>
              </a:rPr>
              <a:t>na określonym obszarze strefy </a:t>
            </a:r>
            <a:r>
              <a:rPr lang="pl-PL" sz="1800" dirty="0" smtClean="0">
                <a:latin typeface="+mn-lt"/>
                <a:cs typeface="+mn-cs"/>
              </a:rPr>
              <a:t>i </a:t>
            </a:r>
            <a:r>
              <a:rPr lang="pl-PL" sz="1800" b="1" dirty="0" smtClean="0">
                <a:solidFill>
                  <a:srgbClr val="FF0000"/>
                </a:solidFill>
                <a:latin typeface="+mn-lt"/>
                <a:cs typeface="+mn-cs"/>
              </a:rPr>
              <a:t>nie</a:t>
            </a:r>
            <a:r>
              <a:rPr lang="pl-PL" sz="1800" b="1" baseline="0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+mn-lt"/>
                <a:cs typeface="+mn-cs"/>
              </a:rPr>
              <a:t>powinno być utożsamiane ze złą jakością powietrza na terenie całej strefy</a:t>
            </a:r>
            <a:endParaRPr lang="pl-PL" sz="1050" b="1" dirty="0" smtClean="0">
              <a:latin typeface="+mn-lt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pl-PL" altLang="pl-PL" sz="1800" dirty="0" smtClean="0"/>
          </a:p>
          <a:p>
            <a:pPr eaLnBrk="1" hangingPunct="1">
              <a:spcBef>
                <a:spcPct val="0"/>
              </a:spcBef>
            </a:pPr>
            <a:r>
              <a:rPr lang="pl-PL" altLang="pl-PL" sz="1800" dirty="0" smtClean="0"/>
              <a:t>*</a:t>
            </a:r>
            <a:r>
              <a:rPr lang="pl-PL" altLang="pl-PL" i="1" dirty="0" smtClean="0"/>
              <a:t>Programy ochrony powietrza powinny spełniać wymagania określone w rozporządzeniu Ministra Środowiska z dnia 11 września 2012 r. w sprawie programów ochrony powietrza oraz planów działań krótkoterminowych (Dz. U. z 2012 r. poz. 1028). 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3000" dirty="0" smtClean="0">
              <a:latin typeface="Calibri" pitchFamily="34" charset="0"/>
            </a:endParaRP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altLang="pl-PL" sz="3000" dirty="0" smtClean="0">
                <a:latin typeface="Calibri" pitchFamily="34" charset="0"/>
              </a:rPr>
              <a:t>W przypadku stref, </a:t>
            </a:r>
            <a:r>
              <a:rPr lang="pl-PL" altLang="pl-PL" sz="3000" b="1" dirty="0" smtClean="0">
                <a:latin typeface="Calibri" pitchFamily="34" charset="0"/>
              </a:rPr>
              <a:t>dla których programy ochrony powietrza zostały określone</a:t>
            </a:r>
            <a:r>
              <a:rPr lang="pl-PL" altLang="pl-PL" sz="3000" dirty="0" smtClean="0">
                <a:latin typeface="Calibri" pitchFamily="34" charset="0"/>
              </a:rPr>
              <a:t>, </a:t>
            </a:r>
            <a:r>
              <a:rPr lang="pl-PL" altLang="pl-PL" sz="3000" b="1" dirty="0" smtClean="0">
                <a:solidFill>
                  <a:srgbClr val="C00000"/>
                </a:solidFill>
                <a:latin typeface="Calibri" pitchFamily="34" charset="0"/>
              </a:rPr>
              <a:t>a standardy jakości powietrza są nadal przekraczane</a:t>
            </a:r>
            <a:r>
              <a:rPr lang="pl-PL" altLang="pl-PL" sz="3000" dirty="0" smtClean="0">
                <a:latin typeface="Calibri" pitchFamily="34" charset="0"/>
              </a:rPr>
              <a:t>, Zarząd Województwa obowiązany jest do aktualizacji programu po okresie 3 lat od wejścia w życie uchwały sejmiku województwa w sprawie programu ochrony powietrza uwzględniając działania ochronne dla wrażliwych grup ludności</a:t>
            </a:r>
          </a:p>
          <a:p>
            <a:pPr eaLnBrk="1" hangingPunct="1">
              <a:spcBef>
                <a:spcPct val="0"/>
              </a:spcBef>
            </a:pPr>
            <a:endParaRPr lang="pl-PL" altLang="pl-PL" i="1" dirty="0" smtClean="0"/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  <a:p>
            <a:pPr eaLnBrk="1" hangingPunct="1">
              <a:spcBef>
                <a:spcPct val="0"/>
              </a:spcBef>
            </a:pPr>
            <a:endParaRPr lang="pl-PL" altLang="pl-PL" i="1" dirty="0" smtClean="0"/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1331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C1FF7CB-2458-4E96-8BEE-9C1B7B8E3E34}" type="slidenum">
              <a:rPr lang="pl-PL" altLang="pl-PL" smtClean="0"/>
              <a:pPr>
                <a:spcBef>
                  <a:spcPct val="0"/>
                </a:spcBef>
              </a:pPr>
              <a:t>19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5726922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dirty="0" smtClean="0">
                <a:solidFill>
                  <a:srgbClr val="5F7901"/>
                </a:solidFill>
              </a:rPr>
              <a:t>Aktualne informacje o jakości powietrza można znaleźć </a:t>
            </a:r>
            <a:r>
              <a:rPr lang="pl-PL" sz="1200" dirty="0" smtClean="0">
                <a:solidFill>
                  <a:srgbClr val="5F7901"/>
                </a:solidFill>
                <a:hlinkClick r:id="rId3" tooltip="Portal jakości powietrza"/>
              </a:rPr>
              <a:t>na portalu Głównego Inspektoratu Ochrony Środowiska</a:t>
            </a:r>
            <a:r>
              <a:rPr lang="pl-PL" sz="1200" dirty="0" smtClean="0">
                <a:solidFill>
                  <a:srgbClr val="5F7901"/>
                </a:solidFill>
              </a:rPr>
              <a:t> oraz </a:t>
            </a:r>
            <a:r>
              <a:rPr lang="pl-PL" sz="1200" dirty="0" smtClean="0">
                <a:solidFill>
                  <a:srgbClr val="5F7901"/>
                </a:solidFill>
                <a:hlinkClick r:id="rId4"/>
              </a:rPr>
              <a:t>w aplikacji powietrznej na urządzenia mobilne</a:t>
            </a:r>
            <a:r>
              <a:rPr lang="pl-PL" sz="1200" dirty="0" smtClean="0">
                <a:solidFill>
                  <a:srgbClr val="5F7901"/>
                </a:solidFill>
              </a:rPr>
              <a:t>.</a:t>
            </a:r>
            <a:endParaRPr lang="pl-PL" sz="1200" b="1" dirty="0" smtClean="0">
              <a:solidFill>
                <a:srgbClr val="5F7901"/>
              </a:solidFill>
            </a:endParaRPr>
          </a:p>
          <a:p>
            <a:endParaRPr lang="pl-PL" altLang="pl-PL" dirty="0" smtClean="0"/>
          </a:p>
        </p:txBody>
      </p:sp>
      <p:sp>
        <p:nvSpPr>
          <p:cNvPr id="153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9B0C00B-74D0-4EC0-8C2B-0DA78B9A1A23}" type="slidenum">
              <a:rPr lang="pl-PL" altLang="pl-PL" smtClean="0">
                <a:latin typeface="Calibri" panose="020F0502020204030204" pitchFamily="34" charset="0"/>
              </a:rPr>
              <a:pPr/>
              <a:t>20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497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dirty="0" smtClean="0">
                <a:latin typeface="+mn-lt"/>
                <a:cs typeface="+mn-cs"/>
              </a:rPr>
              <a:t>Sejmik województwa </a:t>
            </a:r>
            <a:r>
              <a:rPr lang="pl-PL" sz="1200" dirty="0" smtClean="0">
                <a:latin typeface="+mn-lt"/>
                <a:cs typeface="+mn-cs"/>
              </a:rPr>
              <a:t>może, w drodze uchwały, w celu zapobieżenia negatywnemu oddziaływaniu na zdrowie ludzi lub na środowisko</a:t>
            </a:r>
            <a:r>
              <a:rPr lang="pl-PL" sz="1200" b="1" dirty="0" smtClean="0">
                <a:latin typeface="+mn-lt"/>
                <a:cs typeface="+mn-cs"/>
              </a:rPr>
              <a:t>, wprowadzić ograniczenia lub zakazy w zakresie eksploatacji instalacji, w których następuje spalanie paliw. 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4813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D869793-8381-4CE6-877E-965EB7FE2A4E}" type="slidenum">
              <a:rPr lang="pl-PL" altLang="pl-PL" smtClean="0"/>
              <a:pPr>
                <a:spcBef>
                  <a:spcPct val="0"/>
                </a:spcBef>
              </a:pPr>
              <a:t>21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80571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5018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75FE19-1EE5-4901-BD64-6920F9F3F926}" type="slidenum">
              <a:rPr lang="pl-PL" altLang="pl-PL" smtClean="0"/>
              <a:pPr>
                <a:spcBef>
                  <a:spcPct val="0"/>
                </a:spcBef>
              </a:pPr>
              <a:t>22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93358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A42FE-6866-41F6-BA15-F0BF15A4899D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06313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Symbol zastępczy notatek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2057400" lvl="4" indent="-228600" eaLnBrk="1" hangingPunct="1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l-PL" altLang="pl-PL" sz="2400" b="1" dirty="0" smtClean="0"/>
              <a:t>Zmian nie stosuje się do  kotłów :</a:t>
            </a:r>
          </a:p>
          <a:p>
            <a:pPr marL="2057400" lvl="4" indent="-2286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2200" dirty="0" smtClean="0"/>
              <a:t>wytwarzających ciepło </a:t>
            </a:r>
            <a:r>
              <a:rPr lang="pl-PL" altLang="pl-PL" sz="2200" b="1" dirty="0" smtClean="0"/>
              <a:t>jedynie</a:t>
            </a:r>
            <a:r>
              <a:rPr lang="pl-PL" altLang="pl-PL" sz="2200" dirty="0" smtClean="0"/>
              <a:t> na potrzeby zapewnienia </a:t>
            </a:r>
            <a:r>
              <a:rPr lang="pl-PL" altLang="pl-PL" sz="2200" b="1" dirty="0" smtClean="0"/>
              <a:t>ciepłej wody użytkowej</a:t>
            </a:r>
          </a:p>
          <a:p>
            <a:pPr marL="2057400" lvl="4" indent="-2286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2200" dirty="0" smtClean="0"/>
              <a:t>kotłów służących </a:t>
            </a:r>
            <a:r>
              <a:rPr lang="pl-PL" altLang="pl-PL" sz="2200" b="1" dirty="0" smtClean="0"/>
              <a:t>do ogrzewania i rozprowadzania gazowych nośników ciepła </a:t>
            </a:r>
            <a:r>
              <a:rPr lang="pl-PL" altLang="pl-PL" sz="2200" dirty="0" smtClean="0"/>
              <a:t>(para wodna albo powietrze) </a:t>
            </a:r>
          </a:p>
          <a:p>
            <a:pPr marL="2057400" lvl="4" indent="-2286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2200" b="1" dirty="0" smtClean="0"/>
              <a:t>kotłów kogeneracyjnych </a:t>
            </a:r>
            <a:r>
              <a:rPr lang="pl-PL" altLang="pl-PL" sz="2200" dirty="0" smtClean="0"/>
              <a:t>na paliwo stałe o mocy elektrycznej </a:t>
            </a:r>
            <a:r>
              <a:rPr lang="pl-PL" altLang="pl-PL" sz="2200" b="1" dirty="0" smtClean="0"/>
              <a:t>&gt;50 kW</a:t>
            </a:r>
          </a:p>
          <a:p>
            <a:pPr marL="2057400" lvl="4" indent="-228600" eaLnBrk="1" hangingPunct="1">
              <a:spcBef>
                <a:spcPts val="600"/>
              </a:spcBef>
              <a:buFont typeface="Wingdings" panose="05000000000000000000" pitchFamily="2" charset="2"/>
              <a:buNone/>
              <a:defRPr/>
            </a:pPr>
            <a:r>
              <a:rPr lang="pl-PL" altLang="pl-PL" sz="2200" b="1" dirty="0" smtClean="0"/>
              <a:t>kotłów na biomasę niedrzewną (</a:t>
            </a:r>
            <a:r>
              <a:rPr lang="pl-PL" altLang="pl-PL" sz="2200" dirty="0" smtClean="0"/>
              <a:t>słomę, trzcinę, pestki, ziarna, łupiny orzechów)</a:t>
            </a:r>
          </a:p>
          <a:p>
            <a:pPr marL="2057400" lvl="4" indent="-228600" eaLnBrk="1" hangingPunct="1">
              <a:spcBef>
                <a:spcPts val="600"/>
              </a:spcBef>
              <a:buFont typeface="Arial" pitchFamily="34" charset="0"/>
              <a:buNone/>
              <a:defRPr/>
            </a:pPr>
            <a:endParaRPr lang="pl-PL" altLang="pl-PL" dirty="0" smtClean="0"/>
          </a:p>
          <a:p>
            <a:pPr marL="0" marR="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2800" b="1" dirty="0" smtClean="0">
                <a:latin typeface="+mn-lt"/>
                <a:cs typeface="+mn-cs"/>
              </a:rPr>
              <a:t>Okres przejściowy </a:t>
            </a:r>
            <a:r>
              <a:rPr lang="pl-PL" sz="2800" dirty="0" smtClean="0">
                <a:latin typeface="+mn-lt"/>
                <a:cs typeface="+mn-cs"/>
              </a:rPr>
              <a:t>na kotły wyprodukowane przed dniem wejścia w życie rozporządzenia </a:t>
            </a:r>
            <a:r>
              <a:rPr lang="pl-PL" sz="2800" b="1" dirty="0" smtClean="0">
                <a:latin typeface="+mn-lt"/>
                <a:cs typeface="+mn-cs"/>
              </a:rPr>
              <a:t>można wprowadzić do obrotu i do użytkowania do końca czerwca 2018. </a:t>
            </a:r>
          </a:p>
          <a:p>
            <a:pPr eaLnBrk="1" hangingPunct="1">
              <a:spcBef>
                <a:spcPct val="0"/>
              </a:spcBef>
              <a:defRPr/>
            </a:pPr>
            <a:endParaRPr lang="pl-PL" altLang="pl-PL" dirty="0" smtClean="0"/>
          </a:p>
          <a:p>
            <a:pPr marL="2057400" lvl="4" indent="-228600" eaLnBrk="1" hangingPunct="1">
              <a:spcBef>
                <a:spcPts val="600"/>
              </a:spcBef>
              <a:buFont typeface="Wingdings" panose="05000000000000000000" pitchFamily="2" charset="2"/>
              <a:buChar char="q"/>
              <a:defRPr/>
            </a:pPr>
            <a:endParaRPr lang="pl-PL" altLang="pl-PL" sz="2200" dirty="0" smtClean="0"/>
          </a:p>
          <a:p>
            <a:pPr eaLnBrk="1" hangingPunct="1">
              <a:spcBef>
                <a:spcPct val="0"/>
              </a:spcBef>
              <a:defRPr/>
            </a:pPr>
            <a:endParaRPr lang="pl-PL" altLang="pl-PL" dirty="0" smtClean="0"/>
          </a:p>
        </p:txBody>
      </p:sp>
      <p:sp>
        <p:nvSpPr>
          <p:cNvPr id="5222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A8EBEF-1C0D-41CC-BBFB-FFE35A768D77}" type="slidenum">
              <a:rPr lang="pl-PL" altLang="pl-PL" smtClean="0"/>
              <a:pPr>
                <a:spcBef>
                  <a:spcPct val="0"/>
                </a:spcBef>
              </a:pPr>
              <a:t>23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510513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Rozporządzenie KE) 2015/1189  z dnia 28 kwietnia 2015 r. w sprawie wykonania dyrektywy Parlamentu Europejskiego i Rady 2009/125/WE w odniesieniu do </a:t>
            </a:r>
            <a:r>
              <a:rPr lang="pl-PL" altLang="pl-PL" dirty="0" smtClean="0">
                <a:solidFill>
                  <a:srgbClr val="C00000"/>
                </a:solidFill>
              </a:rPr>
              <a:t>wymogów dotyczących </a:t>
            </a:r>
            <a:r>
              <a:rPr lang="pl-PL" altLang="pl-PL" dirty="0" err="1" smtClean="0">
                <a:solidFill>
                  <a:srgbClr val="C00000"/>
                </a:solidFill>
              </a:rPr>
              <a:t>ekoprojektu</a:t>
            </a:r>
            <a:r>
              <a:rPr lang="pl-PL" altLang="pl-PL" dirty="0" smtClean="0">
                <a:solidFill>
                  <a:srgbClr val="C00000"/>
                </a:solidFill>
              </a:rPr>
              <a:t> dla kotłów na paliwo stałe 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4276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6DC127-A8CF-4404-962A-86A039A697BB}" type="slidenum">
              <a:rPr lang="pl-PL" altLang="pl-PL" smtClean="0"/>
              <a:pPr>
                <a:spcBef>
                  <a:spcPct val="0"/>
                </a:spcBef>
              </a:pPr>
              <a:t>24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529911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057400" lvl="4" indent="-228600" eaLnBrk="1" hangingPunct="1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l-PL" dirty="0" smtClean="0"/>
              <a:t>Maksymalna </a:t>
            </a:r>
            <a:r>
              <a:rPr lang="pl-PL" b="1" dirty="0" smtClean="0"/>
              <a:t>emisja pyłu </a:t>
            </a:r>
            <a:r>
              <a:rPr lang="pl-PL" dirty="0" smtClean="0"/>
              <a:t>z kotła przy jego pracy pełną mocą nie może być wyższa niż </a:t>
            </a:r>
            <a:r>
              <a:rPr lang="pl-PL" b="1" dirty="0" smtClean="0"/>
              <a:t>40 mg/m³</a:t>
            </a:r>
            <a:endParaRPr lang="pl-PL" b="0" dirty="0" smtClean="0"/>
          </a:p>
          <a:p>
            <a:pPr marL="2057400" lvl="4" indent="-228600" eaLnBrk="1" hangingPunct="1">
              <a:spcBef>
                <a:spcPts val="600"/>
              </a:spcBef>
              <a:buFont typeface="Arial" pitchFamily="34" charset="0"/>
              <a:buNone/>
              <a:defRPr/>
            </a:pPr>
            <a:endParaRPr lang="pl-PL" b="0" dirty="0" smtClean="0"/>
          </a:p>
          <a:p>
            <a:pPr marL="2057400" lvl="4" indent="-228600" eaLnBrk="1" hangingPunct="1">
              <a:spcBef>
                <a:spcPts val="600"/>
              </a:spcBef>
              <a:buFont typeface="Arial" pitchFamily="34" charset="0"/>
              <a:buNone/>
              <a:defRPr/>
            </a:pPr>
            <a:r>
              <a:rPr lang="pl-PL" dirty="0" smtClean="0"/>
              <a:t>Kotły zgodne z </a:t>
            </a:r>
            <a:r>
              <a:rPr lang="pl-PL" dirty="0" err="1" smtClean="0"/>
              <a:t>ekoprojektem</a:t>
            </a:r>
            <a:r>
              <a:rPr lang="pl-PL" dirty="0" smtClean="0"/>
              <a:t> </a:t>
            </a:r>
            <a:r>
              <a:rPr lang="pl-PL" b="1" dirty="0" smtClean="0"/>
              <a:t>gwarantują dotrzymanie </a:t>
            </a:r>
            <a:r>
              <a:rPr lang="pl-PL" dirty="0" smtClean="0"/>
              <a:t>tego samego poziomu emisji także w trakcie</a:t>
            </a:r>
            <a:r>
              <a:rPr lang="pl-PL" baseline="0" dirty="0" smtClean="0"/>
              <a:t> </a:t>
            </a:r>
            <a:r>
              <a:rPr lang="pl-PL" dirty="0" smtClean="0"/>
              <a:t>pracy </a:t>
            </a:r>
            <a:r>
              <a:rPr lang="pl-PL" b="1" dirty="0" smtClean="0"/>
              <a:t>przy niższym obciążeniu kotła</a:t>
            </a:r>
            <a:r>
              <a:rPr lang="pl-PL" dirty="0" smtClean="0"/>
              <a:t>. </a:t>
            </a:r>
          </a:p>
          <a:p>
            <a:pPr eaLnBrk="1" hangingPunct="1">
              <a:spcBef>
                <a:spcPct val="0"/>
              </a:spcBef>
              <a:defRPr/>
            </a:pPr>
            <a:endParaRPr lang="pl-PL" altLang="pl-P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pl-PL" altLang="pl-PL" dirty="0" smtClean="0"/>
              <a:t>Bardzo ważne, gdyż </a:t>
            </a:r>
            <a:r>
              <a:rPr lang="pl-PL" altLang="pl-PL" b="1" dirty="0" smtClean="0"/>
              <a:t>kocioł rzadko pracuje na pełnej mocy</a:t>
            </a:r>
            <a:r>
              <a:rPr lang="pl-PL" altLang="pl-PL" dirty="0" smtClean="0"/>
              <a:t>, a </a:t>
            </a:r>
            <a:r>
              <a:rPr lang="pl-PL" altLang="pl-PL" b="1" dirty="0" smtClean="0"/>
              <a:t>przy niższym obciążeniu warunki spalania</a:t>
            </a:r>
            <a:r>
              <a:rPr lang="pl-PL" altLang="pl-PL" dirty="0" smtClean="0"/>
              <a:t> są gorsze, co powoduje </a:t>
            </a:r>
            <a:r>
              <a:rPr lang="pl-PL" altLang="pl-PL" b="1" dirty="0" smtClean="0"/>
              <a:t>wyższą emisję pyłu </a:t>
            </a:r>
            <a:r>
              <a:rPr lang="pl-PL" altLang="pl-PL" dirty="0" smtClean="0"/>
              <a:t>( dla innych zanieczyszczeń analogicznie)</a:t>
            </a:r>
          </a:p>
        </p:txBody>
      </p:sp>
      <p:sp>
        <p:nvSpPr>
          <p:cNvPr id="5632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DC6C82-947C-494F-8AD9-5F3A0F361C31}" type="slidenum">
              <a:rPr lang="pl-PL" altLang="pl-PL" smtClean="0"/>
              <a:pPr>
                <a:spcBef>
                  <a:spcPct val="0"/>
                </a:spcBef>
              </a:pPr>
              <a:t>25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66628166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4439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eaLnBrk="1" hangingPunct="1"/>
            <a:r>
              <a:rPr lang="pl-PL" altLang="pl-PL" sz="1200" b="1" dirty="0" smtClean="0">
                <a:latin typeface="Calibri" pitchFamily="34" charset="0"/>
              </a:rPr>
              <a:t>Skuteczność i efektywność każdego nawet najlepszego programu inwestycyjnego będzie ograniczona bez </a:t>
            </a:r>
            <a:r>
              <a:rPr lang="pl-PL" altLang="pl-PL" sz="2400" b="1" dirty="0" smtClean="0">
                <a:solidFill>
                  <a:srgbClr val="5F7901"/>
                </a:solidFill>
                <a:latin typeface="Calibri" pitchFamily="34" charset="0"/>
              </a:rPr>
              <a:t>edukacji</a:t>
            </a:r>
          </a:p>
          <a:p>
            <a:pPr algn="ctr" eaLnBrk="1" hangingPunct="1"/>
            <a:r>
              <a:rPr lang="pl-PL" altLang="pl-PL" sz="2400" b="1" dirty="0" smtClean="0">
                <a:solidFill>
                  <a:srgbClr val="5F7901"/>
                </a:solidFill>
                <a:latin typeface="Calibri" pitchFamily="34" charset="0"/>
              </a:rPr>
              <a:t>Społeczeństwa</a:t>
            </a:r>
          </a:p>
          <a:p>
            <a:pPr algn="ctr" eaLnBrk="1" hangingPunct="1"/>
            <a:endParaRPr lang="pl-PL" altLang="pl-PL" sz="2400" b="1" dirty="0" smtClean="0">
              <a:solidFill>
                <a:srgbClr val="5F7901"/>
              </a:solidFill>
              <a:latin typeface="Calibri" pitchFamily="34" charset="0"/>
            </a:endParaRPr>
          </a:p>
          <a:p>
            <a:pPr marL="176213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 smtClean="0">
                <a:latin typeface="+mn-lt"/>
                <a:cs typeface="+mn-cs"/>
              </a:rPr>
              <a:t>Podejmowane działania na rzecz rozwoju gospodarki niskoemisyjnej w tym na rzecz likwidacji niskiej emisji powinny być  kompleksowe ponieważ :</a:t>
            </a:r>
          </a:p>
          <a:p>
            <a:pPr marL="639762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 smtClean="0">
              <a:latin typeface="+mn-lt"/>
              <a:cs typeface="+mn-cs"/>
            </a:endParaRPr>
          </a:p>
          <a:p>
            <a:pPr marL="982662" lvl="4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 smtClean="0">
                <a:latin typeface="+mn-lt"/>
                <a:cs typeface="+mn-cs"/>
              </a:rPr>
              <a:t>przynoszą wymierne efekty ekologiczne </a:t>
            </a:r>
            <a:r>
              <a:rPr lang="pl-PL" sz="2200" dirty="0" smtClean="0">
                <a:latin typeface="+mn-lt"/>
                <a:cs typeface="+mn-cs"/>
              </a:rPr>
              <a:t>na danym obszarze</a:t>
            </a:r>
          </a:p>
          <a:p>
            <a:pPr marL="982662" lvl="4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b="1" dirty="0" smtClean="0">
                <a:latin typeface="+mn-lt"/>
                <a:cs typeface="+mn-cs"/>
              </a:rPr>
              <a:t>przyczyniają się do zmniejszenia wydatków</a:t>
            </a:r>
            <a:r>
              <a:rPr lang="pl-PL" sz="2200" dirty="0" smtClean="0">
                <a:latin typeface="+mn-lt"/>
                <a:cs typeface="+mn-cs"/>
              </a:rPr>
              <a:t> każdego z nas m.in. na zaopatrzenie w energię, </a:t>
            </a:r>
          </a:p>
          <a:p>
            <a:pPr marL="982662" lvl="4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defRPr/>
            </a:pPr>
            <a:r>
              <a:rPr lang="pl-PL" sz="2200" dirty="0" smtClean="0">
                <a:latin typeface="+mn-lt"/>
                <a:cs typeface="+mn-cs"/>
              </a:rPr>
              <a:t>mogą stanowić  </a:t>
            </a:r>
            <a:r>
              <a:rPr lang="pl-PL" sz="2200" b="1" dirty="0" smtClean="0">
                <a:latin typeface="+mn-lt"/>
                <a:cs typeface="+mn-cs"/>
              </a:rPr>
              <a:t>nowe impulsy do lokalnego rozwoju </a:t>
            </a:r>
            <a:r>
              <a:rPr lang="pl-PL" sz="2200" dirty="0" smtClean="0">
                <a:latin typeface="+mn-lt"/>
                <a:cs typeface="+mn-cs"/>
              </a:rPr>
              <a:t>gospodarczego i zwiększania lokalnego zatrudnienia</a:t>
            </a:r>
            <a:endParaRPr lang="pl-PL" altLang="pl-PL" sz="2400" b="1" dirty="0" smtClean="0">
              <a:solidFill>
                <a:srgbClr val="5F7901"/>
              </a:solidFill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58372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1CAD624-7B5C-4F2D-BCC7-E4E3B906269A}" type="slidenum">
              <a:rPr lang="pl-PL" altLang="pl-PL" smtClean="0"/>
              <a:pPr>
                <a:spcBef>
                  <a:spcPct val="0"/>
                </a:spcBef>
              </a:pPr>
              <a:t>32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7108651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04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2707D-6AD8-4474-AF76-F06EF91172F8}" type="slidenum">
              <a:rPr lang="pl-PL" altLang="pl-PL" smtClean="0"/>
              <a:pPr>
                <a:spcBef>
                  <a:spcPct val="0"/>
                </a:spcBef>
              </a:pPr>
              <a:t>33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1068391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624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9A17BA0-5834-4B71-B26F-B5125ACC573F}" type="slidenum">
              <a:rPr lang="pl-PL" altLang="pl-PL" smtClean="0"/>
              <a:pPr>
                <a:spcBef>
                  <a:spcPct val="0"/>
                </a:spcBef>
              </a:pPr>
              <a:t>34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2074574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 smtClean="0"/>
              <a:t>Wysoka emisja to emisja z przemysłu (źródła punktowe) </a:t>
            </a:r>
          </a:p>
          <a:p>
            <a:r>
              <a:rPr lang="pl-PL" dirty="0" smtClean="0"/>
              <a:t>    czyli spaliny np.: z elektrowni, ciepłowni, dużych zakładów produkcyjnych emitowane są wysokimi do kilkuset metrów kominy i są      rozprowadzone na dużym obszarze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b="1" dirty="0" smtClean="0"/>
              <a:t>Niska emisja  (</a:t>
            </a:r>
            <a:r>
              <a:rPr lang="pl-PL" dirty="0" smtClean="0"/>
              <a:t>potocznie kominy niskie do 40 m) to emisja zanieczyszczeń pochodząca głównie z sektora komunalno-bytowego (źródła powierzchniowe)  i transportu samochodowego (źródła liniowe) Jak podaje Główny Instytut Ochrony Środowiska, stężenie szkodliwych substancji w jej przypadku jest o wiele wyższe niż w przypadku emisji wysokiej.</a:t>
            </a:r>
          </a:p>
          <a:p>
            <a:r>
              <a:rPr lang="pl-PL" baseline="0" dirty="0" smtClean="0"/>
              <a:t>     </a:t>
            </a:r>
            <a:r>
              <a:rPr lang="pl-PL" dirty="0" smtClean="0"/>
              <a:t>Niską emisję należałoby uznać za główne źródło zanieczyszczeń powietrza i przyczynę smogu.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7767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altLang="pl-PL" dirty="0" smtClean="0"/>
              <a:t>Rozróżniamy </a:t>
            </a:r>
            <a:r>
              <a:rPr lang="pl-PL" altLang="pl-PL" b="1" dirty="0" smtClean="0"/>
              <a:t>dwa typy smogu</a:t>
            </a:r>
            <a:r>
              <a:rPr lang="pl-PL" altLang="pl-PL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b="1" i="1" dirty="0" smtClean="0"/>
              <a:t>Siarkowy</a:t>
            </a:r>
            <a:r>
              <a:rPr lang="pl-PL" altLang="pl-PL" dirty="0" smtClean="0"/>
              <a:t> zwany też Londyńskim - Smog siarkowy występuje w wielkich aglomeracjach w klimacie umiarkowanym. Jest efektem spalania węgla w połączeniu z dużą koncentracją sadzy oraz tlenków siarki i węgla. Smog londyński jest przykładem smogu siarkowego. </a:t>
            </a:r>
          </a:p>
          <a:p>
            <a:r>
              <a:rPr lang="pl-PL" altLang="pl-PL" baseline="0" dirty="0" smtClean="0"/>
              <a:t>    </a:t>
            </a:r>
            <a:r>
              <a:rPr lang="pl-PL" altLang="pl-PL" dirty="0" smtClean="0"/>
              <a:t>Smog typu londyńskiego (kwaśny, "siarkawy"), może wystąpić w zimie przy temperaturze -3÷5°C, powoduje ograniczenie widoczności    nawet do kilkudziesięciu m. Głównymi zanieczyszczeniami powietrza są: dwutlenek siarki, dwutlenek węgla, pyły. </a:t>
            </a:r>
          </a:p>
          <a:p>
            <a:endParaRPr lang="pl-PL" altLang="pl-PL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altLang="pl-PL" b="1" i="1" dirty="0" smtClean="0"/>
              <a:t>Fotochemiczny</a:t>
            </a:r>
            <a:r>
              <a:rPr lang="pl-PL" altLang="pl-PL" dirty="0" smtClean="0"/>
              <a:t> zwany też Los Angeles - W przypadku smogu fotochemicznego powstaje on w klimacie subtropikalnym lub tropikalnym. Tworzy się ze spalin samochodowych, które zawierają czad, węglowodory i tlenki azotu. Działające na nie promienie słoneczne wywołują reakcje zachodzące pomiędzy nimi, co warunkuje powstanie substancji o właściwościach silnie utleniających.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697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 smtClean="0"/>
              <a:t>Przemysł, wielkie elektrownie i elektrociepłownie </a:t>
            </a:r>
            <a:r>
              <a:rPr lang="pl-PL" b="1" dirty="0" smtClean="0"/>
              <a:t>emitują aktualnie znacznie mniej  zanieczyszczeń powietrza ponieważ: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podlegają restrykcyjnym przepisom prawa</a:t>
            </a:r>
            <a:r>
              <a:rPr lang="pl-PL" dirty="0" smtClean="0"/>
              <a:t>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 smtClean="0"/>
              <a:t>muszą stosować instalacje oczyszczające spaliny </a:t>
            </a:r>
            <a:endParaRPr lang="pl-PL" b="1" i="1" dirty="0" smtClean="0">
              <a:solidFill>
                <a:srgbClr val="5F7901"/>
              </a:solidFill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4B1DE-3EA0-489F-AED5-D6785301A99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958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Nieprawidłowe planowanie  przestrzeni (zwarta zabudowa), w tym wentylacja przestrzeni miejskiej (wymiany mas powietrza pomiędzy budynkami poprzez wykorzystanie naturalnej drogi migracji powietrza, planowanie zabudowy). </a:t>
            </a:r>
          </a:p>
          <a:p>
            <a:pPr eaLnBrk="1" hangingPunct="1">
              <a:spcBef>
                <a:spcPct val="0"/>
              </a:spcBef>
            </a:pPr>
            <a:r>
              <a:rPr lang="pl-PL" altLang="pl-PL" dirty="0" smtClean="0"/>
              <a:t>Uwarunkowania klimatyczne i geograficzne - sytuację w obszarach przekroczeń stężeń zanieczyszczeń często pogarsza ukształtowanie terenu. Sąsiednie pagórki (jak w rejonach podgórskich) lub wysokie budynki (centra miast) sprzyjają zaleganiu spalin w strefie przebywania ludzi.</a:t>
            </a:r>
          </a:p>
          <a:p>
            <a:pPr eaLnBrk="1" hangingPunct="1">
              <a:spcBef>
                <a:spcPct val="0"/>
              </a:spcBef>
            </a:pPr>
            <a:endParaRPr lang="pl-PL" altLang="pl-PL" dirty="0" smtClean="0"/>
          </a:p>
        </p:txBody>
      </p:sp>
      <p:sp>
        <p:nvSpPr>
          <p:cNvPr id="25604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900F88-759A-441F-B152-AB57C9B817F6}" type="slidenum">
              <a:rPr lang="pl-PL" altLang="pl-PL" smtClean="0"/>
              <a:pPr>
                <a:spcBef>
                  <a:spcPct val="0"/>
                </a:spcBef>
              </a:pPr>
              <a:t>9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3733559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pl-PL" sz="1000" smtClean="0"/>
          </a:p>
        </p:txBody>
      </p:sp>
      <p:sp>
        <p:nvSpPr>
          <p:cNvPr id="2970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6F2B88-2F36-403D-B0BF-054A4A30D869}" type="slidenum">
              <a:rPr lang="pl-PL" altLang="pl-PL" smtClean="0"/>
              <a:pPr>
                <a:spcBef>
                  <a:spcPct val="0"/>
                </a:spcBef>
              </a:pPr>
              <a:t>10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73859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l-PL" dirty="0" smtClean="0"/>
              <a:t>Dodatkowo: </a:t>
            </a:r>
          </a:p>
          <a:p>
            <a:pPr marL="171450" indent="-171450">
              <a:buFontTx/>
              <a:buChar char="-"/>
              <a:defRPr/>
            </a:pPr>
            <a:r>
              <a:rPr lang="pl-PL" dirty="0" smtClean="0"/>
              <a:t>podrażnienie oczu, nosa, gardła</a:t>
            </a:r>
          </a:p>
          <a:p>
            <a:pPr marL="171450" indent="-171450">
              <a:buFontTx/>
              <a:buChar char="-"/>
              <a:defRPr/>
            </a:pPr>
            <a:r>
              <a:rPr lang="pl-PL" dirty="0" smtClean="0"/>
              <a:t>bóle głowy</a:t>
            </a:r>
          </a:p>
          <a:p>
            <a:pPr marL="171450" indent="-171450">
              <a:buFontTx/>
              <a:buChar char="-"/>
              <a:defRPr/>
            </a:pPr>
            <a:r>
              <a:rPr lang="pl-PL" dirty="0" smtClean="0"/>
              <a:t>choroby układu krążenia, zawał serca, nadciśnienie, zaburzenia rytmu serca</a:t>
            </a:r>
          </a:p>
          <a:p>
            <a:pPr marL="171450" indent="-171450">
              <a:buFontTx/>
              <a:buChar char="-"/>
              <a:defRPr/>
            </a:pPr>
            <a:r>
              <a:rPr lang="pl-PL" dirty="0" smtClean="0"/>
              <a:t>bezpłodność, przedwczesny poród, obumarcie płodu</a:t>
            </a:r>
          </a:p>
          <a:p>
            <a:pPr marL="171450" indent="-171450">
              <a:buFontTx/>
              <a:buChar char="-"/>
              <a:defRPr/>
            </a:pPr>
            <a:r>
              <a:rPr lang="pl-PL" dirty="0" smtClean="0"/>
              <a:t>dziecko: zmniejszenie masy ciała noworodka, podniesione ryzyko zachorowania na astmę</a:t>
            </a:r>
            <a:endParaRPr lang="pl-PL" dirty="0"/>
          </a:p>
        </p:txBody>
      </p:sp>
      <p:sp>
        <p:nvSpPr>
          <p:cNvPr id="2765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732282-ACDD-4FE1-A2BD-ED711FCEA571}" type="slidenum">
              <a:rPr lang="pl-PL" altLang="pl-PL" smtClean="0">
                <a:latin typeface="Calibri" panose="020F0502020204030204" pitchFamily="34" charset="0"/>
              </a:rPr>
              <a:pPr/>
              <a:t>11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362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l-PL" altLang="pl-PL" smtClean="0"/>
              <a:t> pyły zawieszone </a:t>
            </a:r>
            <a:r>
              <a:rPr lang="pl-PL" altLang="pl-PL" b="1" smtClean="0"/>
              <a:t>skracają życie </a:t>
            </a:r>
            <a:r>
              <a:rPr lang="pl-PL" altLang="pl-PL" smtClean="0"/>
              <a:t>Europejczyka o ok. 1 rok. </a:t>
            </a:r>
            <a:endParaRPr lang="pl-PL" altLang="pl-PL" b="1" smtClean="0"/>
          </a:p>
          <a:p>
            <a:endParaRPr lang="pl-PL" altLang="pl-PL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8E60B5-8905-4055-BA42-C3C0BAEC01C6}" type="slidenum">
              <a:rPr lang="pl-PL" altLang="pl-PL" smtClean="0">
                <a:latin typeface="Calibri" panose="020F0502020204030204" pitchFamily="34" charset="0"/>
              </a:rPr>
              <a:pPr/>
              <a:t>12</a:t>
            </a:fld>
            <a:endParaRPr lang="pl-PL" altLang="pl-PL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4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/>
          <p:cNvSpPr/>
          <p:nvPr userDrawn="1"/>
        </p:nvSpPr>
        <p:spPr>
          <a:xfrm>
            <a:off x="0" y="500063"/>
            <a:ext cx="928688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1"/>
          </p:nvPr>
        </p:nvSpPr>
        <p:spPr>
          <a:xfrm>
            <a:off x="8639175" y="6356350"/>
            <a:ext cx="5048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F016427-E37D-4B4B-869F-20A3D685240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9335407-34AE-4B90-A871-8C953AE37F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1AFE6A-35E2-46ED-819C-2E3A1E4F270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4" r="7246" b="3027"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1000125" y="357188"/>
            <a:ext cx="76866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1000125" y="1600200"/>
            <a:ext cx="76866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tekst</a:t>
            </a:r>
          </a:p>
          <a:p>
            <a:pPr lvl="1"/>
            <a:r>
              <a:rPr lang="pl-PL" smtClean="0"/>
              <a:t>Drugi poziom tekstu</a:t>
            </a:r>
          </a:p>
          <a:p>
            <a:pPr lvl="2"/>
            <a:r>
              <a:rPr lang="pl-PL" smtClean="0"/>
              <a:t>Trzeci poziom tekstu</a:t>
            </a:r>
          </a:p>
          <a:p>
            <a:pPr lvl="3"/>
            <a:r>
              <a:rPr lang="pl-PL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pic>
        <p:nvPicPr>
          <p:cNvPr id="1030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9"/>
          <a:stretch>
            <a:fillRect/>
          </a:stretch>
        </p:blipFill>
        <p:spPr bwMode="auto">
          <a:xfrm>
            <a:off x="0" y="554038"/>
            <a:ext cx="9382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 userDrawn="1"/>
        </p:nvSpPr>
        <p:spPr>
          <a:xfrm>
            <a:off x="0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313" y="6381750"/>
            <a:ext cx="385762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Zainwestujmy razem w środowisko</a:t>
            </a:r>
          </a:p>
        </p:txBody>
      </p:sp>
      <p:pic>
        <p:nvPicPr>
          <p:cNvPr id="1033" name="Obraz 9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6249988"/>
            <a:ext cx="4906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fontAlgn="base">
        <a:spcBef>
          <a:spcPct val="20000"/>
        </a:spcBef>
        <a:spcAft>
          <a:spcPct val="0"/>
        </a:spcAft>
        <a:buFont typeface="Arial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fontAlgn="base">
        <a:spcBef>
          <a:spcPct val="20000"/>
        </a:spcBef>
        <a:spcAft>
          <a:spcPct val="0"/>
        </a:spcAft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cy.energetyczni@wfos.com.pl" TargetMode="External"/><Relationship Id="rId7" Type="http://schemas.openxmlformats.org/officeDocument/2006/relationships/image" Target="../media/image30.jpeg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os.com.pl/doradcy-energetyczni/aktualnosci-de" TargetMode="External"/><Relationship Id="rId5" Type="http://schemas.openxmlformats.org/officeDocument/2006/relationships/hyperlink" Target="http://www.nfosigw.gov.pl/o-nfosigw/doradztwo-energetyczne" TargetMode="External"/><Relationship Id="rId4" Type="http://schemas.openxmlformats.org/officeDocument/2006/relationships/hyperlink" Target="http://www.doradztwo-energetyczne.gov.pl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>
              <a:ext uri="{FF2B5EF4-FFF2-40B4-BE49-F238E27FC236}"/>
            </a:extLst>
          </p:cNvPr>
          <p:cNvSpPr/>
          <p:nvPr/>
        </p:nvSpPr>
        <p:spPr>
          <a:xfrm>
            <a:off x="35496" y="3933056"/>
            <a:ext cx="9113838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 smtClean="0">
                <a:solidFill>
                  <a:schemeClr val="tx1"/>
                </a:solidFill>
              </a:rPr>
              <a:t>”Ogólnopolski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dla sektora publicznego, mieszkaniowego oraz przedsiębiorstw w zakresie efektywności energetycznej oraz OZE"</a:t>
            </a:r>
            <a:endParaRPr lang="pl-PL" i="1" dirty="0"/>
          </a:p>
        </p:txBody>
      </p:sp>
      <p:sp>
        <p:nvSpPr>
          <p:cNvPr id="34" name="Prostokąt 33">
            <a:extLst>
              <a:ext uri="{FF2B5EF4-FFF2-40B4-BE49-F238E27FC236}"/>
            </a:extLst>
          </p:cNvPr>
          <p:cNvSpPr/>
          <p:nvPr/>
        </p:nvSpPr>
        <p:spPr>
          <a:xfrm>
            <a:off x="179387" y="4724400"/>
            <a:ext cx="8943976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we współpracy z: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 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oraz Województwem </a:t>
            </a:r>
            <a:r>
              <a:rPr lang="pl-PL" sz="1600" b="1" i="1" dirty="0" smtClean="0">
                <a:solidFill>
                  <a:schemeClr val="bg1"/>
                </a:solidFill>
              </a:rPr>
              <a:t>Lubelskim</a:t>
            </a: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600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4288" y="279400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Program</a:t>
            </a:r>
            <a:r>
              <a:rPr lang="pl-PL" altLang="pl-PL" sz="2400" b="1" i="1" dirty="0">
                <a:solidFill>
                  <a:srgbClr val="000000"/>
                </a:solidFill>
              </a:rPr>
              <a:t> „Czyste Powietrze”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Szkolenie dla pracowników socjalnych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Ośrodków </a:t>
            </a:r>
            <a:r>
              <a:rPr lang="pl-PL" altLang="pl-PL" sz="2400" b="1" dirty="0">
                <a:solidFill>
                  <a:srgbClr val="000000"/>
                </a:solidFill>
              </a:rPr>
              <a:t>Pomocy Społecznej</a:t>
            </a:r>
            <a:endParaRPr lang="pl-PL" altLang="pl-PL" sz="2400" b="1" i="1" dirty="0"/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048375"/>
            <a:ext cx="6964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444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rostokąt 6"/>
          <p:cNvSpPr>
            <a:spLocks noChangeArrowheads="1"/>
          </p:cNvSpPr>
          <p:nvPr/>
        </p:nvSpPr>
        <p:spPr bwMode="auto">
          <a:xfrm>
            <a:off x="390525" y="749300"/>
            <a:ext cx="79216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600" b="1"/>
          </a:p>
        </p:txBody>
      </p:sp>
      <p:sp>
        <p:nvSpPr>
          <p:cNvPr id="28675" name="Prostokąt 7"/>
          <p:cNvSpPr>
            <a:spLocks noChangeArrowheads="1"/>
          </p:cNvSpPr>
          <p:nvPr/>
        </p:nvSpPr>
        <p:spPr bwMode="auto">
          <a:xfrm>
            <a:off x="4000500" y="549275"/>
            <a:ext cx="515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defTabSz="2730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 defTabSz="2730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 defTabSz="273050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 defTabSz="273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73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	</a:t>
            </a:r>
            <a:endParaRPr lang="pl-PL" altLang="pl-PL" sz="1600" b="1">
              <a:solidFill>
                <a:srgbClr val="FF0000"/>
              </a:solidFill>
            </a:endParaRPr>
          </a:p>
        </p:txBody>
      </p:sp>
      <p:sp>
        <p:nvSpPr>
          <p:cNvPr id="28676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6EE9F060-143F-4919-9E1C-FD8DA27D396B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800" smtClean="0"/>
          </a:p>
        </p:txBody>
      </p:sp>
      <p:sp>
        <p:nvSpPr>
          <p:cNvPr id="2" name="Chmurka 1"/>
          <p:cNvSpPr/>
          <p:nvPr/>
        </p:nvSpPr>
        <p:spPr>
          <a:xfrm>
            <a:off x="158750" y="1289050"/>
            <a:ext cx="3681413" cy="149225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78" name="pole tekstowe 2"/>
          <p:cNvSpPr txBox="1">
            <a:spLocks noChangeArrowheads="1"/>
          </p:cNvSpPr>
          <p:nvPr/>
        </p:nvSpPr>
        <p:spPr bwMode="auto">
          <a:xfrm>
            <a:off x="769938" y="1665288"/>
            <a:ext cx="3209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b="1" dirty="0" smtClean="0">
                <a:latin typeface="+mn-lt"/>
              </a:rPr>
              <a:t>Coś wisi w powietrzu…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pl-PL" altLang="pl-PL" b="1" dirty="0" smtClean="0">
              <a:latin typeface="+mn-lt"/>
            </a:endParaRPr>
          </a:p>
          <a:p>
            <a:pPr algn="l">
              <a:spcBef>
                <a:spcPct val="0"/>
              </a:spcBef>
              <a:buFontTx/>
              <a:buNone/>
              <a:defRPr/>
            </a:pPr>
            <a:endParaRPr lang="pl-PL" altLang="pl-PL" b="1" dirty="0" smtClean="0">
              <a:latin typeface="+mn-lt"/>
            </a:endParaRPr>
          </a:p>
        </p:txBody>
      </p:sp>
      <p:sp>
        <p:nvSpPr>
          <p:cNvPr id="6" name="Chmurka 5"/>
          <p:cNvSpPr/>
          <p:nvPr/>
        </p:nvSpPr>
        <p:spPr>
          <a:xfrm>
            <a:off x="501650" y="3294063"/>
            <a:ext cx="1403350" cy="113665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80" name="pole tekstowe 6"/>
          <p:cNvSpPr txBox="1">
            <a:spLocks noChangeArrowheads="1"/>
          </p:cNvSpPr>
          <p:nvPr/>
        </p:nvSpPr>
        <p:spPr bwMode="auto">
          <a:xfrm>
            <a:off x="774700" y="3422650"/>
            <a:ext cx="10953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PM 10 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PM 2,5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PM 1,0</a:t>
            </a:r>
          </a:p>
        </p:txBody>
      </p:sp>
      <p:sp>
        <p:nvSpPr>
          <p:cNvPr id="16" name="Chmurka 15"/>
          <p:cNvSpPr/>
          <p:nvPr/>
        </p:nvSpPr>
        <p:spPr>
          <a:xfrm>
            <a:off x="2262188" y="2890838"/>
            <a:ext cx="865187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82" name="pole tekstowe 16"/>
          <p:cNvSpPr txBox="1">
            <a:spLocks noChangeArrowheads="1"/>
          </p:cNvSpPr>
          <p:nvPr/>
        </p:nvSpPr>
        <p:spPr bwMode="auto">
          <a:xfrm>
            <a:off x="2420938" y="3095625"/>
            <a:ext cx="1093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SO</a:t>
            </a:r>
            <a:r>
              <a:rPr lang="pl-PL" altLang="pl-PL" sz="1600" baseline="-25000" smtClean="0">
                <a:latin typeface="+mn-lt"/>
              </a:rPr>
              <a:t>2</a:t>
            </a:r>
          </a:p>
        </p:txBody>
      </p:sp>
      <p:sp>
        <p:nvSpPr>
          <p:cNvPr id="18" name="Chmurka 17"/>
          <p:cNvSpPr/>
          <p:nvPr/>
        </p:nvSpPr>
        <p:spPr>
          <a:xfrm>
            <a:off x="3073400" y="4735513"/>
            <a:ext cx="863600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84" name="pole tekstowe 18"/>
          <p:cNvSpPr txBox="1">
            <a:spLocks noChangeArrowheads="1"/>
          </p:cNvSpPr>
          <p:nvPr/>
        </p:nvSpPr>
        <p:spPr bwMode="auto">
          <a:xfrm>
            <a:off x="3246438" y="4976813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CO</a:t>
            </a:r>
            <a:r>
              <a:rPr lang="pl-PL" altLang="pl-PL" sz="1600" baseline="-25000" smtClean="0">
                <a:latin typeface="+mn-lt"/>
              </a:rPr>
              <a:t>2</a:t>
            </a:r>
          </a:p>
        </p:txBody>
      </p:sp>
      <p:sp>
        <p:nvSpPr>
          <p:cNvPr id="20" name="Chmurka 19"/>
          <p:cNvSpPr/>
          <p:nvPr/>
        </p:nvSpPr>
        <p:spPr>
          <a:xfrm>
            <a:off x="3937000" y="3521075"/>
            <a:ext cx="863600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86" name="pole tekstowe 20"/>
          <p:cNvSpPr txBox="1">
            <a:spLocks noChangeArrowheads="1"/>
          </p:cNvSpPr>
          <p:nvPr/>
        </p:nvSpPr>
        <p:spPr bwMode="auto">
          <a:xfrm>
            <a:off x="4062413" y="3692525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NO</a:t>
            </a:r>
            <a:r>
              <a:rPr lang="pl-PL" altLang="pl-PL" sz="1600" baseline="-25000" smtClean="0">
                <a:latin typeface="+mn-lt"/>
              </a:rPr>
              <a:t>x</a:t>
            </a:r>
          </a:p>
        </p:txBody>
      </p:sp>
      <p:sp>
        <p:nvSpPr>
          <p:cNvPr id="22" name="Chmurka 21"/>
          <p:cNvSpPr/>
          <p:nvPr/>
        </p:nvSpPr>
        <p:spPr>
          <a:xfrm>
            <a:off x="6538913" y="2593975"/>
            <a:ext cx="1057275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4" name="Chmurka 23"/>
          <p:cNvSpPr/>
          <p:nvPr/>
        </p:nvSpPr>
        <p:spPr>
          <a:xfrm>
            <a:off x="4794250" y="2571750"/>
            <a:ext cx="863600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89" name="pole tekstowe 24"/>
          <p:cNvSpPr txBox="1">
            <a:spLocks noChangeArrowheads="1"/>
          </p:cNvSpPr>
          <p:nvPr/>
        </p:nvSpPr>
        <p:spPr bwMode="auto">
          <a:xfrm>
            <a:off x="4943475" y="278923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CO</a:t>
            </a:r>
            <a:endParaRPr lang="pl-PL" altLang="pl-PL" sz="1600" baseline="-25000" smtClean="0">
              <a:latin typeface="+mn-lt"/>
            </a:endParaRPr>
          </a:p>
        </p:txBody>
      </p:sp>
      <p:sp>
        <p:nvSpPr>
          <p:cNvPr id="26" name="Chmurka 25"/>
          <p:cNvSpPr/>
          <p:nvPr/>
        </p:nvSpPr>
        <p:spPr>
          <a:xfrm>
            <a:off x="4292600" y="1460500"/>
            <a:ext cx="865188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691" name="pole tekstowe 26"/>
          <p:cNvSpPr txBox="1">
            <a:spLocks noChangeArrowheads="1"/>
          </p:cNvSpPr>
          <p:nvPr/>
        </p:nvSpPr>
        <p:spPr bwMode="auto">
          <a:xfrm>
            <a:off x="4511675" y="1727200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O</a:t>
            </a:r>
            <a:r>
              <a:rPr lang="pl-PL" altLang="pl-PL" sz="1600" baseline="-25000" smtClean="0">
                <a:latin typeface="+mn-lt"/>
              </a:rPr>
              <a:t>3</a:t>
            </a:r>
          </a:p>
        </p:txBody>
      </p:sp>
      <p:sp>
        <p:nvSpPr>
          <p:cNvPr id="28692" name="pole tekstowe 29"/>
          <p:cNvSpPr txBox="1">
            <a:spLocks noChangeArrowheads="1"/>
          </p:cNvSpPr>
          <p:nvPr/>
        </p:nvSpPr>
        <p:spPr bwMode="auto">
          <a:xfrm>
            <a:off x="6757988" y="2832100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B(a)P</a:t>
            </a:r>
            <a:endParaRPr lang="pl-PL" altLang="pl-PL" sz="1600" baseline="-25000" smtClean="0">
              <a:latin typeface="+mn-lt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8553" y="3717323"/>
            <a:ext cx="3742857" cy="248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94" name="pole tekstowe 10"/>
          <p:cNvSpPr txBox="1">
            <a:spLocks noChangeArrowheads="1"/>
          </p:cNvSpPr>
          <p:nvPr/>
        </p:nvSpPr>
        <p:spPr bwMode="auto">
          <a:xfrm>
            <a:off x="339725" y="4343400"/>
            <a:ext cx="1666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pyły zawieszone</a:t>
            </a:r>
          </a:p>
        </p:txBody>
      </p:sp>
      <p:sp>
        <p:nvSpPr>
          <p:cNvPr id="28695" name="pole tekstowe 33"/>
          <p:cNvSpPr txBox="1">
            <a:spLocks noChangeArrowheads="1"/>
          </p:cNvSpPr>
          <p:nvPr/>
        </p:nvSpPr>
        <p:spPr bwMode="auto">
          <a:xfrm>
            <a:off x="2025650" y="3816350"/>
            <a:ext cx="1666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dwutlenek siarki</a:t>
            </a:r>
          </a:p>
        </p:txBody>
      </p:sp>
      <p:sp>
        <p:nvSpPr>
          <p:cNvPr id="28696" name="pole tekstowe 34"/>
          <p:cNvSpPr txBox="1">
            <a:spLocks noChangeArrowheads="1"/>
          </p:cNvSpPr>
          <p:nvPr/>
        </p:nvSpPr>
        <p:spPr bwMode="auto">
          <a:xfrm>
            <a:off x="2809875" y="5449888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dwutlenek węgla</a:t>
            </a:r>
          </a:p>
        </p:txBody>
      </p:sp>
      <p:sp>
        <p:nvSpPr>
          <p:cNvPr id="28697" name="pole tekstowe 35"/>
          <p:cNvSpPr txBox="1">
            <a:spLocks noChangeArrowheads="1"/>
          </p:cNvSpPr>
          <p:nvPr/>
        </p:nvSpPr>
        <p:spPr bwMode="auto">
          <a:xfrm>
            <a:off x="3759200" y="4252913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tlenki azotu</a:t>
            </a:r>
          </a:p>
        </p:txBody>
      </p:sp>
      <p:sp>
        <p:nvSpPr>
          <p:cNvPr id="28698" name="pole tekstowe 36"/>
          <p:cNvSpPr txBox="1">
            <a:spLocks noChangeArrowheads="1"/>
          </p:cNvSpPr>
          <p:nvPr/>
        </p:nvSpPr>
        <p:spPr bwMode="auto">
          <a:xfrm>
            <a:off x="4721225" y="3314700"/>
            <a:ext cx="1666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tlenek węgla</a:t>
            </a:r>
          </a:p>
        </p:txBody>
      </p:sp>
      <p:sp>
        <p:nvSpPr>
          <p:cNvPr id="28699" name="pole tekstowe 37"/>
          <p:cNvSpPr txBox="1">
            <a:spLocks noChangeArrowheads="1"/>
          </p:cNvSpPr>
          <p:nvPr/>
        </p:nvSpPr>
        <p:spPr bwMode="auto">
          <a:xfrm>
            <a:off x="4432300" y="2168525"/>
            <a:ext cx="5762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ozon</a:t>
            </a:r>
          </a:p>
        </p:txBody>
      </p:sp>
      <p:sp>
        <p:nvSpPr>
          <p:cNvPr id="28700" name="pole tekstowe 38"/>
          <p:cNvSpPr txBox="1">
            <a:spLocks noChangeArrowheads="1"/>
          </p:cNvSpPr>
          <p:nvPr/>
        </p:nvSpPr>
        <p:spPr bwMode="auto">
          <a:xfrm>
            <a:off x="6472238" y="3395663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benzo(a)piren</a:t>
            </a:r>
          </a:p>
        </p:txBody>
      </p:sp>
      <p:sp>
        <p:nvSpPr>
          <p:cNvPr id="40" name="Chmurka 39"/>
          <p:cNvSpPr/>
          <p:nvPr/>
        </p:nvSpPr>
        <p:spPr>
          <a:xfrm>
            <a:off x="2184400" y="4451350"/>
            <a:ext cx="501650" cy="40005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1" name="Chmurka 40"/>
          <p:cNvSpPr/>
          <p:nvPr/>
        </p:nvSpPr>
        <p:spPr>
          <a:xfrm>
            <a:off x="3625850" y="2671763"/>
            <a:ext cx="501650" cy="398462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2" name="Chmurka 41"/>
          <p:cNvSpPr/>
          <p:nvPr/>
        </p:nvSpPr>
        <p:spPr>
          <a:xfrm>
            <a:off x="7713663" y="1990725"/>
            <a:ext cx="536575" cy="53975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3" name="Chmurka 42"/>
          <p:cNvSpPr/>
          <p:nvPr/>
        </p:nvSpPr>
        <p:spPr>
          <a:xfrm>
            <a:off x="6135688" y="1563688"/>
            <a:ext cx="1019175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8705" name="pole tekstowe 43"/>
          <p:cNvSpPr txBox="1">
            <a:spLocks noChangeArrowheads="1"/>
          </p:cNvSpPr>
          <p:nvPr/>
        </p:nvSpPr>
        <p:spPr bwMode="auto">
          <a:xfrm>
            <a:off x="6203950" y="1592263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Metale</a:t>
            </a:r>
          </a:p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ciężkie</a:t>
            </a:r>
          </a:p>
        </p:txBody>
      </p:sp>
      <p:sp>
        <p:nvSpPr>
          <p:cNvPr id="28706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3600" dirty="0" smtClean="0">
                <a:solidFill>
                  <a:srgbClr val="5F7901"/>
                </a:solidFill>
              </a:rPr>
              <a:t>Skutki niskiej emisji</a:t>
            </a:r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endParaRPr lang="pl-PL" alt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338311829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pole tekstowe 5"/>
          <p:cNvSpPr txBox="1">
            <a:spLocks noChangeArrowheads="1"/>
          </p:cNvSpPr>
          <p:nvPr/>
        </p:nvSpPr>
        <p:spPr bwMode="auto">
          <a:xfrm>
            <a:off x="250825" y="5967413"/>
            <a:ext cx="20621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/>
              <a:t>Źródło: Krakowski Alarm Smogowy </a:t>
            </a:r>
          </a:p>
        </p:txBody>
      </p:sp>
      <p:sp>
        <p:nvSpPr>
          <p:cNvPr id="26628" name="Symbol zastępczy numeru slajdu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75688" y="6365875"/>
            <a:ext cx="43815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7F023C43-0880-4AC8-8444-52871DE5A8F4}" type="slidenum">
              <a:rPr lang="pl-PL" altLang="pl-PL" sz="1800" smtClean="0"/>
              <a:pPr algn="l"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800" smtClean="0"/>
          </a:p>
        </p:txBody>
      </p:sp>
      <p:sp>
        <p:nvSpPr>
          <p:cNvPr id="26629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3600" dirty="0" smtClean="0">
                <a:solidFill>
                  <a:srgbClr val="5F7901"/>
                </a:solidFill>
              </a:rPr>
              <a:t>Skutki smogu i niskiej emisji</a:t>
            </a:r>
            <a:r>
              <a:rPr lang="pl-PL" altLang="pl-PL" sz="3600" dirty="0" smtClean="0">
                <a:solidFill>
                  <a:srgbClr val="7EA002"/>
                </a:solidFill>
              </a:rPr>
              <a:t/>
            </a:r>
            <a:br>
              <a:rPr lang="pl-PL" altLang="pl-PL" sz="3600" dirty="0" smtClean="0">
                <a:solidFill>
                  <a:srgbClr val="7EA002"/>
                </a:solidFill>
              </a:rPr>
            </a:br>
            <a:endParaRPr lang="pl-PL" altLang="pl-PL" sz="3600" dirty="0" smtClean="0">
              <a:solidFill>
                <a:srgbClr val="7EA002"/>
              </a:solidFill>
            </a:endParaRPr>
          </a:p>
        </p:txBody>
      </p:sp>
      <p:grpSp>
        <p:nvGrpSpPr>
          <p:cNvPr id="4" name="Grupa 3"/>
          <p:cNvGrpSpPr/>
          <p:nvPr/>
        </p:nvGrpSpPr>
        <p:grpSpPr>
          <a:xfrm>
            <a:off x="470595" y="1285228"/>
            <a:ext cx="8363865" cy="4689652"/>
            <a:chOff x="470595" y="1285228"/>
            <a:chExt cx="8363865" cy="4689652"/>
          </a:xfrm>
        </p:grpSpPr>
        <p:grpSp>
          <p:nvGrpSpPr>
            <p:cNvPr id="3" name="Grupa 2"/>
            <p:cNvGrpSpPr/>
            <p:nvPr/>
          </p:nvGrpSpPr>
          <p:grpSpPr>
            <a:xfrm>
              <a:off x="470595" y="1386278"/>
              <a:ext cx="8349555" cy="4588602"/>
              <a:chOff x="563175" y="2025230"/>
              <a:chExt cx="8349555" cy="4588602"/>
            </a:xfrm>
          </p:grpSpPr>
          <p:pic>
            <p:nvPicPr>
              <p:cNvPr id="5" name="Obraz 4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prstClr val="black"/>
                  <a:schemeClr val="accent3">
                    <a:lumMod val="60000"/>
                    <a:lumOff val="40000"/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563175" y="2025230"/>
                <a:ext cx="8349555" cy="4588602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  <a:effectLst>
                <a:softEdge rad="112500"/>
              </a:effectLst>
            </p:spPr>
          </p:pic>
          <p:sp>
            <p:nvSpPr>
              <p:cNvPr id="2" name="pole tekstowe 1"/>
              <p:cNvSpPr txBox="1"/>
              <p:nvPr/>
            </p:nvSpPr>
            <p:spPr>
              <a:xfrm>
                <a:off x="5672692" y="6228192"/>
                <a:ext cx="2952328" cy="276999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l-PL" sz="1200" b="1" dirty="0" smtClean="0"/>
                  <a:t>Przewlekła obturacyjna choroba płuc</a:t>
                </a:r>
                <a:endParaRPr lang="pl-PL" sz="1200" b="1" dirty="0"/>
              </a:p>
            </p:txBody>
          </p:sp>
        </p:grpSp>
        <p:sp>
          <p:nvSpPr>
            <p:cNvPr id="26630" name="Prostokąt 5"/>
            <p:cNvSpPr>
              <a:spLocks noChangeArrowheads="1"/>
            </p:cNvSpPr>
            <p:nvPr/>
          </p:nvSpPr>
          <p:spPr bwMode="auto">
            <a:xfrm>
              <a:off x="609622" y="1285228"/>
              <a:ext cx="8224838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SzPct val="70000"/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  <a:defRPr/>
              </a:pPr>
              <a:r>
                <a:rPr lang="pl-PL" altLang="pl-PL" b="1" dirty="0" smtClean="0"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Problemy zdrowotne ujawniają się dopiero po kilku lub kilkunastu latach cyklicznego wchłaniania tych zanieczyszczeń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98247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rostokąt 5"/>
          <p:cNvSpPr>
            <a:spLocks noChangeArrowheads="1"/>
          </p:cNvSpPr>
          <p:nvPr/>
        </p:nvSpPr>
        <p:spPr bwMode="auto">
          <a:xfrm>
            <a:off x="7670800" y="6026150"/>
            <a:ext cx="1273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/>
              <a:t>Źródło: www.spsinfo.pl</a:t>
            </a:r>
          </a:p>
        </p:txBody>
      </p:sp>
      <p:sp>
        <p:nvSpPr>
          <p:cNvPr id="30723" name="Prostokąt 7"/>
          <p:cNvSpPr>
            <a:spLocks noChangeArrowheads="1"/>
          </p:cNvSpPr>
          <p:nvPr/>
        </p:nvSpPr>
        <p:spPr bwMode="auto">
          <a:xfrm>
            <a:off x="782638" y="1250950"/>
            <a:ext cx="8232775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57350" indent="-28575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14550" indent="-2857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717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9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861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43350" indent="-2857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pl-PL" altLang="pl-PL" sz="2100" b="1" dirty="0"/>
              <a:t>pyły zawieszone (PM10, PM2,5, PM 1,0) </a:t>
            </a:r>
            <a:r>
              <a:rPr lang="pl-PL" altLang="pl-PL" sz="2100" dirty="0"/>
              <a:t>mają silne właściwości sorpcyjne przez co mogą przenosić w swoich strukturach inne zanieczyszczenia np. metale ciężkie. </a:t>
            </a:r>
            <a:r>
              <a:rPr lang="pl-PL" altLang="pl-PL" sz="2100" dirty="0" smtClean="0"/>
              <a:t>Powodują choroby </a:t>
            </a:r>
            <a:r>
              <a:rPr lang="pl-PL" altLang="pl-PL" sz="2100" b="1" dirty="0"/>
              <a:t>układu oddechowego</a:t>
            </a:r>
            <a:r>
              <a:rPr lang="pl-PL" altLang="pl-PL" sz="2100" dirty="0"/>
              <a:t>, </a:t>
            </a:r>
            <a:r>
              <a:rPr lang="pl-PL" altLang="pl-PL" sz="2100" b="1" dirty="0"/>
              <a:t>nowotworów</a:t>
            </a:r>
            <a:r>
              <a:rPr lang="pl-PL" altLang="pl-PL" sz="2100" dirty="0"/>
              <a:t>, </a:t>
            </a:r>
            <a:r>
              <a:rPr lang="pl-PL" altLang="pl-PL" sz="2100" b="1" dirty="0"/>
              <a:t>chorób serca i naczyń </a:t>
            </a:r>
            <a:r>
              <a:rPr lang="pl-PL" altLang="pl-PL" sz="2100" b="1" dirty="0" smtClean="0"/>
              <a:t>krwionośnych</a:t>
            </a:r>
            <a:endParaRPr lang="pl-PL" altLang="pl-PL" sz="2100" dirty="0" smtClean="0"/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pl-PL" altLang="pl-PL" sz="2100" dirty="0"/>
          </a:p>
          <a:p>
            <a:pPr lvl="3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altLang="pl-PL" sz="2100" dirty="0"/>
              <a:t>im drobniejsze ziarna pyłu zawieszonego </a:t>
            </a:r>
            <a:r>
              <a:rPr lang="pl-PL" altLang="pl-PL" sz="2100" b="1" dirty="0"/>
              <a:t>tym łatwiej wnikają do wnętrza organizmu i są bardziej niebezpieczne </a:t>
            </a:r>
            <a:r>
              <a:rPr lang="pl-PL" altLang="pl-PL" sz="2100" dirty="0"/>
              <a:t>dla zdrowia i </a:t>
            </a:r>
            <a:r>
              <a:rPr lang="pl-PL" altLang="pl-PL" sz="2100" dirty="0" smtClean="0"/>
              <a:t>życia</a:t>
            </a:r>
          </a:p>
          <a:p>
            <a:pPr lvl="3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endParaRPr lang="pl-PL" altLang="pl-PL" sz="2100" dirty="0"/>
          </a:p>
          <a:p>
            <a:pPr lvl="4" algn="just" eaLnBrk="1" hangingPunct="1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l-PL" altLang="pl-PL" sz="2100" b="1" dirty="0"/>
              <a:t>pyły o średnicy 0.1 </a:t>
            </a:r>
            <a:r>
              <a:rPr lang="pl-PL" altLang="pl-PL" sz="2100" b="1" dirty="0" err="1"/>
              <a:t>μm</a:t>
            </a:r>
            <a:r>
              <a:rPr lang="pl-PL" altLang="pl-PL" sz="2100" b="1" dirty="0"/>
              <a:t> przenikają także poprzez barierę łożyskowo-naczyniową do płodu</a:t>
            </a:r>
            <a:r>
              <a:rPr lang="pl-PL" altLang="pl-PL" sz="2100" dirty="0"/>
              <a:t>. Dzieci </a:t>
            </a:r>
            <a:r>
              <a:rPr lang="pl-PL" altLang="pl-PL" sz="2100" dirty="0" smtClean="0"/>
              <a:t>mają wówczas </a:t>
            </a:r>
            <a:r>
              <a:rPr lang="pl-PL" altLang="pl-PL" sz="2100" b="1" dirty="0"/>
              <a:t>4 razy większe szanse zachorowania na astmę, czy alergię</a:t>
            </a:r>
          </a:p>
        </p:txBody>
      </p:sp>
      <p:sp>
        <p:nvSpPr>
          <p:cNvPr id="30724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04341AB-9019-4F32-808E-D56CBE63CAF8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800" smtClean="0"/>
          </a:p>
        </p:txBody>
      </p:sp>
      <p:sp>
        <p:nvSpPr>
          <p:cNvPr id="30725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smtClean="0"/>
              <a:t/>
            </a:r>
            <a:br>
              <a:rPr lang="pl-PL" altLang="pl-PL" sz="3600" smtClean="0"/>
            </a:br>
            <a:r>
              <a:rPr lang="pl-PL" altLang="pl-PL" sz="3600" smtClean="0">
                <a:solidFill>
                  <a:srgbClr val="5F7901"/>
                </a:solidFill>
              </a:rPr>
              <a:t>Skutki smogu i niskiej emisji</a:t>
            </a:r>
            <a:r>
              <a:rPr lang="pl-PL" altLang="pl-PL" sz="3600" smtClean="0"/>
              <a:t/>
            </a:r>
            <a:br>
              <a:rPr lang="pl-PL" altLang="pl-PL" sz="3600" smtClean="0"/>
            </a:br>
            <a:endParaRPr lang="pl-PL" altLang="pl-PL" sz="3600" smtClean="0"/>
          </a:p>
        </p:txBody>
      </p:sp>
      <p:sp>
        <p:nvSpPr>
          <p:cNvPr id="7" name="Chmurka 6"/>
          <p:cNvSpPr/>
          <p:nvPr/>
        </p:nvSpPr>
        <p:spPr>
          <a:xfrm>
            <a:off x="179388" y="2354263"/>
            <a:ext cx="1408112" cy="115887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27" name="pole tekstowe 6"/>
          <p:cNvSpPr txBox="1">
            <a:spLocks noChangeArrowheads="1"/>
          </p:cNvSpPr>
          <p:nvPr/>
        </p:nvSpPr>
        <p:spPr bwMode="auto">
          <a:xfrm>
            <a:off x="485775" y="2759075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dirty="0" smtClean="0">
                <a:latin typeface="+mn-lt"/>
              </a:rPr>
              <a:t>PM 10 </a:t>
            </a:r>
          </a:p>
        </p:txBody>
      </p:sp>
      <p:sp>
        <p:nvSpPr>
          <p:cNvPr id="30728" name="pole tekstowe 10"/>
          <p:cNvSpPr txBox="1">
            <a:spLocks noChangeArrowheads="1"/>
          </p:cNvSpPr>
          <p:nvPr/>
        </p:nvSpPr>
        <p:spPr bwMode="auto">
          <a:xfrm>
            <a:off x="485775" y="5322888"/>
            <a:ext cx="16668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i="1" smtClean="0">
                <a:latin typeface="+mn-lt"/>
              </a:rPr>
              <a:t>pyły zawieszone</a:t>
            </a:r>
          </a:p>
        </p:txBody>
      </p:sp>
      <p:sp>
        <p:nvSpPr>
          <p:cNvPr id="11" name="Chmurka 10"/>
          <p:cNvSpPr/>
          <p:nvPr/>
        </p:nvSpPr>
        <p:spPr>
          <a:xfrm>
            <a:off x="1014413" y="3405188"/>
            <a:ext cx="1146175" cy="985837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30" name="pole tekstowe 6"/>
          <p:cNvSpPr txBox="1">
            <a:spLocks noChangeArrowheads="1"/>
          </p:cNvSpPr>
          <p:nvPr/>
        </p:nvSpPr>
        <p:spPr bwMode="auto">
          <a:xfrm>
            <a:off x="1189038" y="3675063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PM 2,5 </a:t>
            </a:r>
          </a:p>
        </p:txBody>
      </p:sp>
      <p:sp>
        <p:nvSpPr>
          <p:cNvPr id="14" name="Chmurka 13"/>
          <p:cNvSpPr/>
          <p:nvPr/>
        </p:nvSpPr>
        <p:spPr>
          <a:xfrm>
            <a:off x="265113" y="4225925"/>
            <a:ext cx="877887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0732" name="pole tekstowe 6"/>
          <p:cNvSpPr txBox="1">
            <a:spLocks noChangeArrowheads="1"/>
          </p:cNvSpPr>
          <p:nvPr/>
        </p:nvSpPr>
        <p:spPr bwMode="auto">
          <a:xfrm>
            <a:off x="290513" y="4446588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PM 1,0 </a:t>
            </a:r>
          </a:p>
        </p:txBody>
      </p:sp>
    </p:spTree>
    <p:extLst>
      <p:ext uri="{BB962C8B-B14F-4D97-AF65-F5344CB8AC3E}">
        <p14:creationId xmlns:p14="http://schemas.microsoft.com/office/powerpoint/2010/main" val="17667222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rostokąt 5"/>
          <p:cNvSpPr>
            <a:spLocks noChangeArrowheads="1"/>
          </p:cNvSpPr>
          <p:nvPr/>
        </p:nvSpPr>
        <p:spPr bwMode="auto">
          <a:xfrm>
            <a:off x="7670800" y="6026150"/>
            <a:ext cx="12731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/>
              <a:t>Źródło: www.spsinfo.pl</a:t>
            </a:r>
          </a:p>
        </p:txBody>
      </p:sp>
      <p:sp>
        <p:nvSpPr>
          <p:cNvPr id="32771" name="Prostokąt 6"/>
          <p:cNvSpPr>
            <a:spLocks noChangeArrowheads="1"/>
          </p:cNvSpPr>
          <p:nvPr/>
        </p:nvSpPr>
        <p:spPr bwMode="auto">
          <a:xfrm>
            <a:off x="603250" y="963613"/>
            <a:ext cx="79200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600" b="1"/>
          </a:p>
        </p:txBody>
      </p:sp>
      <p:sp>
        <p:nvSpPr>
          <p:cNvPr id="32772" name="Prostokąt 7"/>
          <p:cNvSpPr>
            <a:spLocks noChangeArrowheads="1"/>
          </p:cNvSpPr>
          <p:nvPr/>
        </p:nvSpPr>
        <p:spPr bwMode="auto">
          <a:xfrm>
            <a:off x="1947863" y="1212850"/>
            <a:ext cx="6996112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l-PL" altLang="pl-PL" b="1" dirty="0">
              <a:solidFill>
                <a:srgbClr val="5F7901"/>
              </a:solidFill>
            </a:endParaRPr>
          </a:p>
          <a:p>
            <a:r>
              <a:rPr lang="pl-PL" altLang="pl-PL" dirty="0" smtClean="0"/>
              <a:t>WWA: (</a:t>
            </a:r>
            <a:r>
              <a:rPr lang="pl-PL" altLang="pl-PL" b="1" dirty="0" err="1" smtClean="0"/>
              <a:t>benzo</a:t>
            </a:r>
            <a:r>
              <a:rPr lang="pl-PL" altLang="pl-PL" b="1" dirty="0" smtClean="0"/>
              <a:t>(a)</a:t>
            </a:r>
            <a:r>
              <a:rPr lang="pl-PL" altLang="pl-PL" b="1" dirty="0" err="1" smtClean="0"/>
              <a:t>piren</a:t>
            </a:r>
            <a:r>
              <a:rPr lang="pl-PL" altLang="pl-PL" b="1" dirty="0" smtClean="0"/>
              <a:t>) </a:t>
            </a:r>
            <a:r>
              <a:rPr lang="pl-PL" altLang="pl-PL" dirty="0" smtClean="0"/>
              <a:t>- </a:t>
            </a:r>
            <a:r>
              <a:rPr lang="pl-PL" dirty="0" smtClean="0"/>
              <a:t>podrażnia oczy, nos, gardło i oskrzela, jest związkiem silnie rakotwórczym, posiadającym właściwości mutagenne</a:t>
            </a:r>
            <a:endParaRPr lang="pl-PL" dirty="0"/>
          </a:p>
          <a:p>
            <a:pPr marL="0" lvl="1" indent="0" eaLnBrk="1" hangingPunct="1">
              <a:spcBef>
                <a:spcPts val="600"/>
              </a:spcBef>
              <a:buNone/>
            </a:pPr>
            <a:endParaRPr lang="pl-PL" altLang="pl-PL" b="1" dirty="0" smtClean="0"/>
          </a:p>
          <a:p>
            <a:pPr marL="0" lvl="1" indent="0" eaLnBrk="1" hangingPunct="1">
              <a:spcBef>
                <a:spcPts val="600"/>
              </a:spcBef>
              <a:buNone/>
            </a:pPr>
            <a:r>
              <a:rPr lang="pl-PL" altLang="pl-PL" b="1" dirty="0" smtClean="0"/>
              <a:t>metale ciężkie </a:t>
            </a:r>
            <a:r>
              <a:rPr lang="pl-PL" altLang="pl-PL" dirty="0" smtClean="0"/>
              <a:t>(m.in.: </a:t>
            </a:r>
            <a:r>
              <a:rPr lang="pl-PL" altLang="pl-PL" b="1" dirty="0" smtClean="0"/>
              <a:t>kadm</a:t>
            </a:r>
            <a:r>
              <a:rPr lang="pl-PL" altLang="pl-PL" b="1" dirty="0"/>
              <a:t>, ołów, </a:t>
            </a:r>
            <a:r>
              <a:rPr lang="pl-PL" altLang="pl-PL" b="1" dirty="0" smtClean="0"/>
              <a:t>rtęć)</a:t>
            </a:r>
            <a:r>
              <a:rPr lang="pl-PL" altLang="pl-PL" dirty="0" smtClean="0"/>
              <a:t> - odkładają </a:t>
            </a:r>
            <a:r>
              <a:rPr lang="pl-PL" altLang="pl-PL" dirty="0"/>
              <a:t>się w nerkach, wątrobie, szpiku </a:t>
            </a:r>
            <a:r>
              <a:rPr lang="pl-PL" altLang="pl-PL" dirty="0" smtClean="0"/>
              <a:t>kostnym - </a:t>
            </a:r>
            <a:r>
              <a:rPr lang="pl-PL" altLang="pl-PL" dirty="0"/>
              <a:t>uszkadzają system </a:t>
            </a:r>
            <a:r>
              <a:rPr lang="pl-PL" altLang="pl-PL" dirty="0" smtClean="0"/>
              <a:t>nerwowy</a:t>
            </a:r>
          </a:p>
          <a:p>
            <a:pPr marL="0" lvl="1" indent="0" eaLnBrk="1" hangingPunct="1">
              <a:spcBef>
                <a:spcPts val="600"/>
              </a:spcBef>
              <a:buNone/>
            </a:pPr>
            <a:endParaRPr lang="pl-PL" altLang="pl-PL" b="1" dirty="0" smtClean="0"/>
          </a:p>
          <a:p>
            <a:pPr marL="0" lvl="1" indent="0" eaLnBrk="1" hangingPunct="1">
              <a:spcBef>
                <a:spcPts val="600"/>
              </a:spcBef>
              <a:buNone/>
            </a:pPr>
            <a:endParaRPr lang="pl-PL" altLang="pl-PL" b="1" dirty="0"/>
          </a:p>
          <a:p>
            <a:pPr marL="0" lvl="1" indent="0" eaLnBrk="1" hangingPunct="1">
              <a:spcBef>
                <a:spcPts val="600"/>
              </a:spcBef>
              <a:buNone/>
            </a:pPr>
            <a:r>
              <a:rPr lang="pl-PL" altLang="pl-PL" b="1" dirty="0" smtClean="0"/>
              <a:t>dwutlenek </a:t>
            </a:r>
            <a:r>
              <a:rPr lang="pl-PL" altLang="pl-PL" b="1" dirty="0"/>
              <a:t>siarki</a:t>
            </a:r>
            <a:r>
              <a:rPr lang="pl-PL" altLang="pl-PL" dirty="0"/>
              <a:t>: </a:t>
            </a:r>
            <a:r>
              <a:rPr lang="pl-PL" altLang="pl-PL" dirty="0" smtClean="0"/>
              <a:t>podrażnia oczy, gardło </a:t>
            </a:r>
            <a:r>
              <a:rPr lang="pl-PL" altLang="pl-PL" dirty="0"/>
              <a:t>i </a:t>
            </a:r>
            <a:r>
              <a:rPr lang="pl-PL" altLang="pl-PL" dirty="0" smtClean="0"/>
              <a:t>nos, </a:t>
            </a:r>
            <a:r>
              <a:rPr lang="pl-PL" altLang="pl-PL" dirty="0"/>
              <a:t>uszkadza drogi oddechowe, powoduje zmiany skórne, choroby układu krążenia, a także poważne zmiany w rogówce oka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b="1" dirty="0"/>
              <a:t>	</a:t>
            </a:r>
            <a:endParaRPr lang="pl-PL" altLang="pl-PL" b="1" dirty="0">
              <a:solidFill>
                <a:srgbClr val="FF0000"/>
              </a:solidFill>
            </a:endParaRPr>
          </a:p>
        </p:txBody>
      </p:sp>
      <p:sp>
        <p:nvSpPr>
          <p:cNvPr id="32773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A847828-C41A-4672-B8B1-F9EABC3CFE45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800" smtClean="0"/>
          </a:p>
        </p:txBody>
      </p:sp>
      <p:sp>
        <p:nvSpPr>
          <p:cNvPr id="10" name="Tytuł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l-PL" dirty="0"/>
              <a:t/>
            </a:r>
            <a:br>
              <a:rPr lang="pl-PL" dirty="0"/>
            </a:br>
            <a:r>
              <a:rPr lang="pl-PL" dirty="0">
                <a:solidFill>
                  <a:srgbClr val="5F7901"/>
                </a:solidFill>
              </a:rPr>
              <a:t>Skutki smogu i niskiej emisji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7" name="Chmurka 6"/>
          <p:cNvSpPr/>
          <p:nvPr/>
        </p:nvSpPr>
        <p:spPr>
          <a:xfrm>
            <a:off x="317623" y="4266557"/>
            <a:ext cx="936923" cy="770109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2776" name="pole tekstowe 16"/>
          <p:cNvSpPr txBox="1">
            <a:spLocks noChangeArrowheads="1"/>
          </p:cNvSpPr>
          <p:nvPr/>
        </p:nvSpPr>
        <p:spPr bwMode="auto">
          <a:xfrm>
            <a:off x="485899" y="4423891"/>
            <a:ext cx="10937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SO</a:t>
            </a:r>
            <a:r>
              <a:rPr lang="pl-PL" altLang="pl-PL" sz="1600" baseline="-25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Chmurka 8"/>
          <p:cNvSpPr/>
          <p:nvPr/>
        </p:nvSpPr>
        <p:spPr>
          <a:xfrm>
            <a:off x="318195" y="1749429"/>
            <a:ext cx="1057275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2778" name="pole tekstowe 29"/>
          <p:cNvSpPr txBox="1">
            <a:spLocks noChangeArrowheads="1"/>
          </p:cNvSpPr>
          <p:nvPr/>
        </p:nvSpPr>
        <p:spPr bwMode="auto">
          <a:xfrm>
            <a:off x="537270" y="1987554"/>
            <a:ext cx="1095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B(a)P</a:t>
            </a:r>
            <a:endParaRPr lang="pl-PL" altLang="pl-PL" sz="1600" baseline="-25000" dirty="0">
              <a:latin typeface="Arial" panose="020B0604020202020204" pitchFamily="34" charset="0"/>
            </a:endParaRPr>
          </a:p>
        </p:txBody>
      </p:sp>
      <p:sp>
        <p:nvSpPr>
          <p:cNvPr id="32779" name="pole tekstowe 33"/>
          <p:cNvSpPr txBox="1">
            <a:spLocks noChangeArrowheads="1"/>
          </p:cNvSpPr>
          <p:nvPr/>
        </p:nvSpPr>
        <p:spPr bwMode="auto">
          <a:xfrm>
            <a:off x="179512" y="5065241"/>
            <a:ext cx="166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dwutlenek siarki</a:t>
            </a:r>
          </a:p>
        </p:txBody>
      </p:sp>
      <p:sp>
        <p:nvSpPr>
          <p:cNvPr id="32780" name="pole tekstowe 38"/>
          <p:cNvSpPr txBox="1">
            <a:spLocks noChangeArrowheads="1"/>
          </p:cNvSpPr>
          <p:nvPr/>
        </p:nvSpPr>
        <p:spPr bwMode="auto">
          <a:xfrm>
            <a:off x="251520" y="2551116"/>
            <a:ext cx="166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l-PL" altLang="pl-PL" sz="1400" i="1">
                <a:latin typeface="Arial" panose="020B0604020202020204" pitchFamily="34" charset="0"/>
              </a:rPr>
              <a:t>benzo(a)piren</a:t>
            </a:r>
          </a:p>
        </p:txBody>
      </p:sp>
      <p:sp>
        <p:nvSpPr>
          <p:cNvPr id="16" name="Chmurka 15"/>
          <p:cNvSpPr/>
          <p:nvPr/>
        </p:nvSpPr>
        <p:spPr>
          <a:xfrm>
            <a:off x="683568" y="2955694"/>
            <a:ext cx="1156948" cy="905354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2782" name="pole tekstowe 43"/>
          <p:cNvSpPr txBox="1">
            <a:spLocks noChangeArrowheads="1"/>
          </p:cNvSpPr>
          <p:nvPr/>
        </p:nvSpPr>
        <p:spPr bwMode="auto">
          <a:xfrm>
            <a:off x="867466" y="3125981"/>
            <a:ext cx="1095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Metale</a:t>
            </a:r>
          </a:p>
          <a:p>
            <a:pPr algn="l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Arial" panose="020B0604020202020204" pitchFamily="34" charset="0"/>
              </a:rPr>
              <a:t>ciężkie</a:t>
            </a:r>
          </a:p>
        </p:txBody>
      </p:sp>
    </p:spTree>
    <p:extLst>
      <p:ext uri="{BB962C8B-B14F-4D97-AF65-F5344CB8AC3E}">
        <p14:creationId xmlns:p14="http://schemas.microsoft.com/office/powerpoint/2010/main" val="338213858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rostokąt 5"/>
          <p:cNvSpPr>
            <a:spLocks noChangeArrowheads="1"/>
          </p:cNvSpPr>
          <p:nvPr/>
        </p:nvSpPr>
        <p:spPr bwMode="auto">
          <a:xfrm>
            <a:off x="257175" y="6057900"/>
            <a:ext cx="23479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/>
              <a:t>Źródło: Światowa Organizacja Zdrowia (WHO)</a:t>
            </a:r>
          </a:p>
        </p:txBody>
      </p:sp>
      <p:sp>
        <p:nvSpPr>
          <p:cNvPr id="34819" name="Prostokąt 6"/>
          <p:cNvSpPr>
            <a:spLocks noChangeArrowheads="1"/>
          </p:cNvSpPr>
          <p:nvPr/>
        </p:nvSpPr>
        <p:spPr bwMode="auto">
          <a:xfrm>
            <a:off x="603250" y="963613"/>
            <a:ext cx="7920038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l-PL" altLang="pl-PL" sz="1600" b="1"/>
          </a:p>
        </p:txBody>
      </p:sp>
      <p:sp>
        <p:nvSpPr>
          <p:cNvPr id="8" name="Prostokąt 7">
            <a:extLst>
              <a:ext uri="{FF2B5EF4-FFF2-40B4-BE49-F238E27FC236}"/>
            </a:extLst>
          </p:cNvPr>
          <p:cNvSpPr/>
          <p:nvPr/>
        </p:nvSpPr>
        <p:spPr>
          <a:xfrm>
            <a:off x="2246373" y="1593597"/>
            <a:ext cx="689762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l-PL" sz="2000" b="1" dirty="0">
                <a:latin typeface="+mn-lt"/>
                <a:cs typeface="+mn-cs"/>
              </a:rPr>
              <a:t>dioksyny</a:t>
            </a:r>
            <a:r>
              <a:rPr lang="pl-PL" sz="2000" dirty="0">
                <a:latin typeface="+mn-lt"/>
                <a:cs typeface="+mn-cs"/>
              </a:rPr>
              <a:t>: działają silnie mutagennie naruszając strukturę </a:t>
            </a:r>
            <a:r>
              <a:rPr lang="pl-PL" sz="2000" dirty="0" smtClean="0">
                <a:latin typeface="+mn-lt"/>
                <a:cs typeface="+mn-cs"/>
              </a:rPr>
              <a:t>DNA - </a:t>
            </a:r>
            <a:r>
              <a:rPr lang="pl-PL" sz="2000" dirty="0">
                <a:latin typeface="+mn-lt"/>
                <a:cs typeface="+mn-cs"/>
              </a:rPr>
              <a:t>zaburzają funkcjonowanie układu odpornościowego i mogą być przyczyną bezpłodności </a:t>
            </a:r>
            <a:endParaRPr lang="pl-PL" sz="2000" dirty="0" smtClean="0">
              <a:latin typeface="+mn-lt"/>
              <a:cs typeface="+mn-cs"/>
            </a:endParaRPr>
          </a:p>
          <a:p>
            <a:pPr marL="3429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l-PL" sz="2000" b="1" dirty="0">
              <a:latin typeface="+mn-lt"/>
              <a:cs typeface="+mn-cs"/>
            </a:endParaRPr>
          </a:p>
          <a:p>
            <a:pPr marL="3429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l-PL" sz="2000" b="1" dirty="0">
                <a:latin typeface="+mn-lt"/>
                <a:cs typeface="+mn-cs"/>
              </a:rPr>
              <a:t>tlenek węgla (czad): </a:t>
            </a:r>
            <a:r>
              <a:rPr lang="pl-PL" sz="2000" dirty="0">
                <a:latin typeface="+mn-lt"/>
                <a:cs typeface="+mn-cs"/>
              </a:rPr>
              <a:t>krótkotrwałe wdychanie powoduje </a:t>
            </a:r>
            <a:r>
              <a:rPr lang="pl-PL" sz="2000" b="1" dirty="0">
                <a:latin typeface="+mn-lt"/>
                <a:cs typeface="+mn-cs"/>
              </a:rPr>
              <a:t>silne zatrucie </a:t>
            </a:r>
            <a:r>
              <a:rPr lang="pl-PL" sz="2000" b="1" dirty="0" smtClean="0">
                <a:latin typeface="+mn-lt"/>
                <a:cs typeface="+mn-cs"/>
              </a:rPr>
              <a:t>organizmu</a:t>
            </a:r>
          </a:p>
          <a:p>
            <a:pPr marL="3429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l-PL" sz="2000" b="1" dirty="0">
              <a:latin typeface="+mn-lt"/>
              <a:cs typeface="+mn-cs"/>
            </a:endParaRPr>
          </a:p>
          <a:p>
            <a:pPr marL="3429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l-PL" sz="2000" b="1" dirty="0">
                <a:latin typeface="+mn-lt"/>
                <a:cs typeface="+mn-cs"/>
              </a:rPr>
              <a:t>tlenek azotu (NO): </a:t>
            </a:r>
            <a:r>
              <a:rPr lang="pl-PL" sz="2000" dirty="0">
                <a:latin typeface="+mn-lt"/>
                <a:cs typeface="+mn-cs"/>
              </a:rPr>
              <a:t>działa drażniąco dla dróg </a:t>
            </a:r>
            <a:r>
              <a:rPr lang="pl-PL" sz="2000" dirty="0" smtClean="0">
                <a:latin typeface="+mn-lt"/>
                <a:cs typeface="+mn-cs"/>
              </a:rPr>
              <a:t>oddechowych</a:t>
            </a:r>
          </a:p>
          <a:p>
            <a:pPr marL="3429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endParaRPr lang="pl-PL" sz="2000" dirty="0">
              <a:latin typeface="+mn-lt"/>
              <a:cs typeface="+mn-cs"/>
            </a:endParaRPr>
          </a:p>
          <a:p>
            <a:pPr marL="342900" lvl="1" indent="-342900" algn="just" eaLnBrk="1" fontAlgn="auto" hangingPunct="1">
              <a:spcBef>
                <a:spcPts val="6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pl-PL" sz="2000" b="1" dirty="0">
                <a:latin typeface="+mn-lt"/>
                <a:cs typeface="+mn-cs"/>
              </a:rPr>
              <a:t>ozon</a:t>
            </a:r>
            <a:r>
              <a:rPr lang="pl-PL" sz="2000" dirty="0">
                <a:latin typeface="+mn-lt"/>
                <a:cs typeface="+mn-cs"/>
              </a:rPr>
              <a:t>: powoduje choroby płuc i oskrzeli, choroby układu krążenia, problemy z oddychaniem, podrażnia gardło, oczy i nos</a:t>
            </a:r>
            <a:endParaRPr lang="pl-PL" sz="20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34821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16C5702F-1505-41E0-9C34-2D770173BA42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800" smtClean="0"/>
          </a:p>
        </p:txBody>
      </p:sp>
      <p:sp>
        <p:nvSpPr>
          <p:cNvPr id="34822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smtClean="0"/>
              <a:t/>
            </a:r>
            <a:br>
              <a:rPr lang="pl-PL" altLang="pl-PL" sz="3600" smtClean="0"/>
            </a:br>
            <a:r>
              <a:rPr lang="pl-PL" altLang="pl-PL" sz="3600" smtClean="0">
                <a:solidFill>
                  <a:srgbClr val="5F7901"/>
                </a:solidFill>
              </a:rPr>
              <a:t>Skutki smogu i niskiej emisji</a:t>
            </a:r>
            <a:r>
              <a:rPr lang="pl-PL" altLang="pl-PL" sz="3600" smtClean="0"/>
              <a:t/>
            </a:r>
            <a:br>
              <a:rPr lang="pl-PL" altLang="pl-PL" sz="3600" smtClean="0"/>
            </a:br>
            <a:endParaRPr lang="pl-PL" altLang="pl-PL" sz="3600" smtClean="0"/>
          </a:p>
        </p:txBody>
      </p:sp>
      <p:sp>
        <p:nvSpPr>
          <p:cNvPr id="11" name="Chmurka 10"/>
          <p:cNvSpPr/>
          <p:nvPr/>
        </p:nvSpPr>
        <p:spPr>
          <a:xfrm>
            <a:off x="1281094" y="3865713"/>
            <a:ext cx="863600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24" name="pole tekstowe 20"/>
          <p:cNvSpPr txBox="1">
            <a:spLocks noChangeArrowheads="1"/>
          </p:cNvSpPr>
          <p:nvPr/>
        </p:nvSpPr>
        <p:spPr bwMode="auto">
          <a:xfrm>
            <a:off x="1400157" y="4053038"/>
            <a:ext cx="10953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dirty="0" err="1" smtClean="0">
                <a:latin typeface="+mn-lt"/>
              </a:rPr>
              <a:t>NO</a:t>
            </a:r>
            <a:r>
              <a:rPr lang="pl-PL" altLang="pl-PL" sz="1600" baseline="-25000" dirty="0" err="1" smtClean="0">
                <a:latin typeface="+mn-lt"/>
              </a:rPr>
              <a:t>x</a:t>
            </a:r>
            <a:endParaRPr lang="pl-PL" altLang="pl-PL" sz="1600" baseline="-25000" dirty="0" smtClean="0">
              <a:latin typeface="+mn-lt"/>
            </a:endParaRPr>
          </a:p>
        </p:txBody>
      </p:sp>
      <p:sp>
        <p:nvSpPr>
          <p:cNvPr id="13" name="Chmurka 12"/>
          <p:cNvSpPr/>
          <p:nvPr/>
        </p:nvSpPr>
        <p:spPr>
          <a:xfrm>
            <a:off x="288986" y="2708533"/>
            <a:ext cx="863600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26" name="pole tekstowe 24"/>
          <p:cNvSpPr txBox="1">
            <a:spLocks noChangeArrowheads="1"/>
          </p:cNvSpPr>
          <p:nvPr/>
        </p:nvSpPr>
        <p:spPr bwMode="auto">
          <a:xfrm>
            <a:off x="463611" y="2926020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smtClean="0">
                <a:latin typeface="+mn-lt"/>
              </a:rPr>
              <a:t>CO</a:t>
            </a:r>
            <a:endParaRPr lang="pl-PL" altLang="pl-PL" sz="1600" baseline="-25000" smtClean="0">
              <a:latin typeface="+mn-lt"/>
            </a:endParaRPr>
          </a:p>
        </p:txBody>
      </p:sp>
      <p:sp>
        <p:nvSpPr>
          <p:cNvPr id="34827" name="pole tekstowe 35"/>
          <p:cNvSpPr txBox="1">
            <a:spLocks noChangeArrowheads="1"/>
          </p:cNvSpPr>
          <p:nvPr/>
        </p:nvSpPr>
        <p:spPr bwMode="auto">
          <a:xfrm>
            <a:off x="1103294" y="4597550"/>
            <a:ext cx="166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400" i="1" smtClean="0">
                <a:latin typeface="+mn-lt"/>
              </a:rPr>
              <a:t>tlenki azotu</a:t>
            </a:r>
          </a:p>
        </p:txBody>
      </p:sp>
      <p:sp>
        <p:nvSpPr>
          <p:cNvPr id="34828" name="pole tekstowe 36"/>
          <p:cNvSpPr txBox="1">
            <a:spLocks noChangeArrowheads="1"/>
          </p:cNvSpPr>
          <p:nvPr/>
        </p:nvSpPr>
        <p:spPr bwMode="auto">
          <a:xfrm>
            <a:off x="463611" y="3500695"/>
            <a:ext cx="1666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400" i="1" smtClean="0">
                <a:latin typeface="+mn-lt"/>
              </a:rPr>
              <a:t>tlenek węgla</a:t>
            </a:r>
          </a:p>
        </p:txBody>
      </p:sp>
      <p:sp>
        <p:nvSpPr>
          <p:cNvPr id="21" name="Chmurka 20"/>
          <p:cNvSpPr/>
          <p:nvPr/>
        </p:nvSpPr>
        <p:spPr>
          <a:xfrm>
            <a:off x="621174" y="1537992"/>
            <a:ext cx="1244600" cy="963613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30" name="pole tekstowe 24"/>
          <p:cNvSpPr txBox="1">
            <a:spLocks noChangeArrowheads="1"/>
          </p:cNvSpPr>
          <p:nvPr/>
        </p:nvSpPr>
        <p:spPr bwMode="auto">
          <a:xfrm>
            <a:off x="727536" y="1788817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dirty="0" smtClean="0">
                <a:latin typeface="+mn-lt"/>
              </a:rPr>
              <a:t>dioksyny</a:t>
            </a:r>
            <a:endParaRPr lang="pl-PL" altLang="pl-PL" sz="1600" baseline="-25000" dirty="0" smtClean="0">
              <a:latin typeface="+mn-lt"/>
            </a:endParaRPr>
          </a:p>
        </p:txBody>
      </p:sp>
      <p:sp>
        <p:nvSpPr>
          <p:cNvPr id="16" name="Chmurka 15"/>
          <p:cNvSpPr/>
          <p:nvPr/>
        </p:nvSpPr>
        <p:spPr>
          <a:xfrm>
            <a:off x="539750" y="5002547"/>
            <a:ext cx="865188" cy="771525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34832" name="pole tekstowe 26"/>
          <p:cNvSpPr txBox="1">
            <a:spLocks noChangeArrowheads="1"/>
          </p:cNvSpPr>
          <p:nvPr/>
        </p:nvSpPr>
        <p:spPr bwMode="auto">
          <a:xfrm>
            <a:off x="775310" y="5181042"/>
            <a:ext cx="1095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600" dirty="0" smtClean="0">
                <a:latin typeface="+mn-lt"/>
              </a:rPr>
              <a:t>O</a:t>
            </a:r>
            <a:r>
              <a:rPr lang="pl-PL" altLang="pl-PL" sz="1600" baseline="-25000" dirty="0" smtClean="0">
                <a:latin typeface="+mn-lt"/>
              </a:rPr>
              <a:t>3</a:t>
            </a:r>
          </a:p>
        </p:txBody>
      </p:sp>
      <p:sp>
        <p:nvSpPr>
          <p:cNvPr id="34833" name="pole tekstowe 37"/>
          <p:cNvSpPr txBox="1">
            <a:spLocks noChangeArrowheads="1"/>
          </p:cNvSpPr>
          <p:nvPr/>
        </p:nvSpPr>
        <p:spPr bwMode="auto">
          <a:xfrm>
            <a:off x="423863" y="5758197"/>
            <a:ext cx="5778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400" i="1" smtClean="0">
                <a:latin typeface="+mn-lt"/>
              </a:rPr>
              <a:t>ozon</a:t>
            </a:r>
          </a:p>
        </p:txBody>
      </p:sp>
    </p:spTree>
    <p:extLst>
      <p:ext uri="{BB962C8B-B14F-4D97-AF65-F5344CB8AC3E}">
        <p14:creationId xmlns:p14="http://schemas.microsoft.com/office/powerpoint/2010/main" val="32444431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le tekstowe 5"/>
          <p:cNvSpPr txBox="1">
            <a:spLocks noChangeArrowheads="1"/>
          </p:cNvSpPr>
          <p:nvPr/>
        </p:nvSpPr>
        <p:spPr bwMode="auto">
          <a:xfrm>
            <a:off x="7043738" y="5949950"/>
            <a:ext cx="20621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/>
              <a:t>Źródło: Krakowski Alarm Smogowy </a:t>
            </a:r>
          </a:p>
        </p:txBody>
      </p:sp>
      <p:sp>
        <p:nvSpPr>
          <p:cNvPr id="36867" name="Symbol zastępczy numeru slajdu 8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75688" y="6365875"/>
            <a:ext cx="438150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90F201A-A149-4D00-8827-5E5FAB54E545}" type="slidenum">
              <a:rPr lang="pl-PL" altLang="pl-PL" sz="1800" smtClean="0"/>
              <a:pPr algn="l"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800" smtClean="0"/>
          </a:p>
        </p:txBody>
      </p:sp>
      <p:sp>
        <p:nvSpPr>
          <p:cNvPr id="36868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smtClean="0"/>
              <a:t/>
            </a:r>
            <a:br>
              <a:rPr lang="pl-PL" altLang="pl-PL" sz="3600" smtClean="0"/>
            </a:br>
            <a:r>
              <a:rPr lang="pl-PL" altLang="pl-PL" sz="3600" smtClean="0">
                <a:solidFill>
                  <a:srgbClr val="5F7901"/>
                </a:solidFill>
              </a:rPr>
              <a:t>Skutki smogu i niskiej emisji</a:t>
            </a:r>
            <a:r>
              <a:rPr lang="pl-PL" altLang="pl-PL" sz="3600" smtClean="0"/>
              <a:t/>
            </a:r>
            <a:br>
              <a:rPr lang="pl-PL" altLang="pl-PL" sz="3600" smtClean="0"/>
            </a:br>
            <a:endParaRPr lang="pl-PL" altLang="pl-PL" sz="3600" smtClean="0"/>
          </a:p>
        </p:txBody>
      </p:sp>
      <p:sp>
        <p:nvSpPr>
          <p:cNvPr id="36869" name="Prostokąt 1"/>
          <p:cNvSpPr>
            <a:spLocks noChangeArrowheads="1"/>
          </p:cNvSpPr>
          <p:nvPr/>
        </p:nvSpPr>
        <p:spPr bwMode="auto">
          <a:xfrm>
            <a:off x="5897563" y="3679105"/>
            <a:ext cx="3024187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b="1" dirty="0" smtClean="0">
                <a:solidFill>
                  <a:srgbClr val="C00000"/>
                </a:solidFill>
                <a:latin typeface="+mn-lt"/>
              </a:rPr>
              <a:t>rocznie umiera </a:t>
            </a:r>
            <a:br>
              <a:rPr lang="pl-PL" altLang="pl-PL" b="1" dirty="0" smtClean="0">
                <a:solidFill>
                  <a:srgbClr val="C00000"/>
                </a:solidFill>
                <a:latin typeface="+mn-lt"/>
              </a:rPr>
            </a:br>
            <a:r>
              <a:rPr lang="pl-PL" altLang="pl-PL" b="1" dirty="0" smtClean="0">
                <a:solidFill>
                  <a:srgbClr val="C00000"/>
                </a:solidFill>
                <a:latin typeface="+mn-lt"/>
              </a:rPr>
              <a:t>ok. 45 000 osób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altLang="pl-PL" sz="1800" b="1" dirty="0" smtClean="0">
                <a:solidFill>
                  <a:srgbClr val="C00000"/>
                </a:solidFill>
                <a:latin typeface="+mn-lt"/>
              </a:rPr>
              <a:t> czyli 15 razy więcej niż w wypadkach drogowych !!!</a:t>
            </a:r>
            <a:endParaRPr lang="pl-PL" altLang="pl-PL" b="1" dirty="0" smtClean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9749" y="1268760"/>
            <a:ext cx="5472411" cy="4680520"/>
          </a:xfrm>
          <a:prstGeom prst="rect">
            <a:avLst/>
          </a:prstGeom>
        </p:spPr>
      </p:pic>
      <p:sp>
        <p:nvSpPr>
          <p:cNvPr id="36871" name="Prostokąt 4"/>
          <p:cNvSpPr>
            <a:spLocks noChangeArrowheads="1"/>
          </p:cNvSpPr>
          <p:nvPr/>
        </p:nvSpPr>
        <p:spPr bwMode="auto">
          <a:xfrm>
            <a:off x="6011863" y="2043113"/>
            <a:ext cx="29098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b="1"/>
              <a:t>W Polsce z powodu chorób wywołanych zanieczyszczonym powietrzem</a:t>
            </a:r>
          </a:p>
        </p:txBody>
      </p:sp>
    </p:spTree>
    <p:extLst>
      <p:ext uri="{BB962C8B-B14F-4D97-AF65-F5344CB8AC3E}">
        <p14:creationId xmlns:p14="http://schemas.microsoft.com/office/powerpoint/2010/main" val="7139107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1E8DA7A-2E3E-41CB-9B8D-CE5E258EC953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800"/>
          </a:p>
        </p:txBody>
      </p:sp>
      <p:sp>
        <p:nvSpPr>
          <p:cNvPr id="45060" name="Tytuł 1"/>
          <p:cNvSpPr txBox="1">
            <a:spLocks/>
          </p:cNvSpPr>
          <p:nvPr/>
        </p:nvSpPr>
        <p:spPr bwMode="auto">
          <a:xfrm>
            <a:off x="323528" y="1116224"/>
            <a:ext cx="83534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000" b="1" i="1" dirty="0">
                <a:solidFill>
                  <a:srgbClr val="5F7901"/>
                </a:solidFill>
              </a:rPr>
              <a:t>Pakiet antysmogowy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FF0000"/>
              </a:solidFill>
            </a:endParaRPr>
          </a:p>
        </p:txBody>
      </p:sp>
      <p:pic>
        <p:nvPicPr>
          <p:cNvPr id="45061" name="Obraz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702" y="1772816"/>
            <a:ext cx="2561091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le tekstowe 6"/>
          <p:cNvSpPr txBox="1"/>
          <p:nvPr/>
        </p:nvSpPr>
        <p:spPr>
          <a:xfrm>
            <a:off x="470508" y="2264817"/>
            <a:ext cx="84219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 smtClean="0">
                <a:latin typeface="+mn-lt"/>
              </a:rPr>
              <a:t>przyjęcie </a:t>
            </a:r>
            <a:r>
              <a:rPr lang="pl-PL" sz="2000" b="1" dirty="0">
                <a:latin typeface="+mn-lt"/>
              </a:rPr>
              <a:t>norm jakości dla węgla</a:t>
            </a:r>
            <a:r>
              <a:rPr lang="pl-PL" sz="2000" b="1" dirty="0" smtClean="0">
                <a:latin typeface="+mn-lt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n-lt"/>
              </a:rPr>
              <a:t>wprowadzenie </a:t>
            </a:r>
            <a:r>
              <a:rPr lang="pl-PL" sz="2000" b="1" dirty="0">
                <a:latin typeface="+mn-lt"/>
              </a:rPr>
              <a:t>niższych cen prądu </a:t>
            </a:r>
            <a:r>
              <a:rPr lang="pl-PL" sz="2000" dirty="0">
                <a:latin typeface="+mn-lt"/>
              </a:rPr>
              <a:t>wykorzystywanego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na cele ogrzewania w okresie mniejszego zapotrzebowania</a:t>
            </a:r>
            <a:r>
              <a:rPr lang="pl-PL" sz="2000" dirty="0" smtClean="0">
                <a:latin typeface="+mn-lt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n-lt"/>
              </a:rPr>
              <a:t>obniżenie akcyzy na samochody hybrydowe i całkowite </a:t>
            </a:r>
            <a:br>
              <a:rPr lang="pl-PL" sz="2000" dirty="0">
                <a:latin typeface="+mn-lt"/>
              </a:rPr>
            </a:br>
            <a:r>
              <a:rPr lang="pl-PL" sz="2000" dirty="0">
                <a:latin typeface="+mn-lt"/>
              </a:rPr>
              <a:t>zwolnienie z niej aut elektrycznych</a:t>
            </a:r>
            <a:r>
              <a:rPr lang="pl-PL" sz="2000" dirty="0" smtClean="0">
                <a:latin typeface="+mn-lt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latin typeface="+mn-lt"/>
              </a:rPr>
              <a:t>dopłaty do wymiany starych kotłów</a:t>
            </a:r>
            <a:r>
              <a:rPr lang="pl-PL" sz="2000" b="1" dirty="0" smtClean="0">
                <a:latin typeface="+mn-lt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n-lt"/>
              </a:rPr>
              <a:t>obowiązek </a:t>
            </a:r>
            <a:r>
              <a:rPr lang="pl-PL" sz="2000" b="1" dirty="0">
                <a:latin typeface="+mn-lt"/>
              </a:rPr>
              <a:t>podłączania do miejskiej sieci </a:t>
            </a:r>
            <a:r>
              <a:rPr lang="pl-PL" sz="2000" dirty="0">
                <a:latin typeface="+mn-lt"/>
              </a:rPr>
              <a:t>ciepłowniczej tam, gdzie to możliwe</a:t>
            </a:r>
            <a:r>
              <a:rPr lang="pl-PL" sz="2000" dirty="0" smtClean="0">
                <a:latin typeface="+mn-lt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pl-PL" sz="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+mn-lt"/>
              </a:rPr>
              <a:t>ewentualną pomoc </a:t>
            </a:r>
            <a:r>
              <a:rPr lang="pl-PL" sz="2000" b="1" dirty="0">
                <a:latin typeface="+mn-lt"/>
              </a:rPr>
              <a:t>opieki społecznej </a:t>
            </a:r>
            <a:r>
              <a:rPr lang="pl-PL" sz="2000" dirty="0">
                <a:latin typeface="+mn-lt"/>
              </a:rPr>
              <a:t>dla osób i rodzin, które nie będą mogły udźwignąć kosztów czy formalności związanych z wymianą starego systemu grzewczego, a następnie kosztów utrzymania nowego</a:t>
            </a:r>
            <a:r>
              <a:rPr lang="pl-PL" sz="2000" dirty="0" smtClean="0">
                <a:latin typeface="+mn-lt"/>
              </a:rPr>
              <a:t>. </a:t>
            </a:r>
            <a:endParaRPr lang="pl-PL" sz="2000" dirty="0">
              <a:latin typeface="+mn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73719" y="1556792"/>
            <a:ext cx="79867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b="1" dirty="0">
                <a:latin typeface="+mn-lt"/>
              </a:rPr>
              <a:t>Dnia 17 stycznia </a:t>
            </a:r>
            <a:r>
              <a:rPr lang="pl-PL" sz="2000" b="1" dirty="0" smtClean="0">
                <a:latin typeface="+mn-lt"/>
              </a:rPr>
              <a:t>2017 </a:t>
            </a:r>
            <a:r>
              <a:rPr lang="pl-PL" sz="2000" b="1" dirty="0">
                <a:latin typeface="+mn-lt"/>
              </a:rPr>
              <a:t>r. Rada Ministrów zaakceptowała pakiet rozwiązań,</a:t>
            </a:r>
          </a:p>
          <a:p>
            <a:pPr>
              <a:defRPr/>
            </a:pPr>
            <a:r>
              <a:rPr lang="pl-PL" sz="2000" b="1" dirty="0">
                <a:latin typeface="+mn-lt"/>
              </a:rPr>
              <a:t>które mają przyczynić się do poprawy jakości powietrza w </a:t>
            </a:r>
            <a:r>
              <a:rPr lang="pl-PL" sz="2000" b="1" dirty="0" smtClean="0">
                <a:latin typeface="+mn-lt"/>
              </a:rPr>
              <a:t>Polsce: </a:t>
            </a:r>
            <a:endParaRPr lang="pl-PL" sz="2000" dirty="0">
              <a:latin typeface="+mn-lt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 bwMode="auto">
          <a:xfrm>
            <a:off x="323528" y="400682"/>
            <a:ext cx="8351838" cy="533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5F7901"/>
                </a:solidFill>
              </a:rPr>
              <a:t>Aspekty </a:t>
            </a:r>
            <a:r>
              <a:rPr lang="pl-PL" altLang="pl-PL" sz="3600" b="1" dirty="0" smtClean="0">
                <a:solidFill>
                  <a:srgbClr val="5F7901"/>
                </a:solidFill>
              </a:rPr>
              <a:t>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 smtClean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1161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323850" y="1062038"/>
            <a:ext cx="8964613" cy="371475"/>
          </a:xfrm>
        </p:spPr>
        <p:txBody>
          <a:bodyPr/>
          <a:lstStyle/>
          <a:p>
            <a:pPr algn="ctr" eaLnBrk="1" hangingPunct="1"/>
            <a:r>
              <a:rPr lang="pl-PL" altLang="pl-PL" sz="3000" i="1" smtClean="0">
                <a:solidFill>
                  <a:srgbClr val="5F7901"/>
                </a:solidFill>
              </a:rPr>
              <a:t>Ustawa Prawo ochrony środowiska (POŚ): </a:t>
            </a:r>
          </a:p>
        </p:txBody>
      </p:sp>
      <p:sp>
        <p:nvSpPr>
          <p:cNvPr id="8195" name="Symbol zastępczy numeru slajdu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04250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7AFAC45-C2AC-42CD-BBCB-E3AFAEEF1362}" type="slidenum">
              <a:rPr lang="pl-PL" altLang="pl-PL" sz="1800" smtClean="0"/>
              <a:pPr algn="l">
                <a:spcBef>
                  <a:spcPct val="0"/>
                </a:spcBef>
                <a:buFontTx/>
                <a:buNone/>
              </a:pPr>
              <a:t>17</a:t>
            </a:fld>
            <a:endParaRPr lang="pl-PL" altLang="pl-PL" sz="1800" smtClean="0"/>
          </a:p>
        </p:txBody>
      </p:sp>
      <p:sp>
        <p:nvSpPr>
          <p:cNvPr id="8196" name="Tytuł 1"/>
          <p:cNvSpPr txBox="1">
            <a:spLocks/>
          </p:cNvSpPr>
          <p:nvPr/>
        </p:nvSpPr>
        <p:spPr bwMode="auto">
          <a:xfrm>
            <a:off x="323850" y="260350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FF0000"/>
              </a:solidFill>
            </a:endParaRPr>
          </a:p>
        </p:txBody>
      </p:sp>
      <p:sp>
        <p:nvSpPr>
          <p:cNvPr id="14" name="Symbol zastępczy zawartości 3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65263"/>
            <a:ext cx="8755063" cy="165576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indent="0" algn="ctr" defTabSz="1439863" eaLnBrk="1" hangingPunct="1">
              <a:spcBef>
                <a:spcPct val="0"/>
              </a:spcBef>
              <a:defRPr/>
            </a:pPr>
            <a:r>
              <a:rPr lang="pl-PL" dirty="0">
                <a:solidFill>
                  <a:srgbClr val="5F7901"/>
                </a:solidFill>
              </a:rPr>
              <a:t>Powietrze jest jednym z elementów środowiska naturalnego, którego ochrona należy do </a:t>
            </a:r>
            <a:r>
              <a:rPr lang="pl-PL" b="1" dirty="0">
                <a:solidFill>
                  <a:srgbClr val="5F7901"/>
                </a:solidFill>
              </a:rPr>
              <a:t>priorytetowych kierunków polityki państwa. </a:t>
            </a:r>
            <a:endParaRPr lang="pl-PL" b="1" dirty="0" smtClean="0">
              <a:solidFill>
                <a:srgbClr val="5F7901"/>
              </a:solidFill>
            </a:endParaRPr>
          </a:p>
          <a:p>
            <a:pPr marL="0" indent="0" algn="ctr" defTabSz="1439863" eaLnBrk="1" hangingPunct="1">
              <a:spcBef>
                <a:spcPct val="0"/>
              </a:spcBef>
              <a:defRPr/>
            </a:pPr>
            <a:r>
              <a:rPr lang="pl-PL" dirty="0" smtClean="0">
                <a:solidFill>
                  <a:srgbClr val="5F7901"/>
                </a:solidFill>
              </a:rPr>
              <a:t>Podstawowym </a:t>
            </a:r>
            <a:r>
              <a:rPr lang="pl-PL" dirty="0">
                <a:solidFill>
                  <a:srgbClr val="5F7901"/>
                </a:solidFill>
              </a:rPr>
              <a:t>przepisem prawnym regulującym kwestie jakości powietrza </a:t>
            </a:r>
            <a:r>
              <a:rPr lang="pl-PL" dirty="0" smtClean="0">
                <a:solidFill>
                  <a:srgbClr val="5F7901"/>
                </a:solidFill>
              </a:rPr>
              <a:t>w Polsce </a:t>
            </a:r>
            <a:r>
              <a:rPr lang="pl-PL" dirty="0">
                <a:solidFill>
                  <a:srgbClr val="5F7901"/>
                </a:solidFill>
              </a:rPr>
              <a:t>jest </a:t>
            </a:r>
            <a:r>
              <a:rPr lang="pl-PL" dirty="0" smtClean="0">
                <a:solidFill>
                  <a:srgbClr val="5F7901"/>
                </a:solidFill>
              </a:rPr>
              <a:t>Ustawa </a:t>
            </a:r>
            <a:r>
              <a:rPr lang="pl-PL" dirty="0">
                <a:solidFill>
                  <a:srgbClr val="5F7901"/>
                </a:solidFill>
              </a:rPr>
              <a:t>z dnia 27 kwietnia 2001 r. - </a:t>
            </a:r>
            <a:r>
              <a:rPr lang="pl-PL" b="1" dirty="0">
                <a:solidFill>
                  <a:srgbClr val="5F7901"/>
                </a:solidFill>
              </a:rPr>
              <a:t>Prawo ochrony środowiska </a:t>
            </a:r>
            <a:r>
              <a:rPr lang="pl-PL" dirty="0" smtClean="0">
                <a:solidFill>
                  <a:srgbClr val="5F7901"/>
                </a:solidFill>
              </a:rPr>
              <a:t/>
            </a:r>
            <a:br>
              <a:rPr lang="pl-PL" dirty="0" smtClean="0">
                <a:solidFill>
                  <a:srgbClr val="5F7901"/>
                </a:solidFill>
              </a:rPr>
            </a:br>
            <a:r>
              <a:rPr lang="pl-PL" dirty="0" smtClean="0">
                <a:solidFill>
                  <a:srgbClr val="5F7901"/>
                </a:solidFill>
              </a:rPr>
              <a:t>(</a:t>
            </a:r>
            <a:r>
              <a:rPr lang="pl-PL" dirty="0">
                <a:solidFill>
                  <a:srgbClr val="5F7901"/>
                </a:solidFill>
              </a:rPr>
              <a:t>Dz.U. 2017 poz. </a:t>
            </a:r>
            <a:r>
              <a:rPr lang="pl-PL" dirty="0" smtClean="0">
                <a:solidFill>
                  <a:srgbClr val="5F7901"/>
                </a:solidFill>
              </a:rPr>
              <a:t>519, z </a:t>
            </a:r>
            <a:r>
              <a:rPr lang="pl-PL" dirty="0" err="1" smtClean="0">
                <a:solidFill>
                  <a:srgbClr val="5F7901"/>
                </a:solidFill>
              </a:rPr>
              <a:t>późn</a:t>
            </a:r>
            <a:r>
              <a:rPr lang="pl-PL" dirty="0" smtClean="0">
                <a:solidFill>
                  <a:srgbClr val="5F7901"/>
                </a:solidFill>
              </a:rPr>
              <a:t>. zm.).</a:t>
            </a:r>
            <a:endParaRPr lang="pl-PL" altLang="pl-PL" dirty="0" smtClean="0">
              <a:solidFill>
                <a:srgbClr val="5F7901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468313" y="3146425"/>
            <a:ext cx="813593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000" dirty="0">
                <a:latin typeface="+mn-lt"/>
                <a:cs typeface="+mn-cs"/>
              </a:rPr>
              <a:t>Art. 85. </a:t>
            </a:r>
            <a:r>
              <a:rPr lang="pl-PL" sz="2000" b="1" dirty="0">
                <a:solidFill>
                  <a:srgbClr val="5F7901"/>
                </a:solidFill>
                <a:latin typeface="+mn-lt"/>
                <a:cs typeface="+mn-cs"/>
              </a:rPr>
              <a:t>Ochrona powietrza polega na zapewnieniu jak najlepszej jego jakości</a:t>
            </a:r>
            <a:r>
              <a:rPr lang="pl-PL" sz="2000" dirty="0">
                <a:latin typeface="+mn-lt"/>
                <a:cs typeface="+mn-cs"/>
              </a:rPr>
              <a:t>, w szczególności przez:</a:t>
            </a:r>
          </a:p>
        </p:txBody>
      </p:sp>
      <p:sp>
        <p:nvSpPr>
          <p:cNvPr id="18" name="Symbol zastępczy zawartości 3">
            <a:extLst>
              <a:ext uri="{FF2B5EF4-FFF2-40B4-BE49-F238E27FC236}"/>
            </a:extLst>
          </p:cNvPr>
          <p:cNvSpPr txBox="1">
            <a:spLocks/>
          </p:cNvSpPr>
          <p:nvPr/>
        </p:nvSpPr>
        <p:spPr bwMode="auto">
          <a:xfrm>
            <a:off x="260350" y="4570413"/>
            <a:ext cx="2455863" cy="1738312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5F790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algn="just" defTabSz="1439863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 defTabSz="143986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 defTabSz="1439863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 defTabSz="143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398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Utrzymanie poziomów </a:t>
            </a:r>
            <a:r>
              <a:rPr lang="pl-PL" altLang="pl-PL" sz="1600">
                <a:ea typeface="Calibri" panose="020F0502020204030204" pitchFamily="34" charset="0"/>
                <a:cs typeface="Calibri" panose="020F0502020204030204" pitchFamily="34" charset="0"/>
              </a:rPr>
              <a:t>substancji w powietrzu</a:t>
            </a:r>
            <a:endParaRPr lang="pl-PL" altLang="pl-PL" sz="16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poniżej dopuszczalnych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dla nich poziomów 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lub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 najmniej na tych</a:t>
            </a:r>
          </a:p>
          <a:p>
            <a:pPr algn="ctr" eaLnBrk="1" hangingPunct="1">
              <a:spcBef>
                <a:spcPct val="0"/>
              </a:spcBef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poziomach</a:t>
            </a:r>
          </a:p>
        </p:txBody>
      </p:sp>
      <p:cxnSp>
        <p:nvCxnSpPr>
          <p:cNvPr id="13" name="Łącznik prosty 12"/>
          <p:cNvCxnSpPr/>
          <p:nvPr/>
        </p:nvCxnSpPr>
        <p:spPr>
          <a:xfrm>
            <a:off x="250825" y="4292600"/>
            <a:ext cx="8893175" cy="0"/>
          </a:xfrm>
          <a:prstGeom prst="line">
            <a:avLst/>
          </a:prstGeom>
          <a:ln w="28575">
            <a:solidFill>
              <a:srgbClr val="7EA00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rostokąt zaokrąglony 18">
            <a:extLst>
              <a:ext uri="{FF2B5EF4-FFF2-40B4-BE49-F238E27FC236}"/>
            </a:extLst>
          </p:cNvPr>
          <p:cNvSpPr/>
          <p:nvPr/>
        </p:nvSpPr>
        <p:spPr>
          <a:xfrm>
            <a:off x="3168650" y="4002088"/>
            <a:ext cx="2463800" cy="2319337"/>
          </a:xfrm>
          <a:prstGeom prst="roundRect">
            <a:avLst/>
          </a:prstGeom>
          <a:ln>
            <a:solidFill>
              <a:srgbClr val="5F790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just" defTabSz="1439863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 defTabSz="143986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 defTabSz="1439863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 defTabSz="143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398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Zmniejszanie poziomów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substancji w powietrzu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 najmniej do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dopuszczalnych</a:t>
            </a:r>
            <a:r>
              <a:rPr lang="pl-PL" altLang="pl-PL" sz="1600" b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gdy nie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są one dotrzymane</a:t>
            </a:r>
          </a:p>
        </p:txBody>
      </p:sp>
      <p:sp>
        <p:nvSpPr>
          <p:cNvPr id="20" name="Prostokąt zaokrąglony 19">
            <a:extLst>
              <a:ext uri="{FF2B5EF4-FFF2-40B4-BE49-F238E27FC236}"/>
            </a:extLst>
          </p:cNvPr>
          <p:cNvSpPr/>
          <p:nvPr/>
        </p:nvSpPr>
        <p:spPr>
          <a:xfrm>
            <a:off x="6003925" y="3522663"/>
            <a:ext cx="3074988" cy="2786062"/>
          </a:xfrm>
          <a:prstGeom prst="roundRect">
            <a:avLst/>
          </a:prstGeom>
          <a:ln>
            <a:solidFill>
              <a:srgbClr val="5F790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just" defTabSz="1439863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 defTabSz="143986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 defTabSz="1439863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 defTabSz="143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398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Zmniejszanie </a:t>
            </a:r>
            <a:b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 utrzymanie poziomów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substancji w powietrzu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poniżej poziomów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docelowych albo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poziomów celów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długoterminowych</a:t>
            </a:r>
            <a:r>
              <a:rPr lang="pl-PL" altLang="pl-PL" sz="1600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lub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 najmniej na tych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5F790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poziomach</a:t>
            </a:r>
          </a:p>
        </p:txBody>
      </p:sp>
      <p:sp>
        <p:nvSpPr>
          <p:cNvPr id="8203" name="Prostokąt 16"/>
          <p:cNvSpPr>
            <a:spLocks noChangeArrowheads="1"/>
          </p:cNvSpPr>
          <p:nvPr/>
        </p:nvSpPr>
        <p:spPr bwMode="auto">
          <a:xfrm>
            <a:off x="242888" y="4016375"/>
            <a:ext cx="2928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398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39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000" b="1" i="1">
                <a:solidFill>
                  <a:srgbClr val="5F7901"/>
                </a:solidFill>
              </a:rPr>
              <a:t>poziom dopuszczalnych/docelowy</a:t>
            </a:r>
          </a:p>
        </p:txBody>
      </p:sp>
      <p:sp>
        <p:nvSpPr>
          <p:cNvPr id="25" name="Strzałka w dół 24"/>
          <p:cNvSpPr/>
          <p:nvPr/>
        </p:nvSpPr>
        <p:spPr>
          <a:xfrm>
            <a:off x="6045200" y="3525838"/>
            <a:ext cx="647700" cy="731837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5F790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1" name="Strzałka w dół 20"/>
          <p:cNvSpPr/>
          <p:nvPr/>
        </p:nvSpPr>
        <p:spPr>
          <a:xfrm>
            <a:off x="3419475" y="4002088"/>
            <a:ext cx="360363" cy="290512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rgbClr val="5F790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534693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328613" y="1331913"/>
            <a:ext cx="8964612" cy="371475"/>
          </a:xfrm>
        </p:spPr>
        <p:txBody>
          <a:bodyPr/>
          <a:lstStyle/>
          <a:p>
            <a:pPr algn="ctr" eaLnBrk="1" hangingPunct="1"/>
            <a:r>
              <a:rPr lang="pl-PL" altLang="pl-PL" sz="3000" i="1" smtClean="0">
                <a:solidFill>
                  <a:srgbClr val="5F7901"/>
                </a:solidFill>
              </a:rPr>
              <a:t>Ustawa Prawo Ochrony Środowiska (POŚ): </a:t>
            </a:r>
          </a:p>
        </p:txBody>
      </p:sp>
      <p:sp>
        <p:nvSpPr>
          <p:cNvPr id="10243" name="Symbol zastępczy numeru slajdu 10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604250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D1D0061-30B2-4BEF-80CC-91081FCA0408}" type="slidenum">
              <a:rPr lang="pl-PL" altLang="pl-PL" sz="1800" smtClean="0"/>
              <a:pPr algn="l">
                <a:spcBef>
                  <a:spcPct val="0"/>
                </a:spcBef>
                <a:buFontTx/>
                <a:buNone/>
              </a:pPr>
              <a:t>18</a:t>
            </a:fld>
            <a:endParaRPr lang="pl-PL" altLang="pl-PL" sz="1800" smtClean="0"/>
          </a:p>
        </p:txBody>
      </p:sp>
      <p:sp>
        <p:nvSpPr>
          <p:cNvPr id="10244" name="Tytuł 1"/>
          <p:cNvSpPr txBox="1">
            <a:spLocks/>
          </p:cNvSpPr>
          <p:nvPr/>
        </p:nvSpPr>
        <p:spPr bwMode="auto">
          <a:xfrm>
            <a:off x="323850" y="260350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FF0000"/>
              </a:solidFill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331640" y="2016068"/>
          <a:ext cx="684133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113565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724525" y="2060575"/>
            <a:ext cx="3392488" cy="3863975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marL="0" indent="0" algn="ctr" defTabSz="1439863" eaLnBrk="1" hangingPunct="1">
              <a:spcBef>
                <a:spcPct val="0"/>
              </a:spcBef>
            </a:pPr>
            <a:r>
              <a:rPr lang="pl-PL" altLang="pl-PL" sz="1800" b="1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poziom choćby jednej substancji przekracza poziom dopuszczalny </a:t>
            </a:r>
            <a:r>
              <a:rPr lang="pl-PL" altLang="pl-PL" sz="1800" smtClean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powiększony o margines tolerancji </a:t>
            </a:r>
          </a:p>
          <a:p>
            <a:pPr marL="0" indent="0" algn="ctr" defTabSz="1439863" eaLnBrk="1" hangingPunct="1">
              <a:spcBef>
                <a:spcPct val="0"/>
              </a:spcBef>
            </a:pPr>
            <a:endParaRPr lang="pl-PL" altLang="pl-PL" sz="2800" b="1" smtClean="0">
              <a:solidFill>
                <a:srgbClr val="FF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439863" eaLnBrk="1" hangingPunct="1">
              <a:spcBef>
                <a:spcPct val="0"/>
              </a:spcBef>
            </a:pPr>
            <a:r>
              <a:rPr lang="pl-PL" altLang="pl-PL" sz="2800" b="1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Klasa C</a:t>
            </a:r>
            <a:endParaRPr lang="pl-PL" altLang="pl-PL" sz="1600" b="1" smtClean="0">
              <a:solidFill>
                <a:srgbClr val="C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 defTabSz="1439863" eaLnBrk="1" hangingPunct="1">
              <a:spcBef>
                <a:spcPct val="0"/>
              </a:spcBef>
            </a:pPr>
            <a:r>
              <a:rPr lang="pl-PL" altLang="pl-PL" sz="1600" b="1" smtClean="0">
                <a:solidFill>
                  <a:srgbClr val="C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Konieczne opracowanie   lub aktualizacja Programu Ochrony Powietrza (POP)  w celu osiągnięcie poziomów dopuszczalnych substancji w powietrzu*</a:t>
            </a:r>
          </a:p>
        </p:txBody>
      </p:sp>
      <p:sp>
        <p:nvSpPr>
          <p:cNvPr id="5" name="Prostokąt zaokrąglony 4">
            <a:extLst>
              <a:ext uri="{FF2B5EF4-FFF2-40B4-BE49-F238E27FC236}"/>
            </a:extLst>
          </p:cNvPr>
          <p:cNvSpPr/>
          <p:nvPr/>
        </p:nvSpPr>
        <p:spPr>
          <a:xfrm>
            <a:off x="2663825" y="2032000"/>
            <a:ext cx="3209925" cy="384651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just" defTabSz="1439863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 defTabSz="143986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 defTabSz="1439863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 defTabSz="143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398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>
                <a:ea typeface="Calibri" panose="020F0502020204030204" pitchFamily="34" charset="0"/>
                <a:cs typeface="Calibri" panose="020F0502020204030204" pitchFamily="34" charset="0"/>
              </a:rPr>
              <a:t>poziom choćby jednej substancji </a:t>
            </a:r>
            <a:r>
              <a:rPr lang="pl-PL" altLang="pl-PL" sz="1800" b="1">
                <a:ea typeface="Calibri" panose="020F0502020204030204" pitchFamily="34" charset="0"/>
                <a:cs typeface="Calibri" panose="020F0502020204030204" pitchFamily="34" charset="0"/>
              </a:rPr>
              <a:t>mieści się pomiędzy poziomem dopuszczalnym</a:t>
            </a:r>
            <a:r>
              <a:rPr lang="pl-PL" altLang="pl-PL" sz="1800">
                <a:ea typeface="Calibri" panose="020F0502020204030204" pitchFamily="34" charset="0"/>
                <a:cs typeface="Calibri" panose="020F0502020204030204" pitchFamily="34" charset="0"/>
              </a:rPr>
              <a:t>, a poziomem dopuszczalnym </a:t>
            </a:r>
            <a:r>
              <a:rPr lang="pl-PL" altLang="pl-PL" sz="1800" b="1">
                <a:ea typeface="Calibri" panose="020F0502020204030204" pitchFamily="34" charset="0"/>
                <a:cs typeface="Calibri" panose="020F0502020204030204" pitchFamily="34" charset="0"/>
              </a:rPr>
              <a:t>powiększonym o margines tolerancji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800" b="1">
                <a:solidFill>
                  <a:srgbClr val="37609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Klasa B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37609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Konieczne określenie przyczyn przekroczenia poziomu dopuszczalnego substancji w powietrzu i podjęcie działań w celu zmniejszenia emisji substancji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400" b="1">
                <a:solidFill>
                  <a:srgbClr val="376092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dotyczy PM 2,5 (2010-2014)</a:t>
            </a:r>
          </a:p>
        </p:txBody>
      </p:sp>
      <p:sp>
        <p:nvSpPr>
          <p:cNvPr id="6" name="Prostokąt zaokrąglony 5">
            <a:extLst>
              <a:ext uri="{FF2B5EF4-FFF2-40B4-BE49-F238E27FC236}"/>
            </a:extLst>
          </p:cNvPr>
          <p:cNvSpPr/>
          <p:nvPr/>
        </p:nvSpPr>
        <p:spPr>
          <a:xfrm>
            <a:off x="53975" y="2060575"/>
            <a:ext cx="2789238" cy="3817938"/>
          </a:xfrm>
          <a:prstGeom prst="roundRect">
            <a:avLst/>
          </a:prstGeom>
          <a:ln>
            <a:solidFill>
              <a:srgbClr val="5F790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just" defTabSz="1439863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 defTabSz="143986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 defTabSz="1439863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 defTabSz="143986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3986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398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800">
                <a:ea typeface="Calibri" panose="020F0502020204030204" pitchFamily="34" charset="0"/>
                <a:cs typeface="Calibri" panose="020F0502020204030204" pitchFamily="34" charset="0"/>
              </a:rPr>
              <a:t>poziom substancji </a:t>
            </a:r>
            <a:r>
              <a:rPr lang="pl-PL" altLang="pl-PL" sz="1800" b="1">
                <a:ea typeface="Calibri" panose="020F0502020204030204" pitchFamily="34" charset="0"/>
                <a:cs typeface="Calibri" panose="020F0502020204030204" pitchFamily="34" charset="0"/>
              </a:rPr>
              <a:t>nie przekracza poziomu dopuszczalnego</a:t>
            </a:r>
            <a:endParaRPr lang="pl-PL" altLang="pl-PL" sz="2800" b="1">
              <a:solidFill>
                <a:srgbClr val="02693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pl-PL" altLang="pl-PL" sz="2800" b="1">
              <a:solidFill>
                <a:srgbClr val="02693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endParaRPr lang="pl-PL" altLang="pl-PL" sz="2800" b="1">
              <a:solidFill>
                <a:srgbClr val="026937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2800" b="1">
                <a:solidFill>
                  <a:srgbClr val="0269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Klasa A</a:t>
            </a:r>
          </a:p>
          <a:p>
            <a:pPr algn="ctr" eaLnBrk="1" hangingPunct="1"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pl-PL" altLang="pl-PL" sz="1600" b="1">
                <a:solidFill>
                  <a:srgbClr val="026937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Konieczne jest dążenie do utrzymania najlepszej jakość powietrza zgodnej ze zrównoważonym rozwojem</a:t>
            </a:r>
          </a:p>
        </p:txBody>
      </p:sp>
      <p:sp>
        <p:nvSpPr>
          <p:cNvPr id="12294" name="Prostokąt 10"/>
          <p:cNvSpPr>
            <a:spLocks noChangeArrowheads="1"/>
          </p:cNvSpPr>
          <p:nvPr/>
        </p:nvSpPr>
        <p:spPr bwMode="auto">
          <a:xfrm>
            <a:off x="53975" y="5886450"/>
            <a:ext cx="9036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800"/>
              <a:t>*</a:t>
            </a:r>
            <a:r>
              <a:rPr lang="pl-PL" altLang="pl-PL" sz="1200" i="1"/>
              <a:t>Programy ochrony powietrza powinny spełniać wymagania określone w rozporządzeniu Ministra Środowiska z dnia 11 września 2012 r. w sprawie programów ochrony powietrza oraz planów działań krótkoterminowych (Dz. U. z 2012 r. poz. 1028). </a:t>
            </a:r>
          </a:p>
        </p:txBody>
      </p:sp>
      <p:sp>
        <p:nvSpPr>
          <p:cNvPr id="12295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C8FDEEC4-138D-4A84-86E4-F7F100588981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pl-PL" altLang="pl-PL" sz="1800" smtClean="0"/>
          </a:p>
        </p:txBody>
      </p:sp>
      <p:sp>
        <p:nvSpPr>
          <p:cNvPr id="12296" name="Tytuł 1"/>
          <p:cNvSpPr txBox="1">
            <a:spLocks/>
          </p:cNvSpPr>
          <p:nvPr/>
        </p:nvSpPr>
        <p:spPr bwMode="auto">
          <a:xfrm>
            <a:off x="323850" y="260350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FF0000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53975" y="1124744"/>
            <a:ext cx="9144000" cy="985044"/>
          </a:xfrm>
        </p:spPr>
        <p:txBody>
          <a:bodyPr/>
          <a:lstStyle/>
          <a:p>
            <a:pPr algn="ctr" eaLnBrk="1" hangingPunct="1"/>
            <a:r>
              <a:rPr lang="pl-PL" altLang="pl-PL" sz="2500" i="1" dirty="0" smtClean="0">
                <a:solidFill>
                  <a:srgbClr val="5F7901"/>
                </a:solidFill>
              </a:rPr>
              <a:t>Wojewódzki Inspektor Ochrony Środowiska </a:t>
            </a:r>
            <a:br>
              <a:rPr lang="pl-PL" altLang="pl-PL" sz="2500" i="1" dirty="0" smtClean="0">
                <a:solidFill>
                  <a:srgbClr val="5F7901"/>
                </a:solidFill>
              </a:rPr>
            </a:br>
            <a:r>
              <a:rPr lang="pl-PL" altLang="pl-PL" sz="2500" i="1" dirty="0" smtClean="0">
                <a:solidFill>
                  <a:srgbClr val="5F7901"/>
                </a:solidFill>
              </a:rPr>
              <a:t>ocenia jakość powietrza - klasyfikuje strefy, gdy:</a:t>
            </a:r>
          </a:p>
        </p:txBody>
      </p:sp>
    </p:spTree>
    <p:extLst>
      <p:ext uri="{BB962C8B-B14F-4D97-AF65-F5344CB8AC3E}">
        <p14:creationId xmlns:p14="http://schemas.microsoft.com/office/powerpoint/2010/main" val="19993867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93663" y="0"/>
            <a:ext cx="9050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3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-36513" y="-79375"/>
            <a:ext cx="9144001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rostokąt 34">
            <a:extLst>
              <a:ext uri="{FF2B5EF4-FFF2-40B4-BE49-F238E27FC236}"/>
            </a:extLst>
          </p:cNvPr>
          <p:cNvSpPr/>
          <p:nvPr/>
        </p:nvSpPr>
        <p:spPr>
          <a:xfrm>
            <a:off x="-6350" y="5184775"/>
            <a:ext cx="9144000" cy="692150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sz="2200" b="1" i="1" dirty="0">
                <a:solidFill>
                  <a:schemeClr val="tx1"/>
                </a:solidFill>
              </a:rPr>
              <a:t>r</a:t>
            </a:r>
            <a:r>
              <a:rPr lang="pl-PL" sz="2400" b="1" i="1" dirty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281782" y="2852936"/>
            <a:ext cx="88265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l-PL" altLang="pl-PL" sz="2800" b="1" dirty="0">
                <a:solidFill>
                  <a:srgbClr val="000000"/>
                </a:solidFill>
              </a:rPr>
              <a:t>Poprawa jakości powietrza</a:t>
            </a:r>
          </a:p>
          <a:p>
            <a:pPr algn="r" eaLnBrk="1" hangingPunct="1">
              <a:spcBef>
                <a:spcPct val="0"/>
              </a:spcBef>
            </a:pPr>
            <a:r>
              <a:rPr lang="pl-PL" altLang="pl-PL" sz="2800" b="1" dirty="0">
                <a:solidFill>
                  <a:srgbClr val="000000"/>
                </a:solidFill>
              </a:rPr>
              <a:t>Aspekty ochrony </a:t>
            </a:r>
            <a:r>
              <a:rPr lang="pl-PL" altLang="pl-PL" sz="2800" b="1" dirty="0" smtClean="0">
                <a:solidFill>
                  <a:srgbClr val="000000"/>
                </a:solidFill>
              </a:rPr>
              <a:t>środowiska - uwarunkowania </a:t>
            </a:r>
            <a:r>
              <a:rPr lang="pl-PL" altLang="pl-PL" sz="2800" b="1" dirty="0">
                <a:solidFill>
                  <a:srgbClr val="000000"/>
                </a:solidFill>
              </a:rPr>
              <a:t>prawne </a:t>
            </a:r>
            <a:endParaRPr lang="pl-PL" altLang="pl-PL" sz="2800" b="1" dirty="0" smtClean="0">
              <a:solidFill>
                <a:srgbClr val="000000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pl-PL" altLang="pl-PL" sz="2800" b="1" dirty="0" smtClean="0">
                <a:solidFill>
                  <a:srgbClr val="000000"/>
                </a:solidFill>
              </a:rPr>
              <a:t>dla </a:t>
            </a:r>
            <a:r>
              <a:rPr lang="pl-PL" altLang="pl-PL" sz="2800" b="1" dirty="0">
                <a:solidFill>
                  <a:srgbClr val="000000"/>
                </a:solidFill>
              </a:rPr>
              <a:t>osób fizycznych</a:t>
            </a:r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7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035675"/>
            <a:ext cx="696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49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7" name="pole tekstowe 16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</p:spTree>
    <p:extLst>
      <p:ext uri="{BB962C8B-B14F-4D97-AF65-F5344CB8AC3E}">
        <p14:creationId xmlns:p14="http://schemas.microsoft.com/office/powerpoint/2010/main" val="1918509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1277938"/>
            <a:ext cx="4678362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ytuł 1"/>
          <p:cNvSpPr>
            <a:spLocks noGrp="1"/>
          </p:cNvSpPr>
          <p:nvPr>
            <p:ph type="title"/>
          </p:nvPr>
        </p:nvSpPr>
        <p:spPr>
          <a:xfrm>
            <a:off x="0" y="188913"/>
            <a:ext cx="9036050" cy="1311275"/>
          </a:xfrm>
        </p:spPr>
        <p:txBody>
          <a:bodyPr/>
          <a:lstStyle/>
          <a:p>
            <a:pPr algn="ctr" eaLnBrk="1" hangingPunct="1"/>
            <a:r>
              <a:rPr lang="pl-PL" altLang="pl-PL" sz="3600" smtClean="0">
                <a:solidFill>
                  <a:srgbClr val="5F7901"/>
                </a:solidFill>
              </a:rPr>
              <a:t>Jakość powietrza w Polsce</a:t>
            </a:r>
          </a:p>
        </p:txBody>
      </p:sp>
      <p:sp>
        <p:nvSpPr>
          <p:cNvPr id="10" name="Prostokąt zaokrąglony 9">
            <a:extLst>
              <a:ext uri="{FF2B5EF4-FFF2-40B4-BE49-F238E27FC236}"/>
            </a:extLst>
          </p:cNvPr>
          <p:cNvSpPr/>
          <p:nvPr/>
        </p:nvSpPr>
        <p:spPr>
          <a:xfrm>
            <a:off x="5191125" y="1463675"/>
            <a:ext cx="3817938" cy="414496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chemeClr val="tx1"/>
                </a:solidFill>
              </a:rPr>
              <a:t>Coraz częstsze </a:t>
            </a:r>
            <a:br>
              <a:rPr lang="pl-PL" sz="2200" b="1" dirty="0">
                <a:solidFill>
                  <a:schemeClr val="tx1"/>
                </a:solidFill>
              </a:rPr>
            </a:br>
            <a:r>
              <a:rPr lang="pl-PL" sz="2200" b="1" dirty="0">
                <a:solidFill>
                  <a:schemeClr val="tx1"/>
                </a:solidFill>
              </a:rPr>
              <a:t>alarmy smogowe w Polsce!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400" dirty="0">
              <a:solidFill>
                <a:srgbClr val="5F790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dirty="0">
                <a:solidFill>
                  <a:srgbClr val="5F7901"/>
                </a:solidFill>
              </a:rPr>
              <a:t>Aktualne informacje o jakości powietrza można znaleźć na </a:t>
            </a:r>
            <a:r>
              <a:rPr lang="pl-PL" sz="2200" b="1" dirty="0">
                <a:solidFill>
                  <a:srgbClr val="5F7901"/>
                </a:solidFill>
              </a:rPr>
              <a:t>portalu Głównego Inspektora Ochrony Środowiska </a:t>
            </a:r>
            <a:r>
              <a:rPr lang="pl-PL" sz="2200" dirty="0">
                <a:solidFill>
                  <a:srgbClr val="5F7901"/>
                </a:solidFill>
              </a:rPr>
              <a:t>oraz w </a:t>
            </a:r>
            <a:r>
              <a:rPr lang="pl-PL" sz="2200" b="1" dirty="0">
                <a:solidFill>
                  <a:srgbClr val="5F7901"/>
                </a:solidFill>
              </a:rPr>
              <a:t>aplikacji na urządzenia mobilne</a:t>
            </a:r>
          </a:p>
        </p:txBody>
      </p:sp>
      <p:sp>
        <p:nvSpPr>
          <p:cNvPr id="13" name="Symbol zastępczy zawartości 4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604838" y="5946775"/>
            <a:ext cx="3779837" cy="20796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ct val="20000"/>
              </a:spcBef>
              <a:buSzPct val="70000"/>
              <a:buFont typeface="Courier New" pitchFamily="49" charset="0"/>
              <a:buChar char="o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l-PL" sz="9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Obraz: http://www.wfosigw.katowice.pl/15-obszary-finansowania/2071-likwidacja-niskiej-emisji-program-smog-stop.html</a:t>
            </a:r>
          </a:p>
        </p:txBody>
      </p:sp>
      <p:sp>
        <p:nvSpPr>
          <p:cNvPr id="14343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144066C-A9A8-4818-ADCA-C80C6D3A42C7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l-PL" altLang="pl-PL" sz="1800"/>
          </a:p>
        </p:txBody>
      </p:sp>
      <p:sp>
        <p:nvSpPr>
          <p:cNvPr id="43016" name="Prostokąt 1"/>
          <p:cNvSpPr>
            <a:spLocks noChangeArrowheads="1"/>
          </p:cNvSpPr>
          <p:nvPr/>
        </p:nvSpPr>
        <p:spPr bwMode="auto">
          <a:xfrm>
            <a:off x="611188" y="1093788"/>
            <a:ext cx="868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  <a:defRPr/>
            </a:pPr>
            <a:r>
              <a:rPr lang="pl-PL" altLang="pl-PL" sz="1800" dirty="0" smtClean="0">
                <a:latin typeface="+mn-lt"/>
              </a:rPr>
              <a:t>Przykładowe klasy stref określone na podstawie 24-godz. stężeń pyłu PM10</a:t>
            </a:r>
          </a:p>
        </p:txBody>
      </p:sp>
    </p:spTree>
    <p:extLst>
      <p:ext uri="{BB962C8B-B14F-4D97-AF65-F5344CB8AC3E}">
        <p14:creationId xmlns:p14="http://schemas.microsoft.com/office/powerpoint/2010/main" val="39403572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/>
            </a:extLst>
          </p:cNvPr>
          <p:cNvSpPr txBox="1"/>
          <p:nvPr/>
        </p:nvSpPr>
        <p:spPr>
          <a:xfrm>
            <a:off x="539750" y="1831975"/>
            <a:ext cx="8280400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  <a:cs typeface="+mn-cs"/>
              </a:rPr>
              <a:t>Znowelizowany art. 96 POŚ daje podstawę do działań lokalnych, </a:t>
            </a:r>
            <a:r>
              <a:rPr lang="pl-PL" sz="2000" b="1" dirty="0" smtClean="0">
                <a:latin typeface="+mn-lt"/>
                <a:cs typeface="+mn-cs"/>
              </a:rPr>
              <a:t>w </a:t>
            </a:r>
            <a:r>
              <a:rPr lang="pl-PL" sz="2000" b="1" dirty="0">
                <a:latin typeface="+mn-lt"/>
                <a:cs typeface="+mn-cs"/>
              </a:rPr>
              <a:t>tym podejmowania uchwał antysmogowych</a:t>
            </a:r>
          </a:p>
        </p:txBody>
      </p:sp>
      <p:sp>
        <p:nvSpPr>
          <p:cNvPr id="47107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F8FEDBC6-32F2-4083-9CB5-CAC8629A94F5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pl-PL" altLang="pl-PL" sz="1800" smtClean="0"/>
          </a:p>
        </p:txBody>
      </p:sp>
      <p:sp>
        <p:nvSpPr>
          <p:cNvPr id="47108" name="Tytuł 1"/>
          <p:cNvSpPr txBox="1">
            <a:spLocks/>
          </p:cNvSpPr>
          <p:nvPr/>
        </p:nvSpPr>
        <p:spPr bwMode="auto">
          <a:xfrm>
            <a:off x="322263" y="981075"/>
            <a:ext cx="8351837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000" b="1" i="1" dirty="0" smtClean="0">
                <a:solidFill>
                  <a:srgbClr val="5F7901"/>
                </a:solidFill>
              </a:rPr>
              <a:t>POŚ - Działania </a:t>
            </a:r>
            <a:r>
              <a:rPr lang="pl-PL" altLang="pl-PL" sz="3000" b="1" i="1" dirty="0">
                <a:solidFill>
                  <a:srgbClr val="5F7901"/>
                </a:solidFill>
              </a:rPr>
              <a:t>lokalne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 dirty="0">
              <a:solidFill>
                <a:srgbClr val="FF0000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3070225" y="2751138"/>
            <a:ext cx="607377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latin typeface="+mj-lt"/>
              </a:rPr>
              <a:t>Uchwała może określać: 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+mj-lt"/>
              </a:rPr>
              <a:t>granice obszaru</a:t>
            </a:r>
            <a:r>
              <a:rPr lang="pl-PL" dirty="0">
                <a:latin typeface="+mj-lt"/>
              </a:rPr>
              <a:t>, na którym wprowadza się ograniczenia lub </a:t>
            </a:r>
            <a:r>
              <a:rPr lang="pl-PL" dirty="0" smtClean="0">
                <a:latin typeface="+mj-lt"/>
              </a:rPr>
              <a:t>zakazy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 smtClean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" dirty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+mj-lt"/>
              </a:rPr>
              <a:t>rodzaje podmiotów lub instalacji</a:t>
            </a:r>
            <a:r>
              <a:rPr lang="pl-PL" dirty="0">
                <a:latin typeface="+mj-lt"/>
              </a:rPr>
              <a:t>, dla których </a:t>
            </a:r>
            <a:r>
              <a:rPr lang="pl-PL" b="1" dirty="0">
                <a:latin typeface="+mj-lt"/>
              </a:rPr>
              <a:t>wprowadza się ograniczenia </a:t>
            </a:r>
            <a:r>
              <a:rPr lang="pl-PL" dirty="0">
                <a:latin typeface="+mj-lt"/>
              </a:rPr>
              <a:t>lub </a:t>
            </a:r>
            <a:r>
              <a:rPr lang="pl-PL" dirty="0" smtClean="0">
                <a:latin typeface="+mj-lt"/>
              </a:rPr>
              <a:t>zakazy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dirty="0" smtClean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00" dirty="0">
              <a:latin typeface="+mj-lt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b="1" dirty="0">
                <a:latin typeface="+mj-lt"/>
              </a:rPr>
              <a:t>rodzaje lub jakość paliw dopuszczonych do stosowania </a:t>
            </a:r>
            <a:r>
              <a:rPr lang="pl-PL" dirty="0">
                <a:latin typeface="+mj-lt"/>
              </a:rPr>
              <a:t>lub których stosowanie jest zakazane na obszarze, lub parametry techniczne lub rozwiązania techniczne lub parametry emisji instalacji, w których następuje spalanie paliw, dopuszczonych do stosowania na tym obszarze. </a:t>
            </a:r>
          </a:p>
        </p:txBody>
      </p:sp>
      <p:sp>
        <p:nvSpPr>
          <p:cNvPr id="47110" name="Tytuł 1"/>
          <p:cNvSpPr txBox="1">
            <a:spLocks/>
          </p:cNvSpPr>
          <p:nvPr/>
        </p:nvSpPr>
        <p:spPr bwMode="auto">
          <a:xfrm>
            <a:off x="323850" y="260350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FF0000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28541" y="2802955"/>
            <a:ext cx="2533333" cy="2973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57947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0" y="196850"/>
            <a:ext cx="8820150" cy="7842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pl-PL" sz="3000" dirty="0">
              <a:solidFill>
                <a:srgbClr val="026937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pl-PL" sz="27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9155" name="pole tekstowe 5"/>
          <p:cNvSpPr txBox="1">
            <a:spLocks noChangeArrowheads="1"/>
          </p:cNvSpPr>
          <p:nvPr/>
        </p:nvSpPr>
        <p:spPr bwMode="auto">
          <a:xfrm>
            <a:off x="488950" y="1636713"/>
            <a:ext cx="8215313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68288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7254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1826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6398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0970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 dirty="0" smtClean="0">
                <a:solidFill>
                  <a:srgbClr val="5F7901"/>
                </a:solidFill>
              </a:rPr>
              <a:t>Rozporządzenie Ministra </a:t>
            </a:r>
            <a:r>
              <a:rPr lang="pl-PL" altLang="pl-PL" sz="2400" b="1" i="1" dirty="0">
                <a:solidFill>
                  <a:srgbClr val="5F7901"/>
                </a:solidFill>
              </a:rPr>
              <a:t>Rozwoju i Finansów </a:t>
            </a:r>
            <a:endParaRPr lang="pl-PL" altLang="pl-PL" sz="2400" b="1" i="1" dirty="0" smtClean="0">
              <a:solidFill>
                <a:srgbClr val="5F7901"/>
              </a:solidFill>
            </a:endParaRPr>
          </a:p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 dirty="0" smtClean="0">
                <a:solidFill>
                  <a:srgbClr val="5F7901"/>
                </a:solidFill>
              </a:rPr>
              <a:t>z </a:t>
            </a:r>
            <a:r>
              <a:rPr lang="pl-PL" altLang="pl-PL" sz="2400" b="1" i="1" dirty="0">
                <a:solidFill>
                  <a:srgbClr val="5F7901"/>
                </a:solidFill>
              </a:rPr>
              <a:t>dnia  1 sierpnia 2017 r. </a:t>
            </a:r>
            <a:endParaRPr lang="pl-PL" altLang="pl-PL" sz="2400" b="1" i="1" dirty="0" smtClean="0">
              <a:solidFill>
                <a:srgbClr val="5F7901"/>
              </a:solidFill>
            </a:endParaRPr>
          </a:p>
          <a:p>
            <a:pPr lvl="4" algn="ctr" eaLnBrk="1" hangingPunct="1">
              <a:spcBef>
                <a:spcPct val="0"/>
              </a:spcBef>
              <a:buFontTx/>
              <a:buNone/>
            </a:pPr>
            <a:r>
              <a:rPr lang="pl-PL" altLang="pl-PL" sz="2400" b="1" i="1" dirty="0" smtClean="0">
                <a:solidFill>
                  <a:srgbClr val="5F7901"/>
                </a:solidFill>
              </a:rPr>
              <a:t>w </a:t>
            </a:r>
            <a:r>
              <a:rPr lang="pl-PL" altLang="pl-PL" sz="2400" b="1" i="1" dirty="0">
                <a:solidFill>
                  <a:srgbClr val="5F7901"/>
                </a:solidFill>
              </a:rPr>
              <a:t>sprawie wymagań dla kotłów na paliwo stałe</a:t>
            </a:r>
          </a:p>
        </p:txBody>
      </p:sp>
      <p:pic>
        <p:nvPicPr>
          <p:cNvPr id="3" name="Obraz 2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788024" y="2918280"/>
            <a:ext cx="3744416" cy="31582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9157" name="Prostokąt 6"/>
          <p:cNvSpPr>
            <a:spLocks noChangeArrowheads="1"/>
          </p:cNvSpPr>
          <p:nvPr/>
        </p:nvSpPr>
        <p:spPr bwMode="auto">
          <a:xfrm>
            <a:off x="6846888" y="5589588"/>
            <a:ext cx="15414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000"/>
              <a:t>robert-wojciechowski.jpg</a:t>
            </a:r>
          </a:p>
        </p:txBody>
      </p:sp>
      <p:sp>
        <p:nvSpPr>
          <p:cNvPr id="2" name="Prostokąt zaokrąglony 1">
            <a:extLst>
              <a:ext uri="{FF2B5EF4-FFF2-40B4-BE49-F238E27FC236}"/>
            </a:extLst>
          </p:cNvPr>
          <p:cNvSpPr/>
          <p:nvPr/>
        </p:nvSpPr>
        <p:spPr>
          <a:xfrm>
            <a:off x="323850" y="2938463"/>
            <a:ext cx="3960813" cy="30972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5F7901"/>
                </a:solidFill>
              </a:rPr>
              <a:t>Wyeliminowanie z rynku </a:t>
            </a:r>
            <a:r>
              <a:rPr lang="pl-PL" sz="2000" dirty="0"/>
              <a:t>palenisk niespełniających podstawowych norm w zakresie emisji pyłu i innych szkodliwych związków</a:t>
            </a:r>
            <a:endParaRPr lang="pl-PL" sz="2400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/>
              <a:t>Parametry emisji zanieczyszczeń do powietrza określone w rozporządzeniu </a:t>
            </a:r>
            <a:r>
              <a:rPr lang="pl-PL" sz="2000" b="1" dirty="0">
                <a:solidFill>
                  <a:srgbClr val="5F7901"/>
                </a:solidFill>
              </a:rPr>
              <a:t>odpowiadają wymaganiom klasy 5 </a:t>
            </a:r>
            <a:r>
              <a:rPr lang="pl-PL" sz="2000" b="1" dirty="0"/>
              <a:t>według normy PN-EN 303-5:2012</a:t>
            </a:r>
          </a:p>
        </p:txBody>
      </p:sp>
      <p:sp>
        <p:nvSpPr>
          <p:cNvPr id="49159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34778C0-236C-470E-89CB-D4EC5C632F23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pl-PL" altLang="pl-PL" sz="1800"/>
          </a:p>
        </p:txBody>
      </p:sp>
      <p:sp>
        <p:nvSpPr>
          <p:cNvPr id="49160" name="Tytuł 1"/>
          <p:cNvSpPr txBox="1">
            <a:spLocks/>
          </p:cNvSpPr>
          <p:nvPr/>
        </p:nvSpPr>
        <p:spPr bwMode="auto">
          <a:xfrm>
            <a:off x="323850" y="412528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5084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/>
            </a:extLst>
          </p:cNvPr>
          <p:cNvSpPr txBox="1"/>
          <p:nvPr/>
        </p:nvSpPr>
        <p:spPr>
          <a:xfrm>
            <a:off x="143762" y="1331913"/>
            <a:ext cx="8856476" cy="34009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268288" lvl="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2000" b="1" i="1" dirty="0" smtClean="0">
                <a:solidFill>
                  <a:srgbClr val="5F7901"/>
                </a:solidFill>
              </a:rPr>
              <a:t>Rozporządzenie </a:t>
            </a:r>
          </a:p>
          <a:p>
            <a:pPr marL="611188" lvl="4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latin typeface="+mn-lt"/>
                <a:cs typeface="+mn-cs"/>
              </a:rPr>
              <a:t>zmienia </a:t>
            </a:r>
            <a:r>
              <a:rPr lang="pl-PL" sz="2000" b="1" dirty="0">
                <a:latin typeface="+mn-lt"/>
                <a:cs typeface="+mn-cs"/>
              </a:rPr>
              <a:t>wymagania dla kotłów paliwowych produkowanych </a:t>
            </a:r>
            <a:br>
              <a:rPr lang="pl-PL" sz="2000" b="1" dirty="0">
                <a:latin typeface="+mn-lt"/>
                <a:cs typeface="+mn-cs"/>
              </a:rPr>
            </a:br>
            <a:r>
              <a:rPr lang="pl-PL" sz="2000" b="1" dirty="0">
                <a:latin typeface="+mn-lt"/>
                <a:cs typeface="+mn-cs"/>
              </a:rPr>
              <a:t>i instalowanych w Polsce i określa m.in</a:t>
            </a:r>
            <a:r>
              <a:rPr lang="pl-PL" sz="2000" dirty="0">
                <a:latin typeface="+mn-lt"/>
                <a:cs typeface="+mn-cs"/>
              </a:rPr>
              <a:t>.:</a:t>
            </a:r>
          </a:p>
          <a:p>
            <a:pPr marL="981075" lvl="5" indent="-442913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000" dirty="0">
                <a:latin typeface="+mn-lt"/>
                <a:cs typeface="+mn-cs"/>
              </a:rPr>
              <a:t>szczegółowe wymagania dla </a:t>
            </a:r>
            <a:r>
              <a:rPr lang="pl-PL" sz="2000" b="1" dirty="0">
                <a:latin typeface="+mn-lt"/>
                <a:cs typeface="+mn-cs"/>
              </a:rPr>
              <a:t>wprowadzanych do sprzedaży </a:t>
            </a:r>
            <a:r>
              <a:rPr lang="pl-PL" sz="2000" dirty="0">
                <a:latin typeface="+mn-lt"/>
                <a:cs typeface="+mn-cs"/>
              </a:rPr>
              <a:t>oraz do </a:t>
            </a:r>
            <a:r>
              <a:rPr lang="pl-PL" sz="2000" b="1" dirty="0">
                <a:latin typeface="+mn-lt"/>
                <a:cs typeface="+mn-cs"/>
              </a:rPr>
              <a:t>użytkowania </a:t>
            </a:r>
            <a:r>
              <a:rPr lang="pl-PL" sz="2000" dirty="0">
                <a:latin typeface="+mn-lt"/>
                <a:cs typeface="+mn-cs"/>
              </a:rPr>
              <a:t>kotłów na paliwo stałe o znamionowej mocy cieplnej o wartości </a:t>
            </a:r>
            <a:r>
              <a:rPr lang="pl-PL" sz="2000" b="1" dirty="0">
                <a:latin typeface="+mn-lt"/>
                <a:cs typeface="+mn-cs"/>
              </a:rPr>
              <a:t>od 0 do 500 kW</a:t>
            </a:r>
            <a:r>
              <a:rPr lang="pl-PL" sz="2000" dirty="0">
                <a:latin typeface="+mn-lt"/>
                <a:cs typeface="+mn-cs"/>
              </a:rPr>
              <a:t> </a:t>
            </a:r>
            <a:r>
              <a:rPr lang="pl-PL" sz="2000" dirty="0" smtClean="0">
                <a:latin typeface="+mn-lt"/>
                <a:cs typeface="+mn-cs"/>
              </a:rPr>
              <a:t>(gospodarstwa </a:t>
            </a:r>
            <a:r>
              <a:rPr lang="pl-PL" sz="2000" dirty="0">
                <a:latin typeface="+mn-lt"/>
                <a:cs typeface="+mn-cs"/>
              </a:rPr>
              <a:t>domowe  oraz małe i średnie zakłady)</a:t>
            </a:r>
          </a:p>
          <a:p>
            <a:pPr marL="901700" lvl="5" indent="-363538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000" b="1" dirty="0">
                <a:latin typeface="+mn-lt"/>
                <a:cs typeface="+mn-cs"/>
              </a:rPr>
              <a:t>wyeliminowanie z rynku </a:t>
            </a:r>
            <a:r>
              <a:rPr lang="pl-PL" sz="2000" dirty="0">
                <a:latin typeface="+mn-lt"/>
                <a:cs typeface="+mn-cs"/>
              </a:rPr>
              <a:t>palenisk niespełniających podstawowych norm w zakresie emisji pyłu i innych szkodliwych </a:t>
            </a:r>
            <a:r>
              <a:rPr lang="pl-PL" sz="2000" dirty="0" smtClean="0">
                <a:latin typeface="+mn-lt"/>
                <a:cs typeface="+mn-cs"/>
              </a:rPr>
              <a:t>związków</a:t>
            </a:r>
          </a:p>
          <a:p>
            <a:pPr marL="901700" lvl="5" indent="-363538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000" b="1" dirty="0" smtClean="0">
                <a:latin typeface="+mn-lt"/>
              </a:rPr>
              <a:t>zakaz stosowania rusztu awaryjnego </a:t>
            </a:r>
            <a:r>
              <a:rPr lang="pl-PL" sz="2000" dirty="0" smtClean="0">
                <a:latin typeface="+mn-lt"/>
              </a:rPr>
              <a:t>(spalanie odpadów)</a:t>
            </a:r>
            <a:endParaRPr lang="pl-PL" sz="2000" dirty="0">
              <a:latin typeface="+mn-lt"/>
              <a:cs typeface="+mn-cs"/>
            </a:endParaRPr>
          </a:p>
        </p:txBody>
      </p:sp>
      <p:sp>
        <p:nvSpPr>
          <p:cNvPr id="51203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B8343B3-D61A-4AA0-90EF-7686DBDFC10A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pl-PL" altLang="pl-PL" sz="1800"/>
          </a:p>
        </p:txBody>
      </p:sp>
      <p:sp>
        <p:nvSpPr>
          <p:cNvPr id="51204" name="Tytuł 1"/>
          <p:cNvSpPr txBox="1">
            <a:spLocks/>
          </p:cNvSpPr>
          <p:nvPr/>
        </p:nvSpPr>
        <p:spPr bwMode="auto">
          <a:xfrm>
            <a:off x="323850" y="260350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FF0000"/>
              </a:solidFill>
            </a:endParaRPr>
          </a:p>
        </p:txBody>
      </p:sp>
      <p:sp>
        <p:nvSpPr>
          <p:cNvPr id="5" name="Prostokąt zaokrąglony 4">
            <a:extLst>
              <a:ext uri="{FF2B5EF4-FFF2-40B4-BE49-F238E27FC236}"/>
            </a:extLst>
          </p:cNvPr>
          <p:cNvSpPr/>
          <p:nvPr/>
        </p:nvSpPr>
        <p:spPr>
          <a:xfrm>
            <a:off x="539750" y="4718050"/>
            <a:ext cx="4464050" cy="15192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5F7901"/>
                </a:solidFill>
              </a:rPr>
              <a:t>DO 1 STYCZNIA 2020 r.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5F7901"/>
                </a:solidFill>
              </a:rPr>
              <a:t>wymagania dla kotłów            </a:t>
            </a:r>
            <a:br>
              <a:rPr lang="pl-PL" sz="2000" b="1" dirty="0">
                <a:solidFill>
                  <a:srgbClr val="5F7901"/>
                </a:solidFill>
              </a:rPr>
            </a:br>
            <a:r>
              <a:rPr lang="pl-PL" sz="2000" b="1" dirty="0">
                <a:solidFill>
                  <a:srgbClr val="5F7901"/>
                </a:solidFill>
              </a:rPr>
              <a:t> w zakresie granicznych wartości emisji wskazują przepisy nowego rozporządzenia </a:t>
            </a:r>
          </a:p>
        </p:txBody>
      </p:sp>
      <p:sp>
        <p:nvSpPr>
          <p:cNvPr id="7" name="Prostokąt zaokrąglony 6">
            <a:extLst>
              <a:ext uri="{FF2B5EF4-FFF2-40B4-BE49-F238E27FC236}"/>
            </a:extLst>
          </p:cNvPr>
          <p:cNvSpPr/>
          <p:nvPr/>
        </p:nvSpPr>
        <p:spPr>
          <a:xfrm>
            <a:off x="5003800" y="4718050"/>
            <a:ext cx="3760788" cy="15192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5F7901"/>
                </a:solidFill>
              </a:rPr>
              <a:t>OD 1 STYCZNIA 2020 r.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rgbClr val="5F790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solidFill>
                  <a:srgbClr val="5F7901"/>
                </a:solidFill>
              </a:rPr>
              <a:t>obowiązują wymogi </a:t>
            </a:r>
            <a:r>
              <a:rPr lang="pl-PL" sz="2000" b="1" dirty="0" err="1">
                <a:solidFill>
                  <a:srgbClr val="5F7901"/>
                </a:solidFill>
              </a:rPr>
              <a:t>E</a:t>
            </a:r>
            <a:r>
              <a:rPr lang="pl-PL" sz="2000" b="1" dirty="0" err="1" smtClean="0">
                <a:solidFill>
                  <a:srgbClr val="5F7901"/>
                </a:solidFill>
              </a:rPr>
              <a:t>koprojektu</a:t>
            </a:r>
            <a:endParaRPr lang="pl-PL" sz="2000" b="1" dirty="0">
              <a:solidFill>
                <a:srgbClr val="5F790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Prostokąt zaokrąglony 7">
            <a:extLst>
              <a:ext uri="{FF2B5EF4-FFF2-40B4-BE49-F238E27FC236}"/>
            </a:extLst>
          </p:cNvPr>
          <p:cNvSpPr/>
          <p:nvPr/>
        </p:nvSpPr>
        <p:spPr>
          <a:xfrm>
            <a:off x="6948587" y="116632"/>
            <a:ext cx="2087909" cy="157065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solidFill>
                  <a:srgbClr val="5F7901"/>
                </a:solidFill>
              </a:rPr>
              <a:t>Obowiązuje od 1 października 2017 r.</a:t>
            </a:r>
            <a:endParaRPr lang="pl-PL" sz="2000" b="1" dirty="0"/>
          </a:p>
        </p:txBody>
      </p:sp>
    </p:spTree>
    <p:extLst>
      <p:ext uri="{BB962C8B-B14F-4D97-AF65-F5344CB8AC3E}">
        <p14:creationId xmlns:p14="http://schemas.microsoft.com/office/powerpoint/2010/main" val="21594610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/>
            </a:extLst>
          </p:cNvPr>
          <p:cNvSpPr txBox="1"/>
          <p:nvPr/>
        </p:nvSpPr>
        <p:spPr>
          <a:xfrm>
            <a:off x="303212" y="2762632"/>
            <a:ext cx="5593663" cy="253915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174625" lvl="5">
              <a:spcBef>
                <a:spcPts val="600"/>
              </a:spcBef>
              <a:defRPr/>
            </a:pPr>
            <a:r>
              <a:rPr lang="pl-PL" sz="2200" dirty="0">
                <a:latin typeface="+mn-lt"/>
              </a:rPr>
              <a:t>Cel:</a:t>
            </a:r>
          </a:p>
          <a:p>
            <a:pPr marL="517525" lvl="5" indent="-342900" algn="just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latin typeface="+mn-lt"/>
              </a:rPr>
              <a:t>obniżenie szkodliwego wpływu </a:t>
            </a:r>
            <a:br>
              <a:rPr lang="pl-PL" sz="2200" b="1" dirty="0">
                <a:latin typeface="+mn-lt"/>
              </a:rPr>
            </a:br>
            <a:r>
              <a:rPr lang="pl-PL" sz="2200" b="1" dirty="0">
                <a:latin typeface="+mn-lt"/>
              </a:rPr>
              <a:t>produktów na środowisko</a:t>
            </a:r>
            <a:r>
              <a:rPr lang="pl-PL" sz="2200" dirty="0">
                <a:latin typeface="+mn-lt"/>
              </a:rPr>
              <a:t> oraz osiągnięcie wysokiego poziomu ochrony środowiska poprzez </a:t>
            </a:r>
            <a:r>
              <a:rPr lang="pl-PL" sz="2200" b="1" dirty="0">
                <a:latin typeface="+mn-lt"/>
              </a:rPr>
              <a:t>zredukowanie wpływu produktów związanych z energią </a:t>
            </a:r>
            <a:r>
              <a:rPr lang="pl-PL" sz="2200" dirty="0">
                <a:latin typeface="+mn-lt"/>
              </a:rPr>
              <a:t>na środowisko,</a:t>
            </a:r>
          </a:p>
        </p:txBody>
      </p:sp>
      <p:sp>
        <p:nvSpPr>
          <p:cNvPr id="53251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560D394-FB79-4CB5-8A88-16A9CAFA4C7A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pl-PL" altLang="pl-PL" sz="1800"/>
          </a:p>
        </p:txBody>
      </p:sp>
      <p:sp>
        <p:nvSpPr>
          <p:cNvPr id="2" name="Prostokąt 1"/>
          <p:cNvSpPr/>
          <p:nvPr/>
        </p:nvSpPr>
        <p:spPr>
          <a:xfrm>
            <a:off x="303212" y="1772816"/>
            <a:ext cx="8537431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4625" lvl="5" algn="ctr">
              <a:spcAft>
                <a:spcPts val="600"/>
              </a:spcAft>
              <a:defRPr/>
            </a:pPr>
            <a:r>
              <a:rPr lang="pl-PL" sz="2400" b="1" dirty="0">
                <a:solidFill>
                  <a:srgbClr val="5F7901"/>
                </a:solidFill>
                <a:latin typeface="+mn-lt"/>
              </a:rPr>
              <a:t>Projektowanie przyjaznych dla środowiska produktów  w całym cyklu ich życia</a:t>
            </a:r>
            <a:r>
              <a:rPr lang="pl-PL" sz="2400" dirty="0">
                <a:solidFill>
                  <a:srgbClr val="5F7901"/>
                </a:solidFill>
                <a:latin typeface="+mn-lt"/>
              </a:rPr>
              <a:t>.</a:t>
            </a:r>
          </a:p>
        </p:txBody>
      </p:sp>
      <p:sp>
        <p:nvSpPr>
          <p:cNvPr id="53253" name="Tytuł 1"/>
          <p:cNvSpPr txBox="1">
            <a:spLocks/>
          </p:cNvSpPr>
          <p:nvPr/>
        </p:nvSpPr>
        <p:spPr bwMode="auto">
          <a:xfrm>
            <a:off x="323850" y="260350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FF0000"/>
              </a:solidFill>
            </a:endParaRPr>
          </a:p>
        </p:txBody>
      </p:sp>
      <p:sp>
        <p:nvSpPr>
          <p:cNvPr id="53254" name="Tytuł 1"/>
          <p:cNvSpPr txBox="1">
            <a:spLocks/>
          </p:cNvSpPr>
          <p:nvPr/>
        </p:nvSpPr>
        <p:spPr bwMode="auto">
          <a:xfrm>
            <a:off x="395288" y="1309688"/>
            <a:ext cx="83534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000" b="1" i="1">
                <a:solidFill>
                  <a:srgbClr val="5F7901"/>
                </a:solidFill>
              </a:rPr>
              <a:t>Ekoprojekt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FF000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2903" y="2993508"/>
            <a:ext cx="2822111" cy="2364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71482" y="5379787"/>
            <a:ext cx="8477231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7525" lvl="5" indent="-342900"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latin typeface="+mn-lt"/>
              </a:rPr>
              <a:t>określenie wymogów </a:t>
            </a:r>
            <a:r>
              <a:rPr lang="pl-PL" sz="2200" dirty="0">
                <a:latin typeface="+mn-lt"/>
              </a:rPr>
              <a:t>maksymalnego zużycia energii oraz innych czynników dla wybranych grup produktowych.</a:t>
            </a:r>
          </a:p>
        </p:txBody>
      </p:sp>
    </p:spTree>
    <p:extLst>
      <p:ext uri="{BB962C8B-B14F-4D97-AF65-F5344CB8AC3E}">
        <p14:creationId xmlns:p14="http://schemas.microsoft.com/office/powerpoint/2010/main" val="20580966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>
            <a:extLst>
              <a:ext uri="{FF2B5EF4-FFF2-40B4-BE49-F238E27FC236}"/>
            </a:extLst>
          </p:cNvPr>
          <p:cNvSpPr txBox="1"/>
          <p:nvPr/>
        </p:nvSpPr>
        <p:spPr>
          <a:xfrm>
            <a:off x="0" y="1969670"/>
            <a:ext cx="3721644" cy="43396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>
            <a:spAutoFit/>
          </a:bodyPr>
          <a:lstStyle/>
          <a:p>
            <a:pPr marL="174625" lvl="5">
              <a:spcBef>
                <a:spcPts val="600"/>
              </a:spcBef>
              <a:defRPr/>
            </a:pPr>
            <a:endParaRPr lang="pl-PL" sz="2400" dirty="0">
              <a:latin typeface="+mn-lt"/>
              <a:cs typeface="+mn-cs"/>
            </a:endParaRPr>
          </a:p>
          <a:p>
            <a:pPr marL="517525" lvl="5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latin typeface="+mn-lt"/>
                <a:cs typeface="+mn-cs"/>
              </a:rPr>
              <a:t>Wymagania dla produktu </a:t>
            </a:r>
            <a:r>
              <a:rPr lang="pl-PL" sz="2200" b="1" dirty="0">
                <a:solidFill>
                  <a:srgbClr val="5F7901"/>
                </a:solidFill>
                <a:latin typeface="+mn-lt"/>
                <a:cs typeface="+mn-cs"/>
              </a:rPr>
              <a:t>(</a:t>
            </a:r>
            <a:r>
              <a:rPr lang="pl-PL" sz="2200" b="1" dirty="0" err="1">
                <a:solidFill>
                  <a:srgbClr val="5F7901"/>
                </a:solidFill>
                <a:latin typeface="+mn-lt"/>
                <a:cs typeface="+mn-cs"/>
              </a:rPr>
              <a:t>ekoprojekt</a:t>
            </a:r>
            <a:r>
              <a:rPr lang="pl-PL" sz="2200" b="1" dirty="0" smtClean="0">
                <a:solidFill>
                  <a:srgbClr val="5F7901"/>
                </a:solidFill>
                <a:latin typeface="+mn-lt"/>
                <a:cs typeface="+mn-cs"/>
              </a:rPr>
              <a:t>)</a:t>
            </a:r>
          </a:p>
          <a:p>
            <a:pPr marL="517525" lvl="5" indent="-342900">
              <a:spcBef>
                <a:spcPts val="600"/>
              </a:spcBef>
              <a:defRPr/>
            </a:pPr>
            <a:endParaRPr lang="pl-PL" sz="2200" b="1" dirty="0">
              <a:solidFill>
                <a:srgbClr val="5F7901"/>
              </a:solidFill>
              <a:latin typeface="+mn-lt"/>
              <a:cs typeface="+mn-cs"/>
            </a:endParaRPr>
          </a:p>
          <a:p>
            <a:pPr marL="517525" lvl="5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latin typeface="+mn-lt"/>
                <a:cs typeface="+mn-cs"/>
              </a:rPr>
              <a:t>Obowiązek </a:t>
            </a:r>
            <a:r>
              <a:rPr lang="pl-PL" sz="2200" dirty="0">
                <a:latin typeface="+mn-lt"/>
                <a:cs typeface="+mn-cs"/>
              </a:rPr>
              <a:t>stosowania </a:t>
            </a:r>
            <a:r>
              <a:rPr lang="pl-PL" sz="2200" b="1" dirty="0">
                <a:latin typeface="+mn-lt"/>
                <a:cs typeface="+mn-cs"/>
              </a:rPr>
              <a:t>etykiet </a:t>
            </a:r>
            <a:r>
              <a:rPr lang="pl-PL" sz="2200" b="1" dirty="0" smtClean="0">
                <a:latin typeface="+mn-lt"/>
                <a:cs typeface="+mn-cs"/>
              </a:rPr>
              <a:t>energetycznych</a:t>
            </a:r>
          </a:p>
          <a:p>
            <a:pPr marL="517525" lvl="5" indent="-342900">
              <a:spcBef>
                <a:spcPts val="600"/>
              </a:spcBef>
              <a:defRPr/>
            </a:pPr>
            <a:endParaRPr lang="pl-PL" sz="2200" b="1" dirty="0">
              <a:latin typeface="+mn-lt"/>
              <a:cs typeface="+mn-cs"/>
            </a:endParaRPr>
          </a:p>
          <a:p>
            <a:pPr marL="517525" lvl="5" indent="-342900">
              <a:spcBef>
                <a:spcPts val="600"/>
              </a:spcBef>
              <a:buFont typeface="Wingdings" panose="05000000000000000000" pitchFamily="2" charset="2"/>
              <a:buChar char="ü"/>
              <a:defRPr/>
            </a:pPr>
            <a:r>
              <a:rPr lang="pl-PL" sz="2200" b="1" dirty="0">
                <a:latin typeface="+mn-lt"/>
                <a:cs typeface="+mn-cs"/>
              </a:rPr>
              <a:t>Obowiązek </a:t>
            </a:r>
            <a:r>
              <a:rPr lang="pl-PL" sz="2200" dirty="0">
                <a:latin typeface="+mn-lt"/>
                <a:cs typeface="+mn-cs"/>
              </a:rPr>
              <a:t>udostępniania </a:t>
            </a:r>
            <a:r>
              <a:rPr lang="pl-PL" sz="2200" b="1" dirty="0">
                <a:latin typeface="+mn-lt"/>
                <a:cs typeface="+mn-cs"/>
              </a:rPr>
              <a:t>danych technicznych produktu (kart produktu)</a:t>
            </a:r>
            <a:endParaRPr lang="pl-PL" sz="2200" dirty="0">
              <a:latin typeface="+mn-lt"/>
              <a:cs typeface="+mn-cs"/>
            </a:endParaRPr>
          </a:p>
          <a:p>
            <a:pPr marL="538163" lvl="5" indent="-363538">
              <a:spcBef>
                <a:spcPts val="600"/>
              </a:spcBef>
              <a:defRPr/>
            </a:pPr>
            <a:endParaRPr lang="pl-PL" sz="2400" dirty="0">
              <a:latin typeface="+mn-lt"/>
              <a:cs typeface="+mn-cs"/>
            </a:endParaRPr>
          </a:p>
        </p:txBody>
      </p:sp>
      <p:pic>
        <p:nvPicPr>
          <p:cNvPr id="5" name="Obraz 4" descr="http://www.buderus.pl/files/2015-02-19_11-17-19_PL.jpg">
            <a:extLst>
              <a:ext uri="{FF2B5EF4-FFF2-40B4-BE49-F238E27FC236}"/>
            </a:extLst>
          </p:cNvPr>
          <p:cNvPicPr/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491880" y="1628800"/>
            <a:ext cx="5652120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zaokrąglony 1">
            <a:extLst>
              <a:ext uri="{FF2B5EF4-FFF2-40B4-BE49-F238E27FC236}"/>
            </a:extLst>
          </p:cNvPr>
          <p:cNvSpPr/>
          <p:nvPr/>
        </p:nvSpPr>
        <p:spPr>
          <a:xfrm>
            <a:off x="6053138" y="5301208"/>
            <a:ext cx="3090862" cy="9350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Etykieta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kotła do ogrzewania pomieszczeń </a:t>
            </a:r>
          </a:p>
        </p:txBody>
      </p:sp>
      <p:sp>
        <p:nvSpPr>
          <p:cNvPr id="55301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CD23BA4-5929-408C-8631-E7D5E73FB250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pl-PL" altLang="pl-PL" sz="1800"/>
          </a:p>
        </p:txBody>
      </p:sp>
      <p:sp>
        <p:nvSpPr>
          <p:cNvPr id="55302" name="Tytuł 1"/>
          <p:cNvSpPr txBox="1">
            <a:spLocks/>
          </p:cNvSpPr>
          <p:nvPr/>
        </p:nvSpPr>
        <p:spPr bwMode="auto">
          <a:xfrm>
            <a:off x="395288" y="1309688"/>
            <a:ext cx="835342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000" b="1" i="1">
                <a:solidFill>
                  <a:srgbClr val="5F7901"/>
                </a:solidFill>
              </a:rPr>
              <a:t>Ekoprojekt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000" b="1">
              <a:solidFill>
                <a:srgbClr val="FF0000"/>
              </a:solidFill>
            </a:endParaRPr>
          </a:p>
        </p:txBody>
      </p:sp>
      <p:sp>
        <p:nvSpPr>
          <p:cNvPr id="55303" name="Tytuł 1"/>
          <p:cNvSpPr txBox="1">
            <a:spLocks/>
          </p:cNvSpPr>
          <p:nvPr/>
        </p:nvSpPr>
        <p:spPr bwMode="auto">
          <a:xfrm>
            <a:off x="323850" y="260350"/>
            <a:ext cx="835183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>
                <a:solidFill>
                  <a:srgbClr val="5F7901"/>
                </a:solidFill>
              </a:rPr>
              <a:t>Aspekty prawne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5F790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l-PL" altLang="pl-PL" sz="36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10797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="" xmlns:a16="http://schemas.microsoft.com/office/drawing/2014/main" id="{A6409EB3-DFD8-4F9C-A6D5-A1544F36F1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7632848" cy="3420687"/>
          </a:xfrm>
          <a:prstGeom prst="rect">
            <a:avLst/>
          </a:prstGeom>
        </p:spPr>
      </p:pic>
      <p:sp>
        <p:nvSpPr>
          <p:cNvPr id="6" name="Tytuł 1"/>
          <p:cNvSpPr txBox="1">
            <a:spLocks/>
          </p:cNvSpPr>
          <p:nvPr/>
        </p:nvSpPr>
        <p:spPr>
          <a:xfrm>
            <a:off x="323528" y="260648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3200" dirty="0" smtClean="0">
              <a:solidFill>
                <a:srgbClr val="5F7901"/>
              </a:solidFill>
            </a:endParaRPr>
          </a:p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Świętokrzyskie</a:t>
            </a:r>
            <a:endParaRPr lang="pl-PL" sz="3600" dirty="0">
              <a:solidFill>
                <a:srgbClr val="5F7901"/>
              </a:solidFill>
            </a:endParaRPr>
          </a:p>
          <a:p>
            <a:pPr algn="ctr"/>
            <a:endParaRPr lang="pl-PL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74928"/>
      </p:ext>
    </p:extLst>
  </p:cSld>
  <p:clrMapOvr>
    <a:masterClrMapping/>
  </p:clrMapOvr>
  <p:transition spd="med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323528" y="260648"/>
            <a:ext cx="8568952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l-PL" sz="3200" dirty="0" smtClean="0">
              <a:solidFill>
                <a:srgbClr val="5F7901"/>
              </a:solidFill>
            </a:endParaRPr>
          </a:p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Wyniki </a:t>
            </a:r>
            <a:r>
              <a:rPr lang="pl-PL" sz="3600" dirty="0">
                <a:solidFill>
                  <a:srgbClr val="5F7901"/>
                </a:solidFill>
              </a:rPr>
              <a:t>oceny </a:t>
            </a:r>
            <a:r>
              <a:rPr lang="pl-PL" sz="3600" dirty="0" smtClean="0">
                <a:solidFill>
                  <a:srgbClr val="5F7901"/>
                </a:solidFill>
              </a:rPr>
              <a:t>WIOŚ 2017</a:t>
            </a:r>
          </a:p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Świętokrzyskie</a:t>
            </a:r>
            <a:endParaRPr lang="pl-PL" sz="3600" dirty="0">
              <a:solidFill>
                <a:srgbClr val="5F7901"/>
              </a:solidFill>
            </a:endParaRPr>
          </a:p>
          <a:p>
            <a:pPr algn="ctr"/>
            <a:endParaRPr lang="pl-PL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3131" y="1628800"/>
            <a:ext cx="5169349" cy="4355795"/>
          </a:xfrm>
          <a:prstGeom prst="rect">
            <a:avLst/>
          </a:prstGeom>
        </p:spPr>
      </p:pic>
      <p:sp>
        <p:nvSpPr>
          <p:cNvPr id="8" name="Podtytuł 11"/>
          <p:cNvSpPr txBox="1">
            <a:spLocks/>
          </p:cNvSpPr>
          <p:nvPr/>
        </p:nvSpPr>
        <p:spPr>
          <a:xfrm>
            <a:off x="539551" y="1214409"/>
            <a:ext cx="3183579" cy="51845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pl-PL" sz="2400" dirty="0"/>
              <a:t>W województwie świętokrzyskim, dla celów klasyfikacji pod kątem zawartości: ozonu,</a:t>
            </a:r>
          </a:p>
          <a:p>
            <a:r>
              <a:rPr lang="pl-PL" sz="2400" dirty="0"/>
              <a:t>benzenu, dwutlenku azotu, tlenków azotu, dwutlenku siarki, tlenku węgla, pyłu zawieszonego</a:t>
            </a:r>
          </a:p>
          <a:p>
            <a:r>
              <a:rPr lang="pl-PL" sz="2400" dirty="0"/>
              <a:t>PM10, zawartego w tym pyle ołowiu, arsenu, kadmu, niklu i </a:t>
            </a:r>
            <a:r>
              <a:rPr lang="pl-PL" sz="2400" dirty="0" err="1"/>
              <a:t>benzo</a:t>
            </a:r>
            <a:r>
              <a:rPr lang="pl-PL" sz="2400" dirty="0"/>
              <a:t>(a)</a:t>
            </a:r>
            <a:r>
              <a:rPr lang="pl-PL" sz="2400" dirty="0" err="1"/>
              <a:t>pirenu</a:t>
            </a:r>
            <a:r>
              <a:rPr lang="pl-PL" sz="2400" dirty="0"/>
              <a:t> oraz dla </a:t>
            </a:r>
            <a:r>
              <a:rPr lang="pl-PL" sz="2400" dirty="0" smtClean="0"/>
              <a:t>pyłu PM2,5</a:t>
            </a:r>
            <a:r>
              <a:rPr lang="pl-PL" sz="2400" dirty="0"/>
              <a:t>, wyłoniono 2 strefy: miasto Kielce i strefę świętokrzyską.</a:t>
            </a: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66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5F7901"/>
                </a:solidFill>
              </a:rPr>
              <a:t>Wstępne wyniki </a:t>
            </a:r>
            <a:r>
              <a:rPr lang="pl-PL" dirty="0">
                <a:solidFill>
                  <a:srgbClr val="5F7901"/>
                </a:solidFill>
              </a:rPr>
              <a:t>oceny WIOŚ </a:t>
            </a:r>
            <a:r>
              <a:rPr lang="pl-PL" dirty="0" smtClean="0">
                <a:solidFill>
                  <a:srgbClr val="5F7901"/>
                </a:solidFill>
              </a:rPr>
              <a:t>2017</a:t>
            </a:r>
            <a:r>
              <a:rPr lang="pl-PL" dirty="0">
                <a:solidFill>
                  <a:srgbClr val="5F7901"/>
                </a:solidFill>
              </a:rPr>
              <a:t/>
            </a:r>
            <a:br>
              <a:rPr lang="pl-PL" dirty="0">
                <a:solidFill>
                  <a:srgbClr val="5F7901"/>
                </a:solidFill>
              </a:rPr>
            </a:br>
            <a:r>
              <a:rPr lang="pl-PL" dirty="0" smtClean="0">
                <a:solidFill>
                  <a:srgbClr val="5F7901"/>
                </a:solidFill>
              </a:rPr>
              <a:t>Świętokrzyskie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71600" y="1916832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anose="02020603050405020304" pitchFamily="18" charset="0"/>
              </a:rPr>
              <a:t>Klasy stref dla poszczególnych zanieczyszczeń, uzyskane w ocenie rocznej </a:t>
            </a:r>
            <a:r>
              <a:rPr lang="pl-PL" dirty="0" smtClean="0">
                <a:latin typeface="Times New Roman" panose="02020603050405020304" pitchFamily="18" charset="0"/>
              </a:rPr>
              <a:t>dokonanej z </a:t>
            </a:r>
            <a:r>
              <a:rPr lang="pl-PL" dirty="0">
                <a:latin typeface="Times New Roman" panose="02020603050405020304" pitchFamily="18" charset="0"/>
              </a:rPr>
              <a:t>uwzględnieniem kryteriów ustanowionych w celu ochrony zdrowia – klasyfikacja </a:t>
            </a:r>
            <a:r>
              <a:rPr lang="pl-PL" dirty="0" smtClean="0">
                <a:latin typeface="Times New Roman" panose="02020603050405020304" pitchFamily="18" charset="0"/>
              </a:rPr>
              <a:t>podstawowa</a:t>
            </a: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</a:endParaRPr>
          </a:p>
          <a:p>
            <a:endParaRPr lang="pl-PL" dirty="0" smtClean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232" y="2924944"/>
            <a:ext cx="8219256" cy="310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15228"/>
      </p:ext>
    </p:extLst>
  </p:cSld>
  <p:clrMapOvr>
    <a:masterClrMapping/>
  </p:clrMapOvr>
  <p:transition spd="med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3" name="Podtytuł 11"/>
          <p:cNvSpPr txBox="1">
            <a:spLocks/>
          </p:cNvSpPr>
          <p:nvPr/>
        </p:nvSpPr>
        <p:spPr>
          <a:xfrm>
            <a:off x="611560" y="548680"/>
            <a:ext cx="792088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Stacje monitoringu </a:t>
            </a:r>
            <a:r>
              <a:rPr lang="pl-PL" sz="2400" dirty="0"/>
              <a:t>zanieczyszczeń powietrza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 2018 roku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="" xmlns:a16="http://schemas.microsoft.com/office/drawing/2014/main" id="{E29CE743-9824-40D9-A1A4-D2FC384CC7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832" y="931064"/>
            <a:ext cx="7596336" cy="537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63802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ytuł 1"/>
          <p:cNvSpPr>
            <a:spLocks noGrp="1"/>
          </p:cNvSpPr>
          <p:nvPr>
            <p:ph type="title"/>
          </p:nvPr>
        </p:nvSpPr>
        <p:spPr>
          <a:xfrm>
            <a:off x="741363" y="333375"/>
            <a:ext cx="7615237" cy="882650"/>
          </a:xfrm>
        </p:spPr>
        <p:txBody>
          <a:bodyPr/>
          <a:lstStyle/>
          <a:p>
            <a:pPr algn="ctr"/>
            <a:r>
              <a:rPr lang="pl-PL" sz="3600" dirty="0">
                <a:solidFill>
                  <a:srgbClr val="5F790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Plan prezentacji</a:t>
            </a:r>
          </a:p>
        </p:txBody>
      </p:sp>
      <p:sp>
        <p:nvSpPr>
          <p:cNvPr id="11266" name="Symbol zastępczy numeru slajdu 2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74AB54-051A-4BDD-AE3C-F8D5A3F4147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4414838" y="3033713"/>
            <a:ext cx="1296987" cy="107950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Prostokąt 5"/>
          <p:cNvSpPr/>
          <p:nvPr/>
        </p:nvSpPr>
        <p:spPr>
          <a:xfrm>
            <a:off x="683568" y="1136933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4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Definicje (zanieczyszczenia, emisja wysoka i niska, smog)</a:t>
            </a:r>
          </a:p>
          <a:p>
            <a:pPr marL="457200" lvl="4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Przyczyny niskiej emisji</a:t>
            </a:r>
          </a:p>
          <a:p>
            <a:pPr marL="457200" lvl="4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Skutki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niskiej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emisji</a:t>
            </a:r>
          </a:p>
          <a:p>
            <a:pPr marL="457200" lvl="4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Aspekty prawne</a:t>
            </a:r>
          </a:p>
          <a:p>
            <a:pPr marL="914400" lvl="6" indent="-457200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Pakiet antysmogowy </a:t>
            </a:r>
            <a:endParaRPr lang="pl-PL" sz="2400" b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914400" lvl="6" indent="-457200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Prawo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Ochrony Środowiska</a:t>
            </a:r>
          </a:p>
          <a:p>
            <a:pPr marL="914400" lvl="6" indent="-457200">
              <a:lnSpc>
                <a:spcPct val="150000"/>
              </a:lnSpc>
              <a:buFont typeface="+mj-lt"/>
              <a:buAutoNum type="alphaLcPeriod"/>
              <a:defRPr/>
            </a:pPr>
            <a:r>
              <a:rPr lang="pl-PL" sz="2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Ekoprojekt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– etykiety produktów</a:t>
            </a:r>
          </a:p>
          <a:p>
            <a:pPr marL="457200" lvl="4" indent="-4572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Informacje dot. województwa</a:t>
            </a:r>
          </a:p>
          <a:p>
            <a:pPr marL="457200" lvl="4" indent="-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Przeciwdziałanie </a:t>
            </a:r>
            <a:r>
              <a:rPr lang="pl-PL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niskiej </a:t>
            </a:r>
            <a:r>
              <a:rPr lang="pl-PL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emisji</a:t>
            </a:r>
            <a:endParaRPr lang="pl-PL" sz="2400" b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1547664" y="404664"/>
            <a:ext cx="6400800" cy="360040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Pomiary AUTOMATYCZNE pyłu PM10   24h   [µg/m</a:t>
            </a:r>
            <a:r>
              <a:rPr lang="pl-PL" sz="2000" baseline="30000" dirty="0">
                <a:solidFill>
                  <a:schemeClr val="tx1"/>
                </a:solidFill>
              </a:rPr>
              <a:t>3</a:t>
            </a:r>
            <a:r>
              <a:rPr lang="pl-PL" sz="2000" dirty="0">
                <a:solidFill>
                  <a:schemeClr val="tx1"/>
                </a:solidFill>
              </a:rPr>
              <a:t>]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="" xmlns:a16="http://schemas.microsoft.com/office/drawing/2014/main" id="{C19C698B-6490-4F41-84E1-886639C0B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721454"/>
              </p:ext>
            </p:extLst>
          </p:nvPr>
        </p:nvGraphicFramePr>
        <p:xfrm>
          <a:off x="538215" y="908720"/>
          <a:ext cx="2664296" cy="5337762"/>
        </p:xfrm>
        <a:graphic>
          <a:graphicData uri="http://schemas.openxmlformats.org/drawingml/2006/table">
            <a:tbl>
              <a:tblPr/>
              <a:tblGrid>
                <a:gridCol w="401077">
                  <a:extLst>
                    <a:ext uri="{9D8B030D-6E8A-4147-A177-3AD203B41FA5}">
                      <a16:colId xmlns="" xmlns:a16="http://schemas.microsoft.com/office/drawing/2014/main" val="4012249088"/>
                    </a:ext>
                  </a:extLst>
                </a:gridCol>
                <a:gridCol w="429725">
                  <a:extLst>
                    <a:ext uri="{9D8B030D-6E8A-4147-A177-3AD203B41FA5}">
                      <a16:colId xmlns="" xmlns:a16="http://schemas.microsoft.com/office/drawing/2014/main" val="3944101967"/>
                    </a:ext>
                  </a:extLst>
                </a:gridCol>
                <a:gridCol w="525221">
                  <a:extLst>
                    <a:ext uri="{9D8B030D-6E8A-4147-A177-3AD203B41FA5}">
                      <a16:colId xmlns="" xmlns:a16="http://schemas.microsoft.com/office/drawing/2014/main" val="2810211377"/>
                    </a:ext>
                  </a:extLst>
                </a:gridCol>
                <a:gridCol w="572966">
                  <a:extLst>
                    <a:ext uri="{9D8B030D-6E8A-4147-A177-3AD203B41FA5}">
                      <a16:colId xmlns="" xmlns:a16="http://schemas.microsoft.com/office/drawing/2014/main" val="3596274494"/>
                    </a:ext>
                  </a:extLst>
                </a:gridCol>
                <a:gridCol w="735307">
                  <a:extLst>
                    <a:ext uri="{9D8B030D-6E8A-4147-A177-3AD203B41FA5}">
                      <a16:colId xmlns="" xmlns:a16="http://schemas.microsoft.com/office/drawing/2014/main" val="3324116854"/>
                    </a:ext>
                  </a:extLst>
                </a:gridCol>
              </a:tblGrid>
              <a:tr h="1078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STYCZEŃ 2017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070933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6409225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225885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107883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052776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6151024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6097705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780256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095678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1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7980336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8227635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614316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9217709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6848472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443465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3319918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426259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7180763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5612310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0528774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2082839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2242254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5729100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6567107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3936579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75900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6487518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458778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173581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80850056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447781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3937394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68938516"/>
                  </a:ext>
                </a:extLst>
              </a:tr>
              <a:tr h="107882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LUTY 2017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10662380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41256162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6565115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981607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614484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936967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5328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3099109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5376081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52850337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0500908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8263925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4178943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9791021"/>
                  </a:ext>
                </a:extLst>
              </a:tr>
              <a:tr h="1078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25785183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="" xmlns:a16="http://schemas.microsoft.com/office/drawing/2014/main" id="{E0AF444B-B21B-47B2-9D73-A167418AF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399699"/>
              </p:ext>
            </p:extLst>
          </p:nvPr>
        </p:nvGraphicFramePr>
        <p:xfrm>
          <a:off x="4860032" y="898278"/>
          <a:ext cx="2808981" cy="5348204"/>
        </p:xfrm>
        <a:graphic>
          <a:graphicData uri="http://schemas.openxmlformats.org/drawingml/2006/table">
            <a:tbl>
              <a:tblPr/>
              <a:tblGrid>
                <a:gridCol w="422858">
                  <a:extLst>
                    <a:ext uri="{9D8B030D-6E8A-4147-A177-3AD203B41FA5}">
                      <a16:colId xmlns="" xmlns:a16="http://schemas.microsoft.com/office/drawing/2014/main" val="16556178"/>
                    </a:ext>
                  </a:extLst>
                </a:gridCol>
                <a:gridCol w="453062">
                  <a:extLst>
                    <a:ext uri="{9D8B030D-6E8A-4147-A177-3AD203B41FA5}">
                      <a16:colId xmlns="" xmlns:a16="http://schemas.microsoft.com/office/drawing/2014/main" val="1676789421"/>
                    </a:ext>
                  </a:extLst>
                </a:gridCol>
                <a:gridCol w="553743">
                  <a:extLst>
                    <a:ext uri="{9D8B030D-6E8A-4147-A177-3AD203B41FA5}">
                      <a16:colId xmlns="" xmlns:a16="http://schemas.microsoft.com/office/drawing/2014/main" val="1758046316"/>
                    </a:ext>
                  </a:extLst>
                </a:gridCol>
                <a:gridCol w="604081">
                  <a:extLst>
                    <a:ext uri="{9D8B030D-6E8A-4147-A177-3AD203B41FA5}">
                      <a16:colId xmlns="" xmlns:a16="http://schemas.microsoft.com/office/drawing/2014/main" val="1420430194"/>
                    </a:ext>
                  </a:extLst>
                </a:gridCol>
                <a:gridCol w="775237">
                  <a:extLst>
                    <a:ext uri="{9D8B030D-6E8A-4147-A177-3AD203B41FA5}">
                      <a16:colId xmlns="" xmlns:a16="http://schemas.microsoft.com/office/drawing/2014/main" val="53393885"/>
                    </a:ext>
                  </a:extLst>
                </a:gridCol>
              </a:tblGrid>
              <a:tr h="1823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STYCZEŃ 2018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7036099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Dzień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Kielce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Nowiny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Połaniec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Małogoszcz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360288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7942813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8906723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112783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12184295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2109812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3618689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2521095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472174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26984811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687552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177682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0379561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2920011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254119115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3704386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813268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098961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3506800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031987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7745290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7585641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6780092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598436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5998139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022631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091748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5307177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8410680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435441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50095708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AWARIA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5384300"/>
                  </a:ext>
                </a:extLst>
              </a:tr>
              <a:tr h="18237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LUTY 2018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1166353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4"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AWARIA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91649063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05156969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19801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77478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310850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88182847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8903245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4921969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3754266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05457415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55495822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813597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98599824"/>
                  </a:ext>
                </a:extLst>
              </a:tr>
              <a:tr h="108109"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l-PL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15" marR="4715" marT="471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4875546"/>
                  </a:ext>
                </a:extLst>
              </a:tr>
            </a:tbl>
          </a:graphicData>
        </a:graphic>
      </p:graphicFrame>
      <p:sp>
        <p:nvSpPr>
          <p:cNvPr id="13" name="pole tekstowe 12">
            <a:extLst>
              <a:ext uri="{FF2B5EF4-FFF2-40B4-BE49-F238E27FC236}">
                <a16:creationId xmlns="" xmlns:a16="http://schemas.microsoft.com/office/drawing/2014/main" id="{FBA379EB-8C87-4543-BFBB-A3EBDB96E975}"/>
              </a:ext>
            </a:extLst>
          </p:cNvPr>
          <p:cNvSpPr txBox="1"/>
          <p:nvPr/>
        </p:nvSpPr>
        <p:spPr>
          <a:xfrm>
            <a:off x="3202511" y="2604637"/>
            <a:ext cx="13694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Ilość dni &gt;50µg/m</a:t>
            </a:r>
            <a:r>
              <a:rPr lang="pl-PL" baseline="30000" dirty="0"/>
              <a:t>3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MAX 30 dni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="" xmlns:a16="http://schemas.microsoft.com/office/drawing/2014/main" id="{13F276BD-7E82-4921-801F-C9DB0172B85B}"/>
              </a:ext>
            </a:extLst>
          </p:cNvPr>
          <p:cNvSpPr txBox="1"/>
          <p:nvPr/>
        </p:nvSpPr>
        <p:spPr>
          <a:xfrm>
            <a:off x="7740352" y="2604637"/>
            <a:ext cx="1296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Ilość dni &gt;50µg/m</a:t>
            </a:r>
            <a:r>
              <a:rPr lang="pl-PL" baseline="30000" dirty="0"/>
              <a:t>3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MAX 16 dni</a:t>
            </a:r>
          </a:p>
        </p:txBody>
      </p:sp>
    </p:spTree>
    <p:extLst>
      <p:ext uri="{BB962C8B-B14F-4D97-AF65-F5344CB8AC3E}">
        <p14:creationId xmlns:p14="http://schemas.microsoft.com/office/powerpoint/2010/main" val="3784666297"/>
      </p:ext>
    </p:extLst>
  </p:cSld>
  <p:clrMapOvr>
    <a:masterClrMapping/>
  </p:clrMapOvr>
  <p:transition spd="med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467544" y="332656"/>
            <a:ext cx="8136904" cy="360040"/>
          </a:xfrm>
        </p:spPr>
        <p:txBody>
          <a:bodyPr>
            <a:noAutofit/>
          </a:bodyPr>
          <a:lstStyle/>
          <a:p>
            <a:r>
              <a:rPr lang="pl-PL" sz="2000" dirty="0">
                <a:solidFill>
                  <a:schemeClr val="tx1"/>
                </a:solidFill>
              </a:rPr>
              <a:t>Zależność poziomów pyłu PM10 (24h)[µg/m</a:t>
            </a:r>
            <a:r>
              <a:rPr lang="pl-PL" sz="2000" baseline="30000" dirty="0">
                <a:solidFill>
                  <a:schemeClr val="tx1"/>
                </a:solidFill>
              </a:rPr>
              <a:t>3</a:t>
            </a:r>
            <a:r>
              <a:rPr lang="pl-PL" sz="2000" dirty="0">
                <a:solidFill>
                  <a:schemeClr val="tx1"/>
                </a:solidFill>
              </a:rPr>
              <a:t>] od temperatury [</a:t>
            </a:r>
            <a:r>
              <a:rPr lang="pl-PL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°C]</a:t>
            </a:r>
            <a:endParaRPr lang="pl-PL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Wykres 7">
            <a:extLst>
              <a:ext uri="{FF2B5EF4-FFF2-40B4-BE49-F238E27FC236}">
                <a16:creationId xmlns="" xmlns:a16="http://schemas.microsoft.com/office/drawing/2014/main" id="{FF88DB6A-0629-4C9F-8B09-CF80001552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749271"/>
              </p:ext>
            </p:extLst>
          </p:nvPr>
        </p:nvGraphicFramePr>
        <p:xfrm>
          <a:off x="395536" y="1556792"/>
          <a:ext cx="8529588" cy="42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2258155"/>
      </p:ext>
    </p:extLst>
  </p:cSld>
  <p:clrMapOvr>
    <a:masterClrMapping/>
  </p:clrMapOvr>
  <p:transition spd="med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35197" y="1633071"/>
            <a:ext cx="3323394" cy="2817831"/>
          </a:xfrm>
          <a:prstGeom prst="rect">
            <a:avLst/>
          </a:prstGeom>
        </p:spPr>
      </p:pic>
      <p:sp>
        <p:nvSpPr>
          <p:cNvPr id="57347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DD17E05-5BE4-4945-A31B-C320A2AEE9DD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pl-PL" altLang="pl-PL" sz="1800"/>
          </a:p>
        </p:txBody>
      </p:sp>
      <p:sp>
        <p:nvSpPr>
          <p:cNvPr id="2" name="pole tekstowe 1"/>
          <p:cNvSpPr txBox="1"/>
          <p:nvPr/>
        </p:nvSpPr>
        <p:spPr>
          <a:xfrm>
            <a:off x="395536" y="1340768"/>
            <a:ext cx="8202737" cy="4762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>
                <a:latin typeface="+mn-lt"/>
              </a:rPr>
              <a:t>Ograniczenie niskiej emisji z udziałem środków finansowych:</a:t>
            </a:r>
          </a:p>
          <a:p>
            <a:pPr>
              <a:defRPr/>
            </a:pPr>
            <a:endParaRPr lang="pl-PL" sz="2000" dirty="0">
              <a:latin typeface="+mn-lt"/>
            </a:endParaRPr>
          </a:p>
          <a:p>
            <a:pPr marL="546100" lvl="4" indent="-273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</a:rPr>
              <a:t>poprawa efektywności energetycznej w </a:t>
            </a:r>
            <a:r>
              <a:rPr lang="pl-PL" sz="2100" dirty="0" smtClean="0">
                <a:latin typeface="+mn-lt"/>
              </a:rPr>
              <a:t>budynkach,</a:t>
            </a:r>
          </a:p>
          <a:p>
            <a:pPr marL="546100" lvl="4" indent="-273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 smtClean="0">
                <a:latin typeface="+mn-lt"/>
              </a:rPr>
              <a:t>modernizowanie </a:t>
            </a:r>
            <a:r>
              <a:rPr lang="pl-PL" sz="2100" dirty="0">
                <a:latin typeface="+mn-lt"/>
              </a:rPr>
              <a:t>systemów ciepłowniczych,</a:t>
            </a:r>
          </a:p>
          <a:p>
            <a:pPr marL="546100" lvl="4" indent="-2730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</a:rPr>
              <a:t>obniżanie energochłonności systemów transportowych,</a:t>
            </a:r>
          </a:p>
          <a:p>
            <a:pPr marL="546100" lvl="4" indent="-2730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</a:rPr>
              <a:t>tworzenie lokalnych sieci energetycznych i inwestowanie w odnawialne źródła energii, </a:t>
            </a:r>
          </a:p>
          <a:p>
            <a:pPr marL="546100" lvl="4" indent="-2730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100" dirty="0">
                <a:latin typeface="+mn-lt"/>
              </a:rPr>
              <a:t>wprowadzanie zrównoważonej gospodarki odpadami oraz odbioru ścieków</a:t>
            </a:r>
            <a:r>
              <a:rPr lang="pl-PL" sz="2100" dirty="0" smtClean="0">
                <a:latin typeface="+mn-lt"/>
              </a:rPr>
              <a:t>.</a:t>
            </a:r>
          </a:p>
          <a:p>
            <a:pPr marL="546100" lvl="4" indent="-2730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pl-PL" sz="2100" dirty="0">
              <a:latin typeface="+mn-lt"/>
            </a:endParaRPr>
          </a:p>
          <a:p>
            <a:pPr marL="638175" lvl="4" indent="-638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 smtClean="0">
                <a:latin typeface="+mn-lt"/>
              </a:rPr>
              <a:t>Edukacja </a:t>
            </a:r>
            <a:r>
              <a:rPr lang="pl-PL" sz="2000" b="1" dirty="0">
                <a:latin typeface="+mn-lt"/>
              </a:rPr>
              <a:t>ekologiczna</a:t>
            </a:r>
          </a:p>
          <a:p>
            <a:pPr marL="638175" lvl="4" indent="-638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Dobre praktyki</a:t>
            </a:r>
          </a:p>
          <a:p>
            <a:pPr marL="638175" lvl="4" indent="-638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dirty="0">
                <a:latin typeface="+mn-lt"/>
              </a:rPr>
              <a:t>Kompleksowe </a:t>
            </a:r>
            <a:r>
              <a:rPr lang="pl-PL" sz="2000" b="1" dirty="0" smtClean="0">
                <a:latin typeface="+mn-lt"/>
              </a:rPr>
              <a:t>działania</a:t>
            </a:r>
            <a:r>
              <a:rPr lang="pl-PL" dirty="0" smtClean="0">
                <a:latin typeface="+mn-lt"/>
              </a:rPr>
              <a:t> </a:t>
            </a:r>
            <a:endParaRPr lang="pl-PL" dirty="0">
              <a:latin typeface="+mn-lt"/>
            </a:endParaRPr>
          </a:p>
        </p:txBody>
      </p:sp>
      <p:sp>
        <p:nvSpPr>
          <p:cNvPr id="57349" name="Tytuł 1"/>
          <p:cNvSpPr txBox="1">
            <a:spLocks/>
          </p:cNvSpPr>
          <p:nvPr/>
        </p:nvSpPr>
        <p:spPr bwMode="auto">
          <a:xfrm>
            <a:off x="76200" y="333375"/>
            <a:ext cx="906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5F7901"/>
                </a:solidFill>
              </a:rPr>
              <a:t>Przeciwdziałanie niskiej emisji</a:t>
            </a:r>
          </a:p>
        </p:txBody>
      </p:sp>
      <p:pic>
        <p:nvPicPr>
          <p:cNvPr id="57350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963" y="445135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11971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125" y="605261"/>
            <a:ext cx="4680321" cy="3550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9395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A52076A-3FEE-4DA3-A151-0904AA246133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pl-PL" altLang="pl-PL" sz="1800"/>
          </a:p>
        </p:txBody>
      </p:sp>
      <p:sp>
        <p:nvSpPr>
          <p:cNvPr id="2" name="pole tekstowe 1"/>
          <p:cNvSpPr txBox="1"/>
          <p:nvPr/>
        </p:nvSpPr>
        <p:spPr>
          <a:xfrm>
            <a:off x="238115" y="1659722"/>
            <a:ext cx="8208912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2400" b="1" dirty="0" smtClean="0">
                <a:latin typeface="+mj-lt"/>
              </a:rPr>
              <a:t>Ograniczenie niskiej emisji może być bezinwestycyjne:</a:t>
            </a:r>
          </a:p>
          <a:p>
            <a:pPr>
              <a:defRPr/>
            </a:pPr>
            <a:endParaRPr lang="pl-PL" sz="2400" b="1" dirty="0">
              <a:latin typeface="+mn-lt"/>
            </a:endParaRPr>
          </a:p>
          <a:p>
            <a:pPr marL="898525" lvl="4" indent="-541338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100" dirty="0" smtClean="0">
                <a:latin typeface="+mn-lt"/>
              </a:rPr>
              <a:t>racjonalne </a:t>
            </a:r>
            <a:r>
              <a:rPr lang="pl-PL" sz="2100" dirty="0">
                <a:latin typeface="+mn-lt"/>
              </a:rPr>
              <a:t>zużywanie energii, wody, </a:t>
            </a:r>
          </a:p>
          <a:p>
            <a:pPr marL="898525" lvl="4" indent="-541338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100" dirty="0">
                <a:latin typeface="+mn-lt"/>
              </a:rPr>
              <a:t>odpowiedzialną gospodarkę odpadami (nie spalajmy śmieci!)</a:t>
            </a:r>
          </a:p>
          <a:p>
            <a:pPr marL="898525" lvl="4" indent="-541338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100" dirty="0">
                <a:latin typeface="+mn-lt"/>
              </a:rPr>
              <a:t>korzystanie z komunikacji publicznej </a:t>
            </a:r>
          </a:p>
          <a:p>
            <a:pPr marL="898525" lvl="4" indent="-541338" eaLnBrk="1" fontAlgn="auto" hangingPunct="1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pl-PL" sz="2100" dirty="0">
                <a:latin typeface="+mn-lt"/>
              </a:rPr>
              <a:t>dbajmy o zieleń i nowe nasadzenia np.:</a:t>
            </a:r>
          </a:p>
          <a:p>
            <a:pPr marL="1450975" lvl="5" indent="-458788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pl-PL" sz="2100" b="1" dirty="0">
                <a:latin typeface="+mn-lt"/>
              </a:rPr>
              <a:t>absorbcja szkodliwych substancji – 1 ha lasu  w ciągu jednej godziny pochłania emisję CO2 wytworzoną przez 200 osób w tym czasie</a:t>
            </a:r>
          </a:p>
          <a:p>
            <a:pPr marL="1450975" lvl="5" indent="-458788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pl-PL" sz="2100" b="1" dirty="0">
                <a:latin typeface="+mn-lt"/>
              </a:rPr>
              <a:t>żywopłoty przy ulicach mogą pochłonąć ok. 70 % zanieczyszczeń emitowanych przez samochody</a:t>
            </a:r>
            <a:r>
              <a:rPr lang="pl-PL" sz="2100" b="1" dirty="0" smtClean="0">
                <a:latin typeface="+mn-lt"/>
              </a:rPr>
              <a:t>)</a:t>
            </a:r>
            <a:r>
              <a:rPr lang="pl-PL" sz="2100" dirty="0" smtClean="0">
                <a:latin typeface="+mn-lt"/>
              </a:rPr>
              <a:t> </a:t>
            </a:r>
            <a:endParaRPr lang="pl-PL" sz="2100" dirty="0">
              <a:latin typeface="+mn-lt"/>
            </a:endParaRPr>
          </a:p>
        </p:txBody>
      </p:sp>
      <p:sp>
        <p:nvSpPr>
          <p:cNvPr id="59397" name="Tytuł 1"/>
          <p:cNvSpPr txBox="1">
            <a:spLocks/>
          </p:cNvSpPr>
          <p:nvPr/>
        </p:nvSpPr>
        <p:spPr bwMode="auto">
          <a:xfrm>
            <a:off x="76200" y="333375"/>
            <a:ext cx="906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>
                <a:solidFill>
                  <a:srgbClr val="5F7901"/>
                </a:solidFill>
              </a:rPr>
              <a:t>Przeciwdziałanie niskiej emisji</a:t>
            </a:r>
          </a:p>
        </p:txBody>
      </p:sp>
    </p:spTree>
    <p:extLst>
      <p:ext uri="{BB962C8B-B14F-4D97-AF65-F5344CB8AC3E}">
        <p14:creationId xmlns:p14="http://schemas.microsoft.com/office/powerpoint/2010/main" val="295088906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>
            <a:extLst>
              <a:ext uri="{FF2B5EF4-FFF2-40B4-BE49-F238E27FC236}"/>
            </a:extLst>
          </p:cNvPr>
          <p:cNvSpPr/>
          <p:nvPr/>
        </p:nvSpPr>
        <p:spPr>
          <a:xfrm>
            <a:off x="376238" y="1331913"/>
            <a:ext cx="4189412" cy="28813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rgbClr val="5F790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5F7901"/>
                </a:solidFill>
              </a:rPr>
              <a:t>Gdy jesteś świadkiem</a:t>
            </a:r>
            <a:br>
              <a:rPr lang="pl-PL" sz="2200" b="1" dirty="0">
                <a:solidFill>
                  <a:srgbClr val="5F7901"/>
                </a:solidFill>
              </a:rPr>
            </a:br>
            <a:r>
              <a:rPr lang="pl-PL" sz="2200" b="1" dirty="0">
                <a:solidFill>
                  <a:srgbClr val="5F7901"/>
                </a:solidFill>
              </a:rPr>
              <a:t>palenia śmieci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rgbClr val="5F790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rgbClr val="5F7901"/>
                </a:solidFill>
              </a:rPr>
              <a:t>Zgłoś sprawę Policji </a:t>
            </a:r>
            <a:br>
              <a:rPr lang="pl-PL" sz="2200" b="1" dirty="0">
                <a:solidFill>
                  <a:srgbClr val="5F7901"/>
                </a:solidFill>
              </a:rPr>
            </a:br>
            <a:r>
              <a:rPr lang="pl-PL" sz="2200" b="1" dirty="0">
                <a:solidFill>
                  <a:srgbClr val="5F7901"/>
                </a:solidFill>
              </a:rPr>
              <a:t>lub Straży Miejskiej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>
            <a:extLst>
              <a:ext uri="{FF2B5EF4-FFF2-40B4-BE49-F238E27FC236}"/>
            </a:extLst>
          </p:cNvPr>
          <p:cNvSpPr/>
          <p:nvPr/>
        </p:nvSpPr>
        <p:spPr>
          <a:xfrm>
            <a:off x="442913" y="4700588"/>
            <a:ext cx="4167187" cy="1192212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chemeClr val="tx1"/>
                </a:solidFill>
              </a:rPr>
              <a:t>Do </a:t>
            </a:r>
            <a:r>
              <a:rPr lang="pl-PL" sz="2200" b="1" dirty="0" smtClean="0">
                <a:solidFill>
                  <a:schemeClr val="tx1"/>
                </a:solidFill>
              </a:rPr>
              <a:t>5 000 </a:t>
            </a:r>
            <a:r>
              <a:rPr lang="pl-PL" sz="2200" b="1" dirty="0">
                <a:solidFill>
                  <a:schemeClr val="tx1"/>
                </a:solidFill>
              </a:rPr>
              <a:t>zł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dirty="0">
                <a:solidFill>
                  <a:schemeClr val="tx1"/>
                </a:solidFill>
              </a:rPr>
              <a:t>kary grzywny za palenie śmieci</a:t>
            </a:r>
          </a:p>
        </p:txBody>
      </p:sp>
      <p:sp>
        <p:nvSpPr>
          <p:cNvPr id="61444" name="Symbol zastępczy numeru slajdu 2"/>
          <p:cNvSpPr txBox="1">
            <a:spLocks/>
          </p:cNvSpPr>
          <p:nvPr/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0F6058-1BCE-4395-915B-AA9E6AE745BC}" type="slidenum">
              <a:rPr lang="pl-PL" altLang="pl-PL" sz="1800"/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pl-PL" altLang="pl-PL" sz="180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3" y="1312586"/>
            <a:ext cx="3456384" cy="4859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46" name="Prostokąt 10"/>
          <p:cNvSpPr>
            <a:spLocks noChangeArrowheads="1"/>
          </p:cNvSpPr>
          <p:nvPr/>
        </p:nvSpPr>
        <p:spPr bwMode="auto">
          <a:xfrm>
            <a:off x="6584950" y="5926138"/>
            <a:ext cx="17287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1000"/>
              <a:t>Źródło: www.fundacjaarka.pl</a:t>
            </a:r>
          </a:p>
        </p:txBody>
      </p:sp>
      <p:sp>
        <p:nvSpPr>
          <p:cNvPr id="61447" name="Tytuł 1"/>
          <p:cNvSpPr txBox="1">
            <a:spLocks/>
          </p:cNvSpPr>
          <p:nvPr/>
        </p:nvSpPr>
        <p:spPr bwMode="auto">
          <a:xfrm>
            <a:off x="76200" y="333375"/>
            <a:ext cx="90678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3600" b="1" dirty="0" smtClean="0">
                <a:solidFill>
                  <a:srgbClr val="5F7901"/>
                </a:solidFill>
              </a:rPr>
              <a:t>Reaguj</a:t>
            </a:r>
            <a:endParaRPr lang="pl-PL" altLang="pl-PL" sz="3600" b="1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007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883" y="2063432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42910" y="2933796"/>
            <a:ext cx="8229600" cy="201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doradztwo@nfosigw.gov.pl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doradcy.energetyczni@wfos.com.pl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www.doradztwo-energetyczne.gov.pl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www.wfos.com.pl/doradcy-energetyczni/aktualnosci-de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5430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353757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5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3847852" cy="244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39750" y="658913"/>
            <a:ext cx="8280400" cy="648370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3600" dirty="0" smtClean="0">
                <a:solidFill>
                  <a:srgbClr val="5F7901"/>
                </a:solidFill>
              </a:rPr>
              <a:t>Definicje</a:t>
            </a:r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endParaRPr lang="pl-PL" altLang="pl-PL" sz="3600" dirty="0" smtClean="0"/>
          </a:p>
        </p:txBody>
      </p:sp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238125" y="1749425"/>
            <a:ext cx="444182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</a:pPr>
            <a:r>
              <a:rPr lang="pl-PL" altLang="pl-PL" sz="2200" b="1" dirty="0"/>
              <a:t>Zanieczyszczenia powietrza </a:t>
            </a:r>
            <a:r>
              <a:rPr lang="pl-PL" altLang="pl-PL" sz="2200" dirty="0"/>
              <a:t>to substancje gazowe, stałe lub ciekłe, znajdujące się w powietrzu (</a:t>
            </a:r>
            <a:r>
              <a:rPr lang="pl-PL" altLang="pl-PL" sz="2200" b="1" dirty="0"/>
              <a:t>naruszające</a:t>
            </a:r>
            <a:r>
              <a:rPr lang="pl-PL" altLang="pl-PL" sz="2200" dirty="0"/>
              <a:t> określony skład chemiczny powietrza na danym obszarze)</a:t>
            </a:r>
          </a:p>
          <a:p>
            <a:pPr algn="l" eaLnBrk="1" hangingPunct="1">
              <a:spcBef>
                <a:spcPct val="0"/>
              </a:spcBef>
            </a:pPr>
            <a:endParaRPr lang="pl-PL" altLang="pl-PL" sz="2200" dirty="0"/>
          </a:p>
          <a:p>
            <a:pPr algn="l" eaLnBrk="1" hangingPunct="1">
              <a:spcBef>
                <a:spcPct val="0"/>
              </a:spcBef>
            </a:pPr>
            <a:r>
              <a:rPr lang="pl-PL" altLang="pl-PL" sz="2200" dirty="0"/>
              <a:t>Zanieczyszczenia powietrza </a:t>
            </a:r>
            <a:endParaRPr lang="pl-PL" altLang="pl-PL" sz="2200" dirty="0" smtClean="0"/>
          </a:p>
          <a:p>
            <a:pPr algn="l" eaLnBrk="1" hangingPunct="1">
              <a:spcBef>
                <a:spcPct val="0"/>
              </a:spcBef>
            </a:pPr>
            <a:r>
              <a:rPr lang="pl-PL" altLang="pl-PL" sz="2200" b="1" dirty="0" smtClean="0"/>
              <a:t>są </a:t>
            </a:r>
            <a:r>
              <a:rPr lang="pl-PL" altLang="pl-PL" sz="2200" b="1" dirty="0"/>
              <a:t>niebezpieczne</a:t>
            </a:r>
            <a:r>
              <a:rPr lang="pl-PL" altLang="pl-PL" sz="2200" dirty="0"/>
              <a:t>,</a:t>
            </a:r>
            <a:r>
              <a:rPr lang="pl-PL" altLang="pl-PL" sz="2200" b="1" dirty="0"/>
              <a:t> </a:t>
            </a:r>
            <a:r>
              <a:rPr lang="pl-PL" altLang="pl-PL" sz="2200" dirty="0"/>
              <a:t>przemieszczają się na duże odległości powodując często </a:t>
            </a:r>
            <a:r>
              <a:rPr lang="pl-PL" altLang="pl-PL" sz="2200" b="1" dirty="0"/>
              <a:t>skażenie terenu</a:t>
            </a:r>
            <a:r>
              <a:rPr lang="pl-PL" altLang="pl-PL" sz="2200" dirty="0"/>
              <a:t>.</a:t>
            </a:r>
          </a:p>
        </p:txBody>
      </p:sp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4682734" y="4719972"/>
            <a:ext cx="4532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 dirty="0"/>
              <a:t>Zdjęcie : http://www.ekologia.pl/wiedza/zanieczyszczenia/zanieczyszczenia-powietrza-oddychac-zatrutym-powietrzem,11030.html</a:t>
            </a:r>
          </a:p>
        </p:txBody>
      </p:sp>
    </p:spTree>
    <p:extLst>
      <p:ext uri="{BB962C8B-B14F-4D97-AF65-F5344CB8AC3E}">
        <p14:creationId xmlns:p14="http://schemas.microsoft.com/office/powerpoint/2010/main" val="426036576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3600" dirty="0" smtClean="0">
                <a:solidFill>
                  <a:srgbClr val="5F7901"/>
                </a:solidFill>
              </a:rPr>
              <a:t>Definicje – emisja wysoka i niska</a:t>
            </a:r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endParaRPr lang="pl-PL" altLang="pl-PL" sz="3600" dirty="0" smtClean="0"/>
          </a:p>
        </p:txBody>
      </p:sp>
      <p:grpSp>
        <p:nvGrpSpPr>
          <p:cNvPr id="6" name="Grupa 5"/>
          <p:cNvGrpSpPr/>
          <p:nvPr/>
        </p:nvGrpSpPr>
        <p:grpSpPr>
          <a:xfrm>
            <a:off x="107504" y="1772816"/>
            <a:ext cx="9036496" cy="4555953"/>
            <a:chOff x="37521" y="1849438"/>
            <a:chExt cx="9198554" cy="4479331"/>
          </a:xfrm>
        </p:grpSpPr>
        <p:grpSp>
          <p:nvGrpSpPr>
            <p:cNvPr id="7" name="Grupa 6"/>
            <p:cNvGrpSpPr/>
            <p:nvPr/>
          </p:nvGrpSpPr>
          <p:grpSpPr>
            <a:xfrm>
              <a:off x="37521" y="1947801"/>
              <a:ext cx="8971542" cy="4380968"/>
              <a:chOff x="37521" y="1947801"/>
              <a:chExt cx="8971542" cy="4380968"/>
            </a:xfrm>
          </p:grpSpPr>
          <p:pic>
            <p:nvPicPr>
              <p:cNvPr id="10" name="Obraz 9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430022" y="3646783"/>
                <a:ext cx="3866512" cy="2567836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11" name="Obraz 10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7521" y="1947801"/>
                <a:ext cx="3041044" cy="438096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cxnSp>
            <p:nvCxnSpPr>
              <p:cNvPr id="12" name="Łącznik prosty 11"/>
              <p:cNvCxnSpPr/>
              <p:nvPr/>
            </p:nvCxnSpPr>
            <p:spPr>
              <a:xfrm>
                <a:off x="250825" y="3429000"/>
                <a:ext cx="8758238" cy="0"/>
              </a:xfrm>
              <a:prstGeom prst="line">
                <a:avLst/>
              </a:prstGeom>
              <a:ln w="38100">
                <a:solidFill>
                  <a:schemeClr val="accent1">
                    <a:lumMod val="60000"/>
                    <a:lumOff val="40000"/>
                  </a:schemeClr>
                </a:solidFill>
                <a:prstDash val="dashDot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Łącznik prosty ze strzałką 12"/>
              <p:cNvCxnSpPr/>
              <p:nvPr/>
            </p:nvCxnSpPr>
            <p:spPr>
              <a:xfrm flipH="1">
                <a:off x="3348038" y="3429000"/>
                <a:ext cx="0" cy="2786063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" name="pole tekstowe 19"/>
            <p:cNvSpPr txBox="1">
              <a:spLocks noChangeArrowheads="1"/>
            </p:cNvSpPr>
            <p:nvPr/>
          </p:nvSpPr>
          <p:spPr bwMode="auto">
            <a:xfrm>
              <a:off x="6769100" y="1849438"/>
              <a:ext cx="2374900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SzPct val="70000"/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1800" b="1" dirty="0" smtClean="0">
                  <a:latin typeface="+mj-lt"/>
                </a:rPr>
                <a:t>Wysoka emisja </a:t>
              </a:r>
              <a:r>
                <a:rPr lang="pl-PL" altLang="pl-PL" sz="1800" dirty="0" smtClean="0">
                  <a:latin typeface="+mj-lt"/>
                </a:rPr>
                <a:t>źródło szkodliwych produktów spalania znajduje się </a:t>
              </a:r>
              <a:r>
                <a:rPr lang="pl-PL" altLang="pl-PL" sz="1800" b="1" dirty="0" smtClean="0">
                  <a:latin typeface="+mj-lt"/>
                </a:rPr>
                <a:t>powyżej 40 m</a:t>
              </a:r>
            </a:p>
            <a:p>
              <a:pPr algn="l">
                <a:spcBef>
                  <a:spcPct val="0"/>
                </a:spcBef>
                <a:buFontTx/>
                <a:buNone/>
                <a:defRPr/>
              </a:pPr>
              <a:endParaRPr lang="pl-PL" altLang="pl-PL" sz="1800" b="1" dirty="0" smtClean="0">
                <a:latin typeface="+mj-lt"/>
              </a:endParaRPr>
            </a:p>
          </p:txBody>
        </p:sp>
        <p:sp>
          <p:nvSpPr>
            <p:cNvPr id="9" name="pole tekstowe 24"/>
            <p:cNvSpPr txBox="1">
              <a:spLocks noChangeArrowheads="1"/>
            </p:cNvSpPr>
            <p:nvPr/>
          </p:nvSpPr>
          <p:spPr bwMode="auto">
            <a:xfrm>
              <a:off x="6888163" y="4884738"/>
              <a:ext cx="2347912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just">
                <a:spcBef>
                  <a:spcPct val="20000"/>
                </a:spcBef>
                <a:buFont typeface="Arial" panose="020B0604020202020204" pitchFamily="34" charset="0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algn="just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algn="just">
                <a:spcBef>
                  <a:spcPct val="20000"/>
                </a:spcBef>
                <a:buSzPct val="70000"/>
                <a:buFont typeface="Courier New" panose="02070309020205020404" pitchFamily="49" charset="0"/>
                <a:buChar char="o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algn="just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l">
                <a:spcBef>
                  <a:spcPct val="0"/>
                </a:spcBef>
                <a:buFontTx/>
                <a:buNone/>
                <a:defRPr/>
              </a:pPr>
              <a:r>
                <a:rPr lang="pl-PL" altLang="pl-PL" sz="1800" b="1" dirty="0" smtClean="0">
                  <a:latin typeface="+mj-lt"/>
                </a:rPr>
                <a:t>Niska emisja </a:t>
              </a:r>
              <a:r>
                <a:rPr lang="pl-PL" altLang="pl-PL" sz="1800" dirty="0" smtClean="0">
                  <a:latin typeface="+mj-lt"/>
                </a:rPr>
                <a:t>źródło szkodliwych produktów spalania znajduje się </a:t>
              </a:r>
              <a:r>
                <a:rPr lang="pl-PL" altLang="pl-PL" sz="1800" b="1" dirty="0" smtClean="0">
                  <a:latin typeface="+mj-lt"/>
                </a:rPr>
                <a:t>do 40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30052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3600" dirty="0" smtClean="0">
                <a:solidFill>
                  <a:srgbClr val="5F7901"/>
                </a:solidFill>
              </a:rPr>
              <a:t>Definicje - Smog</a:t>
            </a:r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endParaRPr lang="pl-PL" altLang="pl-PL" sz="3600" dirty="0" smtClean="0"/>
          </a:p>
        </p:txBody>
      </p:sp>
      <p:sp>
        <p:nvSpPr>
          <p:cNvPr id="6" name="pole tekstowe 5"/>
          <p:cNvSpPr txBox="1"/>
          <p:nvPr/>
        </p:nvSpPr>
        <p:spPr>
          <a:xfrm>
            <a:off x="554038" y="1700808"/>
            <a:ext cx="5545137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pl-PL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just">
              <a:defRPr/>
            </a:pPr>
            <a:r>
              <a:rPr lang="pl-PL" sz="2000" b="1" dirty="0">
                <a:latin typeface="+mj-lt"/>
              </a:rPr>
              <a:t>Nienaturalne zjawisko</a:t>
            </a:r>
            <a:r>
              <a:rPr lang="pl-PL" sz="2000" dirty="0">
                <a:latin typeface="+mj-lt"/>
              </a:rPr>
              <a:t> atmosferyczne polegające na współwystępowaniu </a:t>
            </a:r>
            <a:r>
              <a:rPr lang="pl-PL" sz="2000" b="1" dirty="0">
                <a:latin typeface="+mj-lt"/>
              </a:rPr>
              <a:t>zanieczyszczeń powietrza </a:t>
            </a:r>
            <a:r>
              <a:rPr lang="pl-PL" sz="2000" dirty="0">
                <a:latin typeface="+mj-lt"/>
              </a:rPr>
              <a:t>spowodowanych działalnością człowieka oraz </a:t>
            </a:r>
            <a:r>
              <a:rPr lang="pl-PL" sz="2000" b="1" dirty="0">
                <a:latin typeface="+mj-lt"/>
              </a:rPr>
              <a:t>niekorzystnych naturalnych zjawisk atmosferycznych</a:t>
            </a:r>
            <a:r>
              <a:rPr lang="pl-PL" sz="2000" dirty="0">
                <a:latin typeface="+mj-lt"/>
              </a:rPr>
              <a:t>. </a:t>
            </a:r>
          </a:p>
        </p:txBody>
      </p:sp>
      <p:pic>
        <p:nvPicPr>
          <p:cNvPr id="7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25650"/>
            <a:ext cx="2312987" cy="1870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ostokąt 5"/>
          <p:cNvSpPr>
            <a:spLocks noChangeArrowheads="1"/>
          </p:cNvSpPr>
          <p:nvPr/>
        </p:nvSpPr>
        <p:spPr bwMode="auto">
          <a:xfrm>
            <a:off x="546100" y="4351338"/>
            <a:ext cx="80581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pl-PL" altLang="pl-PL" dirty="0" smtClean="0">
                <a:latin typeface="+mj-lt"/>
              </a:rPr>
              <a:t>Powstaje przez skumulowanie się znacznej ilości zanieczyszczeń (motoryzacja, przemysł) na pewnym obszarze (np. w mieście). Muszą temu sprzyjać odpowiednie, szczególne warunki pogodowe.</a:t>
            </a:r>
          </a:p>
        </p:txBody>
      </p:sp>
    </p:spTree>
    <p:extLst>
      <p:ext uri="{BB962C8B-B14F-4D97-AF65-F5344CB8AC3E}">
        <p14:creationId xmlns:p14="http://schemas.microsoft.com/office/powerpoint/2010/main" val="13932469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900113" y="1031875"/>
            <a:ext cx="7934325" cy="2078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pl-P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pl-P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Poważny problem </a:t>
            </a: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charakterze: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społecznym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gospodarczym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środowiskowym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3600" dirty="0" smtClean="0">
                <a:solidFill>
                  <a:srgbClr val="5F7901"/>
                </a:solidFill>
              </a:rPr>
              <a:t>Smog</a:t>
            </a:r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endParaRPr lang="pl-PL" altLang="pl-PL" sz="3600" dirty="0" smtClean="0"/>
          </a:p>
        </p:txBody>
      </p:sp>
      <p:sp>
        <p:nvSpPr>
          <p:cNvPr id="7" name="Prostokąt 4"/>
          <p:cNvSpPr>
            <a:spLocks noChangeArrowheads="1"/>
          </p:cNvSpPr>
          <p:nvPr/>
        </p:nvSpPr>
        <p:spPr bwMode="auto">
          <a:xfrm>
            <a:off x="2992438" y="3467100"/>
            <a:ext cx="584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altLang="pl-PL" dirty="0">
                <a:ea typeface="Calibri" panose="020F0502020204030204" pitchFamily="34" charset="0"/>
                <a:cs typeface="Times New Roman" panose="02020603050405020304" pitchFamily="18" charset="0"/>
              </a:rPr>
              <a:t>Pojawia się zwykle na obszarach, gdzie występuje tzw. „niska emisja”.</a:t>
            </a:r>
            <a:r>
              <a:rPr lang="pl-PL" alt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06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pl-PL" altLang="pl-PL" dirty="0">
                <a:ea typeface="Calibri" panose="020F0502020204030204" pitchFamily="34" charset="0"/>
                <a:cs typeface="Times New Roman" panose="02020603050405020304" pitchFamily="18" charset="0"/>
              </a:rPr>
              <a:t>Smog </a:t>
            </a:r>
            <a:r>
              <a:rPr lang="pl-PL" alt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zalega również na obszarach poza dużymi miastami</a:t>
            </a:r>
            <a:r>
              <a:rPr lang="pl-PL" altLang="pl-PL" dirty="0">
                <a:ea typeface="Calibri" panose="020F0502020204030204" pitchFamily="34" charset="0"/>
                <a:cs typeface="Times New Roman" panose="02020603050405020304" pitchFamily="18" charset="0"/>
              </a:rPr>
              <a:t>, dotychczas uważanych za czyste, pełniących funkcje </a:t>
            </a:r>
            <a:r>
              <a:rPr lang="pl-PL" alt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rekreacyjne</a:t>
            </a:r>
            <a:r>
              <a:rPr lang="pl-PL" altLang="pl-PL" dirty="0">
                <a:ea typeface="Calibri" panose="020F0502020204030204" pitchFamily="34" charset="0"/>
                <a:cs typeface="Times New Roman" panose="02020603050405020304" pitchFamily="18" charset="0"/>
              </a:rPr>
              <a:t> lub </a:t>
            </a:r>
            <a:r>
              <a:rPr lang="pl-PL" alt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nawet uzdrowiskowe np</a:t>
            </a:r>
            <a:r>
              <a:rPr lang="pl-PL" altLang="pl-PL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pl-PL" altLang="pl-PL" b="1" dirty="0">
                <a:ea typeface="Calibri" panose="020F0502020204030204" pitchFamily="34" charset="0"/>
                <a:cs typeface="Times New Roman" panose="02020603050405020304" pitchFamily="18" charset="0"/>
              </a:rPr>
              <a:t>Zakopane, Podbeskidzie – skupiska domów ogrzewanych paliwem złej jakości</a:t>
            </a:r>
            <a:r>
              <a:rPr lang="pl-PL" altLang="pl-PL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2602" y="1554688"/>
            <a:ext cx="2613136" cy="1743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0113" y="3695261"/>
            <a:ext cx="1368152" cy="1916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rostokąt 5"/>
          <p:cNvSpPr>
            <a:spLocks noChangeArrowheads="1"/>
          </p:cNvSpPr>
          <p:nvPr/>
        </p:nvSpPr>
        <p:spPr bwMode="auto">
          <a:xfrm>
            <a:off x="6789510" y="6026150"/>
            <a:ext cx="2349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 dirty="0"/>
              <a:t>Źródło: Światowa Organizacja Zdrowia (WHO)</a:t>
            </a:r>
          </a:p>
        </p:txBody>
      </p:sp>
    </p:spTree>
    <p:extLst>
      <p:ext uri="{BB962C8B-B14F-4D97-AF65-F5344CB8AC3E}">
        <p14:creationId xmlns:p14="http://schemas.microsoft.com/office/powerpoint/2010/main" val="24245725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F016427-E37D-4B4B-869F-20A3D6852401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/>
            </a:extLst>
          </p:cNvPr>
          <p:cNvSpPr/>
          <p:nvPr/>
        </p:nvSpPr>
        <p:spPr>
          <a:xfrm>
            <a:off x="820738" y="1897063"/>
            <a:ext cx="4222750" cy="1662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dirty="0">
                <a:latin typeface="+mn-lt"/>
                <a:cs typeface="+mn-cs"/>
              </a:rPr>
              <a:t>Niska emisja to zanieczyszczenia koncentrujące się nisko nad ziemią, za którą </a:t>
            </a:r>
            <a:r>
              <a:rPr lang="pl-PL" sz="2000" b="1" dirty="0">
                <a:latin typeface="+mn-lt"/>
                <a:cs typeface="+mn-cs"/>
              </a:rPr>
              <a:t>odpowiedzialne są </a:t>
            </a:r>
            <a:br>
              <a:rPr lang="pl-PL" sz="2000" b="1" dirty="0">
                <a:latin typeface="+mn-lt"/>
                <a:cs typeface="+mn-cs"/>
              </a:rPr>
            </a:br>
            <a:r>
              <a:rPr lang="pl-PL" sz="2000" b="1" dirty="0">
                <a:latin typeface="+mn-lt"/>
                <a:cs typeface="+mn-cs"/>
              </a:rPr>
              <a:t>w szczególności: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200" b="1" dirty="0">
              <a:latin typeface="+mn-lt"/>
              <a:cs typeface="+mn-cs"/>
            </a:endParaRP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539750" y="260350"/>
            <a:ext cx="82804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l-PL" altLang="pl-PL" sz="3600" smtClean="0"/>
              <a:t/>
            </a:r>
            <a:br>
              <a:rPr lang="pl-PL" altLang="pl-PL" sz="3600" smtClean="0"/>
            </a:br>
            <a:r>
              <a:rPr lang="pl-PL" altLang="pl-PL" sz="3600" smtClean="0">
                <a:solidFill>
                  <a:srgbClr val="5F7901"/>
                </a:solidFill>
              </a:rPr>
              <a:t>Przyczyny niskiej emisji</a:t>
            </a:r>
            <a:r>
              <a:rPr lang="pl-PL" altLang="pl-PL" sz="3600" smtClean="0"/>
              <a:t/>
            </a:r>
            <a:br>
              <a:rPr lang="pl-PL" altLang="pl-PL" sz="3600" smtClean="0"/>
            </a:br>
            <a:endParaRPr lang="pl-PL" altLang="pl-PL" sz="3600" dirty="0" smtClean="0"/>
          </a:p>
        </p:txBody>
      </p:sp>
      <p:pic>
        <p:nvPicPr>
          <p:cNvPr id="7" name="Obraz 6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8104" y="1660525"/>
            <a:ext cx="3128224" cy="189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-96838" y="5295900"/>
            <a:ext cx="9105901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Zdarza się, że spaliny opuszczające komin zmodernizowanej elektrowni </a:t>
            </a:r>
            <a:endParaRPr lang="pl-PL" sz="2000" b="1" i="1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b="1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są </a:t>
            </a:r>
            <a:r>
              <a:rPr lang="pl-PL" sz="20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czystsze niż powietrze zasysane do kotła</a:t>
            </a:r>
            <a:endParaRPr lang="pl-PL" sz="20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820738" y="3622675"/>
            <a:ext cx="7999412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latin typeface="+mn-lt"/>
              </a:rPr>
              <a:t>domowe piece grzewcze i lokalne kotłownie węglowe</a:t>
            </a: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latin typeface="+mn-lt"/>
              </a:rPr>
              <a:t>na </a:t>
            </a:r>
            <a:r>
              <a:rPr lang="pl-PL" sz="2000" b="1" dirty="0">
                <a:latin typeface="+mn-lt"/>
              </a:rPr>
              <a:t>terenach zurbanizowanych transport samochodowy</a:t>
            </a:r>
            <a:endParaRPr lang="pl-PL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89961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rostokąt 5"/>
          <p:cNvSpPr>
            <a:spLocks noChangeArrowheads="1"/>
          </p:cNvSpPr>
          <p:nvPr/>
        </p:nvSpPr>
        <p:spPr bwMode="auto">
          <a:xfrm>
            <a:off x="6659563" y="6035675"/>
            <a:ext cx="23495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pl-PL" altLang="pl-PL" sz="900"/>
              <a:t>Źródło: Światowa Organizacja Zdrowia (WHO)</a:t>
            </a:r>
          </a:p>
        </p:txBody>
      </p:sp>
      <p:sp>
        <p:nvSpPr>
          <p:cNvPr id="24579" name="Prostokąt 7"/>
          <p:cNvSpPr>
            <a:spLocks noChangeArrowheads="1"/>
          </p:cNvSpPr>
          <p:nvPr/>
        </p:nvSpPr>
        <p:spPr bwMode="auto">
          <a:xfrm>
            <a:off x="4000500" y="549275"/>
            <a:ext cx="515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 defTabSz="2730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 defTabSz="27305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 defTabSz="273050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 defTabSz="2730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27305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27305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1800" b="1"/>
              <a:t>	</a:t>
            </a:r>
            <a:endParaRPr lang="pl-PL" altLang="pl-PL" sz="1600" b="1">
              <a:solidFill>
                <a:srgbClr val="FF0000"/>
              </a:solidFill>
            </a:endParaRPr>
          </a:p>
        </p:txBody>
      </p:sp>
      <p:sp>
        <p:nvSpPr>
          <p:cNvPr id="3" name="Prostokąt 2">
            <a:extLst>
              <a:ext uri="{FF2B5EF4-FFF2-40B4-BE49-F238E27FC236}"/>
            </a:extLst>
          </p:cNvPr>
          <p:cNvSpPr/>
          <p:nvPr/>
        </p:nvSpPr>
        <p:spPr>
          <a:xfrm>
            <a:off x="855663" y="1492250"/>
            <a:ext cx="7964487" cy="25299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 smtClean="0">
                <a:latin typeface="+mn-lt"/>
                <a:cs typeface="+mn-cs"/>
              </a:rPr>
              <a:t>Nieefektywne </a:t>
            </a:r>
            <a:r>
              <a:rPr lang="pl-PL" sz="2000" b="1" dirty="0">
                <a:latin typeface="+mn-lt"/>
                <a:cs typeface="+mn-cs"/>
              </a:rPr>
              <a:t>spalanie paliwa </a:t>
            </a:r>
            <a:r>
              <a:rPr lang="pl-PL" sz="2000" dirty="0">
                <a:latin typeface="+mn-lt"/>
                <a:cs typeface="+mn-cs"/>
              </a:rPr>
              <a:t>– brak odpowiedniej ilości tlenu niezbędnego do spalania np. w skutek ograniczenia przepustowości komina (brak czyszczenia to wydzielanie węgla tlenku CO, potocznie zwanego czadem</a:t>
            </a:r>
            <a:r>
              <a:rPr lang="pl-PL" sz="2000" dirty="0" smtClean="0">
                <a:latin typeface="+mn-lt"/>
                <a:cs typeface="+mn-cs"/>
              </a:rPr>
              <a:t>)</a:t>
            </a:r>
          </a:p>
          <a:p>
            <a:pPr marL="342900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pl-PL" sz="2000" b="1" dirty="0">
              <a:latin typeface="+mn-lt"/>
              <a:cs typeface="+mn-cs"/>
            </a:endParaRPr>
          </a:p>
          <a:p>
            <a:pPr marL="342900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latin typeface="+mn-lt"/>
                <a:cs typeface="+mn-cs"/>
              </a:rPr>
              <a:t>Spalanie paliwa o niskiej jakości </a:t>
            </a:r>
            <a:r>
              <a:rPr lang="pl-PL" sz="2000" dirty="0">
                <a:latin typeface="+mn-lt"/>
                <a:cs typeface="+mn-cs"/>
              </a:rPr>
              <a:t>– często użytkownicy kotłów kupują tanie paliwo np. muły , floty lub wykorzystują odpady (śmieci), </a:t>
            </a:r>
            <a:r>
              <a:rPr lang="pl-PL" sz="2000" b="1" dirty="0">
                <a:latin typeface="+mn-lt"/>
                <a:cs typeface="+mn-cs"/>
              </a:rPr>
              <a:t>ale ...</a:t>
            </a:r>
          </a:p>
        </p:txBody>
      </p:sp>
      <p:sp>
        <p:nvSpPr>
          <p:cNvPr id="24581" name="Symbol zastępczy numeru slajdu 2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6875463" y="63817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0729C1AF-7411-40BF-A241-3CCB3AAF2751}" type="slidenum">
              <a:rPr lang="pl-PL" altLang="pl-PL" sz="1800" smtClean="0"/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80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4022173"/>
            <a:ext cx="1728192" cy="2120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ostokąt 1"/>
          <p:cNvSpPr/>
          <p:nvPr/>
        </p:nvSpPr>
        <p:spPr>
          <a:xfrm>
            <a:off x="2914650" y="4049713"/>
            <a:ext cx="6092825" cy="21256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pl-PL" sz="2000" b="1" dirty="0">
                <a:latin typeface="+mn-lt"/>
                <a:cs typeface="+mn-cs"/>
              </a:rPr>
              <a:t>Pamiętaj:</a:t>
            </a:r>
          </a:p>
          <a:p>
            <a:pPr marL="800100" lvl="1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latin typeface="+mn-lt"/>
                <a:cs typeface="+mn-cs"/>
              </a:rPr>
              <a:t>opału o niskiej jakości trzeba spalić więcej </a:t>
            </a:r>
          </a:p>
          <a:p>
            <a:pPr marL="800100" lvl="1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latin typeface="+mn-lt"/>
                <a:cs typeface="+mn-cs"/>
              </a:rPr>
              <a:t>oszczędności finansowe są niewielkie </a:t>
            </a:r>
          </a:p>
          <a:p>
            <a:pPr marL="800100" lvl="1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latin typeface="+mn-lt"/>
                <a:cs typeface="+mn-cs"/>
              </a:rPr>
              <a:t>wzrasta ilość zanieczyszczeń emitowanych do powietrza</a:t>
            </a:r>
          </a:p>
          <a:p>
            <a:pPr marL="800100" lvl="1" indent="-342900" algn="just" eaLnBrk="1" fontAlgn="auto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pl-PL" sz="2000" dirty="0">
                <a:latin typeface="+mn-lt"/>
                <a:cs typeface="+mn-cs"/>
              </a:rPr>
              <a:t>uwzględnij koszty przyszłego leczenia</a:t>
            </a:r>
          </a:p>
        </p:txBody>
      </p:sp>
      <p:sp>
        <p:nvSpPr>
          <p:cNvPr id="24584" name="Tytuł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80400" cy="1112838"/>
          </a:xfrm>
        </p:spPr>
        <p:txBody>
          <a:bodyPr/>
          <a:lstStyle/>
          <a:p>
            <a:pPr algn="ctr" eaLnBrk="1" hangingPunct="1"/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r>
              <a:rPr lang="pl-PL" altLang="pl-PL" sz="3600" dirty="0" smtClean="0">
                <a:solidFill>
                  <a:srgbClr val="5F7901"/>
                </a:solidFill>
              </a:rPr>
              <a:t>Przyczyny niskiej emisji</a:t>
            </a:r>
            <a:r>
              <a:rPr lang="pl-PL" altLang="pl-PL" sz="3600" dirty="0" smtClean="0"/>
              <a:t/>
            </a:r>
            <a:br>
              <a:rPr lang="pl-PL" altLang="pl-PL" sz="3600" dirty="0" smtClean="0"/>
            </a:br>
            <a:endParaRPr lang="pl-PL" altLang="pl-PL" sz="3600" dirty="0" smtClean="0"/>
          </a:p>
        </p:txBody>
      </p:sp>
    </p:spTree>
    <p:extLst>
      <p:ext uri="{BB962C8B-B14F-4D97-AF65-F5344CB8AC3E}">
        <p14:creationId xmlns:p14="http://schemas.microsoft.com/office/powerpoint/2010/main" val="88080854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9696</TotalTime>
  <Words>3151</Words>
  <Application>Microsoft Office PowerPoint</Application>
  <PresentationFormat>Pokaz na ekranie (4:3)</PresentationFormat>
  <Paragraphs>942</Paragraphs>
  <Slides>35</Slides>
  <Notes>26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41" baseType="lpstr">
      <vt:lpstr>Arial</vt:lpstr>
      <vt:lpstr>Calibri</vt:lpstr>
      <vt:lpstr>Courier New</vt:lpstr>
      <vt:lpstr>Times New Roman</vt:lpstr>
      <vt:lpstr>Wingdings</vt:lpstr>
      <vt:lpstr>Motyw pakietu Office</vt:lpstr>
      <vt:lpstr>Prezentacja programu PowerPoint</vt:lpstr>
      <vt:lpstr>Prezentacja programu PowerPoint</vt:lpstr>
      <vt:lpstr>Plan prezentacji</vt:lpstr>
      <vt:lpstr> Definicje </vt:lpstr>
      <vt:lpstr> Definicje – emisja wysoka i niska </vt:lpstr>
      <vt:lpstr> Definicje - Smog </vt:lpstr>
      <vt:lpstr> Smog </vt:lpstr>
      <vt:lpstr>Prezentacja programu PowerPoint</vt:lpstr>
      <vt:lpstr> Przyczyny niskiej emisji </vt:lpstr>
      <vt:lpstr> Skutki niskiej emisji </vt:lpstr>
      <vt:lpstr> Skutki smogu i niskiej emisji </vt:lpstr>
      <vt:lpstr> Skutki smogu i niskiej emisji </vt:lpstr>
      <vt:lpstr> Skutki smogu i niskiej emisji </vt:lpstr>
      <vt:lpstr> Skutki smogu i niskiej emisji </vt:lpstr>
      <vt:lpstr> Skutki smogu i niskiej emisji </vt:lpstr>
      <vt:lpstr>Prezentacja programu PowerPoint</vt:lpstr>
      <vt:lpstr>Ustawa Prawo ochrony środowiska (POŚ): </vt:lpstr>
      <vt:lpstr>Ustawa Prawo Ochrony Środowiska (POŚ): </vt:lpstr>
      <vt:lpstr>Wojewódzki Inspektor Ochrony Środowiska  ocenia jakość powietrza - klasyfikuje strefy, gdy:</vt:lpstr>
      <vt:lpstr>Jakość powietrza w Polsce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Wstępne wyniki oceny WIOŚ 2017 Świętokrzyskie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wb-JRP</dc:creator>
  <cp:lastModifiedBy>Katarzyna Kitlińska</cp:lastModifiedBy>
  <cp:revision>844</cp:revision>
  <cp:lastPrinted>2017-06-07T12:36:25Z</cp:lastPrinted>
  <dcterms:created xsi:type="dcterms:W3CDTF">2014-08-06T13:18:13Z</dcterms:created>
  <dcterms:modified xsi:type="dcterms:W3CDTF">2018-03-21T13:18:25Z</dcterms:modified>
</cp:coreProperties>
</file>