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1047" r:id="rId2"/>
    <p:sldId id="1048" r:id="rId3"/>
    <p:sldId id="1014" r:id="rId4"/>
    <p:sldId id="1019" r:id="rId5"/>
    <p:sldId id="1049" r:id="rId6"/>
    <p:sldId id="1050" r:id="rId7"/>
    <p:sldId id="1021" r:id="rId8"/>
    <p:sldId id="1022" r:id="rId9"/>
    <p:sldId id="1023" r:id="rId10"/>
    <p:sldId id="1024" r:id="rId11"/>
    <p:sldId id="1041" r:id="rId12"/>
    <p:sldId id="1027" r:id="rId13"/>
    <p:sldId id="1028" r:id="rId14"/>
    <p:sldId id="1029" r:id="rId15"/>
    <p:sldId id="1030" r:id="rId16"/>
    <p:sldId id="1031" r:id="rId17"/>
    <p:sldId id="1032" r:id="rId18"/>
    <p:sldId id="1033" r:id="rId19"/>
    <p:sldId id="1034" r:id="rId20"/>
    <p:sldId id="1046" r:id="rId21"/>
    <p:sldId id="1044" r:id="rId22"/>
    <p:sldId id="1045" r:id="rId23"/>
    <p:sldId id="1051" r:id="rId24"/>
  </p:sldIdLst>
  <p:sldSz cx="9144000" cy="6858000" type="screen4x3"/>
  <p:notesSz cx="6858000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7901"/>
    <a:srgbClr val="000000"/>
    <a:srgbClr val="95CA20"/>
    <a:srgbClr val="FFFFFF"/>
    <a:srgbClr val="D9D9D9"/>
    <a:srgbClr val="026937"/>
    <a:srgbClr val="AFE13F"/>
    <a:srgbClr val="7EA002"/>
    <a:srgbClr val="76C0D4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1" autoAdjust="0"/>
    <p:restoredTop sz="86386" autoAdjust="0"/>
  </p:normalViewPr>
  <p:slideViewPr>
    <p:cSldViewPr>
      <p:cViewPr varScale="1">
        <p:scale>
          <a:sx n="93" d="100"/>
          <a:sy n="93" d="100"/>
        </p:scale>
        <p:origin x="130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6578"/>
    </p:cViewPr>
  </p:sorterViewPr>
  <p:notesViewPr>
    <p:cSldViewPr>
      <p:cViewPr varScale="1">
        <p:scale>
          <a:sx n="85" d="100"/>
          <a:sy n="85" d="100"/>
        </p:scale>
        <p:origin x="-3834" y="-84"/>
      </p:cViewPr>
      <p:guideLst>
        <p:guide orient="horz" pos="3127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6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98DB0-72E4-4730-913A-8BA541BD7DA3}" type="datetimeFigureOut">
              <a:rPr lang="pl-PL" smtClean="0"/>
              <a:pPr/>
              <a:t>2018-03-19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9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6" y="9428589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6469F-555E-4830-A623-E34794D6B7B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5374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6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C1F34-A98F-4314-B0BB-13483555CB5B}" type="datetimeFigureOut">
              <a:rPr lang="pl-PL" smtClean="0"/>
              <a:pPr/>
              <a:t>2018-03-19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1" y="4715158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6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94BC3-64E2-4C9E-AE7F-1C74F16E8A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8468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9220" name="Symbol zastępczy numeru slajd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7988BB-1879-49AB-8C58-711D985EBF33}" type="slidenum">
              <a:rPr lang="pl-PL" altLang="pl-PL" smtClean="0"/>
              <a:pPr>
                <a:spcBef>
                  <a:spcPct val="0"/>
                </a:spcBef>
              </a:pPr>
              <a:t>1</a:t>
            </a:fld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4066287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13E13-4F30-4BA1-9830-D9736D4FA486}" type="slidenum">
              <a:rPr lang="pl-PL" altLang="pl-PL" smtClean="0"/>
              <a:pPr>
                <a:defRPr/>
              </a:pPr>
              <a:t>11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4787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dirty="0" smtClean="0">
                <a:latin typeface="Arial Narrow" pitchFamily="34" charset="0"/>
              </a:rPr>
              <a:t>Najczęstsze schorzenia i objawy, z którymi spotykają się osoby narażone na działanie pleśni w domu, to:</a:t>
            </a:r>
          </a:p>
          <a:p>
            <a:pPr>
              <a:spcAft>
                <a:spcPts val="544"/>
              </a:spcAft>
              <a:buFont typeface="Wingdings" pitchFamily="2" charset="2"/>
              <a:buChar char="Ø"/>
            </a:pPr>
            <a:r>
              <a:rPr lang="pl-PL" sz="1200" dirty="0" smtClean="0">
                <a:latin typeface="Arial Narrow" pitchFamily="34" charset="0"/>
              </a:rPr>
              <a:t>bóle mięśni i stawów,</a:t>
            </a:r>
          </a:p>
          <a:p>
            <a:pPr>
              <a:spcAft>
                <a:spcPts val="544"/>
              </a:spcAft>
              <a:buFont typeface="Wingdings" pitchFamily="2" charset="2"/>
              <a:buChar char="Ø"/>
            </a:pPr>
            <a:r>
              <a:rPr lang="pl-PL" sz="1200" dirty="0" smtClean="0">
                <a:latin typeface="Arial Narrow" pitchFamily="34" charset="0"/>
              </a:rPr>
              <a:t>zapalenia zatok</a:t>
            </a:r>
          </a:p>
          <a:p>
            <a:pPr>
              <a:spcAft>
                <a:spcPts val="544"/>
              </a:spcAft>
              <a:buFont typeface="Wingdings" pitchFamily="2" charset="2"/>
              <a:buChar char="Ø"/>
            </a:pPr>
            <a:r>
              <a:rPr lang="pl-PL" sz="1200" dirty="0" smtClean="0">
                <a:latin typeface="Arial Narrow" pitchFamily="34" charset="0"/>
              </a:rPr>
              <a:t>infekcje skórne,</a:t>
            </a:r>
          </a:p>
          <a:p>
            <a:pPr>
              <a:spcAft>
                <a:spcPts val="544"/>
              </a:spcAft>
              <a:buFont typeface="Wingdings" pitchFamily="2" charset="2"/>
              <a:buChar char="Ø"/>
            </a:pPr>
            <a:r>
              <a:rPr lang="pl-PL" sz="1200" dirty="0" smtClean="0">
                <a:latin typeface="Arial Narrow" pitchFamily="34" charset="0"/>
              </a:rPr>
              <a:t>problemy z oddychaniem</a:t>
            </a:r>
          </a:p>
          <a:p>
            <a:pPr>
              <a:spcAft>
                <a:spcPts val="544"/>
              </a:spcAft>
              <a:buFont typeface="Wingdings" pitchFamily="2" charset="2"/>
              <a:buChar char="Ø"/>
            </a:pPr>
            <a:r>
              <a:rPr lang="pl-PL" sz="1200" dirty="0" smtClean="0">
                <a:latin typeface="Arial Narrow" pitchFamily="34" charset="0"/>
              </a:rPr>
              <a:t>ogólne przemęczenie organizmu</a:t>
            </a:r>
          </a:p>
          <a:p>
            <a:pPr>
              <a:spcAft>
                <a:spcPts val="544"/>
              </a:spcAft>
              <a:buFont typeface="Wingdings" pitchFamily="2" charset="2"/>
              <a:buChar char="Ø"/>
            </a:pPr>
            <a:r>
              <a:rPr lang="pl-PL" sz="1200" dirty="0" smtClean="0">
                <a:latin typeface="Arial Narrow" pitchFamily="34" charset="0"/>
              </a:rPr>
              <a:t>problemy z nauką, koncentracją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94BC3-64E2-4C9E-AE7F-1C74F16E8AD6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2673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94BC3-64E2-4C9E-AE7F-1C74F16E8AD6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2940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11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79149" y="4715069"/>
            <a:ext cx="5438698" cy="44674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80647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11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79149" y="4715069"/>
            <a:ext cx="5438698" cy="44674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311045" indent="-311045">
              <a:buAutoNum type="arabicPeriod"/>
            </a:pPr>
            <a:endParaRPr lang="pl-PL" sz="1200" dirty="0" smtClean="0">
              <a:latin typeface="Arial Narrow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91751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11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79149" y="4715069"/>
            <a:ext cx="5438698" cy="44674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311045" indent="-311045">
              <a:buAutoNum type="arabicPeriod"/>
            </a:pP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2080931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2901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11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79149" y="4715069"/>
            <a:ext cx="5438698" cy="44674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890493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94BC3-64E2-4C9E-AE7F-1C74F16E8AD6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8988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94BC3-64E2-4C9E-AE7F-1C74F16E8AD6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2216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11268" name="Symbol zastępczy numeru slajd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5A42FE-6866-41F6-BA15-F0BF15A4899D}" type="slidenum">
              <a:rPr lang="pl-PL" altLang="pl-PL" smtClean="0"/>
              <a:pPr>
                <a:spcBef>
                  <a:spcPct val="0"/>
                </a:spcBef>
              </a:pPr>
              <a:t>2</a:t>
            </a:fld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210631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94BC3-64E2-4C9E-AE7F-1C74F16E8AD6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7245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94BC3-64E2-4C9E-AE7F-1C74F16E8AD6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5742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Komfort cieplny to stan, w którym człowiek czuje, że jego organizm znajduje się w stanie zrównoważonego bilansu </a:t>
            </a:r>
            <a:r>
              <a:rPr lang="pl-PL" b="1" dirty="0" smtClean="0"/>
              <a:t>cieplnego</a:t>
            </a:r>
            <a:r>
              <a:rPr lang="pl-PL" dirty="0" smtClean="0"/>
              <a:t>, tzn. nie odczuwa ani uczucia  ciepła, ani zimna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200" dirty="0" smtClean="0"/>
              <a:t>Ponadto :</a:t>
            </a:r>
          </a:p>
          <a:p>
            <a:pPr marL="898525" lvl="1" indent="-533400" algn="l">
              <a:buFont typeface="Arial" pitchFamily="34" charset="0"/>
              <a:buChar char="•"/>
              <a:defRPr/>
            </a:pPr>
            <a:r>
              <a:rPr lang="pl-PL" dirty="0" smtClean="0"/>
              <a:t>ilość oddawanego ciepła związana jest z wydatkiem energetycznym organizmu, a więc zależy od rodzaju wykonywanych czynności;</a:t>
            </a:r>
          </a:p>
          <a:p>
            <a:pPr marL="898525" lvl="2" indent="-533400" algn="l">
              <a:buFont typeface="Wingdings" pitchFamily="2" charset="2"/>
              <a:buNone/>
              <a:defRPr/>
            </a:pPr>
            <a:r>
              <a:rPr lang="pl-PL" dirty="0" smtClean="0"/>
              <a:t>straty ciepła organizmu zależą od izolacyjności cieplnej odzieży.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94BC3-64E2-4C9E-AE7F-1C74F16E8AD6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086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i="1" dirty="0" smtClean="0"/>
              <a:t>Mikroklimat wnętrz</a:t>
            </a:r>
            <a:r>
              <a:rPr lang="pl-PL" sz="1200" i="1" dirty="0" smtClean="0"/>
              <a:t> </a:t>
            </a:r>
            <a:r>
              <a:rPr lang="pl-PL" sz="1200" dirty="0" smtClean="0"/>
              <a:t>to zespół wszystkich parametrów fizyko - chemicznych pomieszczenia, wywierający wpływ na organizm człowieka. 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94BC3-64E2-4C9E-AE7F-1C74F16E8AD6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6881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Właściwa temperatura, przy zapewnionej odpowiedniej jakości powietrza, pozwala utrzymać we właściwym stanie zarówno nasze mieszkania, jak i nasze samopoczucie i zdrowie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94BC3-64E2-4C9E-AE7F-1C74F16E8AD6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9380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17575" y="754063"/>
            <a:ext cx="4960938" cy="37211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79149" y="4715069"/>
            <a:ext cx="5438698" cy="44674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29292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pl-PL" sz="1100" dirty="0" smtClean="0">
                <a:latin typeface="+mj-lt"/>
              </a:rPr>
              <a:t>Wilgotność względna stosunek ciśnienia cząstkowego pary wodnej zawartej w powietrzu do ciśnienia nasycenia nad płaską powierzchnią czystej wody, określającego maksymalne  ciśnienie cząstkowe pary wodnej w danej temperaturze.</a:t>
            </a:r>
          </a:p>
          <a:p>
            <a:pPr algn="just"/>
            <a:endParaRPr lang="pl-PL" sz="1100" dirty="0" smtClean="0">
              <a:latin typeface="+mj-lt"/>
            </a:endParaRPr>
          </a:p>
          <a:p>
            <a:pPr algn="just"/>
            <a:r>
              <a:rPr lang="pl-PL" sz="1100" dirty="0" smtClean="0">
                <a:latin typeface="+mj-lt"/>
              </a:rPr>
              <a:t>Wilgotność względna jest niemianowana i zawiera się w przedziale od 0 do 1, często wyrażana w procentach (100% = 1). Wilgotność względna równa 0 oznacza powietrze suche, zaś równa 1 oznacza powietrze całkowicie nasycone parą wodną. </a:t>
            </a:r>
          </a:p>
          <a:p>
            <a:pPr algn="just"/>
            <a:endParaRPr lang="pl-PL" sz="1100" dirty="0" smtClean="0">
              <a:latin typeface="+mj-lt"/>
            </a:endParaRPr>
          </a:p>
          <a:p>
            <a:pPr algn="just"/>
            <a:r>
              <a:rPr lang="pl-PL" sz="1100" dirty="0" smtClean="0">
                <a:latin typeface="+mj-lt"/>
              </a:rPr>
              <a:t>Przy wilgotności względnej równej 1 oziębienie powietrza daje początek skraplaniu pary wodnej. </a:t>
            </a:r>
          </a:p>
          <a:p>
            <a:pPr algn="just"/>
            <a:endParaRPr lang="pl-PL" sz="1100" b="1" dirty="0" smtClean="0">
              <a:latin typeface="+mj-lt"/>
            </a:endParaRPr>
          </a:p>
          <a:p>
            <a:pPr algn="just"/>
            <a:r>
              <a:rPr lang="pl-PL" sz="1100" b="1" dirty="0" smtClean="0">
                <a:latin typeface="+mj-lt"/>
              </a:rPr>
              <a:t>Dla pomieszczeń mieszkalnych przyjmuje się wilgotność względną 40-60%</a:t>
            </a:r>
          </a:p>
          <a:p>
            <a:pPr algn="just"/>
            <a:endParaRPr lang="pl-PL" sz="1100" dirty="0">
              <a:latin typeface="+mj-lt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94BC3-64E2-4C9E-AE7F-1C74F16E8AD6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262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8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39944" y="6356350"/>
            <a:ext cx="504056" cy="365125"/>
          </a:xfrm>
          <a:prstGeom prst="rect">
            <a:avLst/>
          </a:prstGeom>
        </p:spPr>
        <p:txBody>
          <a:bodyPr/>
          <a:lstStyle/>
          <a:p>
            <a:fld id="{26DD8FCD-8D0E-493F-A582-8FE538A0A3A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1538" y="357174"/>
            <a:ext cx="7615262" cy="1143000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1538" y="1600200"/>
            <a:ext cx="7615262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60432" y="6356350"/>
            <a:ext cx="683568" cy="365125"/>
          </a:xfrm>
          <a:prstGeom prst="rect">
            <a:avLst/>
          </a:prstGeom>
        </p:spPr>
        <p:txBody>
          <a:bodyPr/>
          <a:lstStyle/>
          <a:p>
            <a:fld id="{26DD8FCD-8D0E-493F-A582-8FE538A0A3A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/>
          <p:cNvSpPr/>
          <p:nvPr userDrawn="1"/>
        </p:nvSpPr>
        <p:spPr>
          <a:xfrm>
            <a:off x="0" y="500042"/>
            <a:ext cx="928662" cy="1071570"/>
          </a:xfrm>
          <a:prstGeom prst="rect">
            <a:avLst/>
          </a:prstGeom>
          <a:solidFill>
            <a:srgbClr val="FFFFFF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8" name="Symbol zastępczy numeru slajdu 5"/>
          <p:cNvSpPr txBox="1">
            <a:spLocks/>
          </p:cNvSpPr>
          <p:nvPr userDrawn="1"/>
        </p:nvSpPr>
        <p:spPr>
          <a:xfrm>
            <a:off x="8639944" y="6356350"/>
            <a:ext cx="50405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D8FCD-8D0E-493F-A582-8FE538A0A3AB}" type="slidenum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0" name="Symbol zastępczy numeru slajdu 5"/>
          <p:cNvSpPr txBox="1">
            <a:spLocks/>
          </p:cNvSpPr>
          <p:nvPr userDrawn="1"/>
        </p:nvSpPr>
        <p:spPr>
          <a:xfrm>
            <a:off x="8639944" y="6356350"/>
            <a:ext cx="50405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D8FCD-8D0E-493F-A582-8FE538A0A3AB}" type="slidenum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5"/>
          <p:cNvSpPr txBox="1">
            <a:spLocks/>
          </p:cNvSpPr>
          <p:nvPr userDrawn="1"/>
        </p:nvSpPr>
        <p:spPr>
          <a:xfrm>
            <a:off x="8460432" y="6356350"/>
            <a:ext cx="683568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D8FCD-8D0E-493F-A582-8FE538A0A3AB}" type="slidenum"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76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2481" y="504053"/>
            <a:ext cx="7806240" cy="114348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8574672" y="6400800"/>
            <a:ext cx="539552" cy="365125"/>
          </a:xfrm>
          <a:prstGeom prst="rect">
            <a:avLst/>
          </a:prstGeom>
        </p:spPr>
        <p:txBody>
          <a:bodyPr/>
          <a:lstStyle/>
          <a:p>
            <a:fld id="{26DD8FCD-8D0E-493F-A582-8FE538A0A3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5574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/>
          <p:nvPr userDrawn="1"/>
        </p:nvSpPr>
        <p:spPr>
          <a:xfrm>
            <a:off x="6072198" y="6286520"/>
            <a:ext cx="1000132" cy="50006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7" name="Obraz 26" descr="Obraz1.jpg"/>
          <p:cNvPicPr>
            <a:picLocks noChangeAspect="1"/>
          </p:cNvPicPr>
          <p:nvPr userDrawn="1"/>
        </p:nvPicPr>
        <p:blipFill>
          <a:blip r:embed="rId8" cstate="print"/>
          <a:srcRect t="123" r="7247" b="3027"/>
          <a:stretch>
            <a:fillRect/>
          </a:stretch>
        </p:blipFill>
        <p:spPr>
          <a:xfrm>
            <a:off x="0" y="0"/>
            <a:ext cx="9135532" cy="6858000"/>
          </a:xfrm>
          <a:prstGeom prst="rect">
            <a:avLst/>
          </a:prstGeom>
        </p:spPr>
      </p:pic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000100" y="357174"/>
            <a:ext cx="76867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00100" y="1600200"/>
            <a:ext cx="76867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tekst</a:t>
            </a:r>
          </a:p>
          <a:p>
            <a:pPr lvl="1"/>
            <a:r>
              <a:rPr lang="pl-PL" dirty="0" smtClean="0"/>
              <a:t>Drugi poziom tekstu</a:t>
            </a:r>
          </a:p>
          <a:p>
            <a:pPr lvl="2"/>
            <a:r>
              <a:rPr lang="pl-PL" dirty="0" smtClean="0"/>
              <a:t>Trzeci poziom tekstu</a:t>
            </a:r>
          </a:p>
          <a:p>
            <a:pPr lvl="3"/>
            <a:r>
              <a:rPr lang="pl-PL" dirty="0" smtClean="0"/>
              <a:t>Czwarty poziom tekstu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pic>
        <p:nvPicPr>
          <p:cNvPr id="9" name="Obraz 8" descr="dekor2.png"/>
          <p:cNvPicPr>
            <a:picLocks noChangeAspect="1"/>
          </p:cNvPicPr>
          <p:nvPr userDrawn="1"/>
        </p:nvPicPr>
        <p:blipFill>
          <a:blip r:embed="rId9" cstate="print"/>
          <a:srcRect l="470" t="31482" b="38888"/>
          <a:stretch>
            <a:fillRect/>
          </a:stretch>
        </p:blipFill>
        <p:spPr>
          <a:xfrm>
            <a:off x="0" y="554638"/>
            <a:ext cx="937627" cy="945528"/>
          </a:xfrm>
          <a:prstGeom prst="rect">
            <a:avLst/>
          </a:prstGeom>
        </p:spPr>
      </p:pic>
      <p:sp>
        <p:nvSpPr>
          <p:cNvPr id="11" name="Prostokąt 10"/>
          <p:cNvSpPr/>
          <p:nvPr userDrawn="1"/>
        </p:nvSpPr>
        <p:spPr>
          <a:xfrm>
            <a:off x="0" y="6237312"/>
            <a:ext cx="9135532" cy="620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 userDrawn="1"/>
        </p:nvSpPr>
        <p:spPr>
          <a:xfrm>
            <a:off x="214282" y="6381328"/>
            <a:ext cx="2857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i="1" dirty="0" smtClean="0">
                <a:solidFill>
                  <a:schemeClr val="bg1">
                    <a:lumMod val="50000"/>
                  </a:schemeClr>
                </a:solidFill>
              </a:rPr>
              <a:t>Zainwestujmy razem w środowisko</a:t>
            </a:r>
            <a:endParaRPr lang="pl-PL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16" y="6297635"/>
            <a:ext cx="4231842" cy="500042"/>
          </a:xfrm>
          <a:prstGeom prst="rect">
            <a:avLst/>
          </a:prstGeom>
        </p:spPr>
      </p:pic>
      <p:sp>
        <p:nvSpPr>
          <p:cNvPr id="13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39944" y="6356350"/>
            <a:ext cx="504056" cy="365125"/>
          </a:xfrm>
          <a:prstGeom prst="rect">
            <a:avLst/>
          </a:prstGeom>
        </p:spPr>
        <p:txBody>
          <a:bodyPr/>
          <a:lstStyle/>
          <a:p>
            <a:fld id="{26DD8FCD-8D0E-493F-A582-8FE538A0A3A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just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just" defTabSz="914400" rtl="0" eaLnBrk="1" latinLnBrk="0" hangingPunct="1">
        <a:spcBef>
          <a:spcPct val="20000"/>
        </a:spcBef>
        <a:buSzPct val="70000"/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just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google.pl/url?sa=i&amp;rct=j&amp;q=&amp;esrc=s&amp;source=images&amp;cd=&amp;cad=rja&amp;uact=8&amp;ved=0ahUKEwjZmNKO7pfXAhXIO5oKHaaUAqwQjRwIBw&amp;url=https://onninen.pl/pl-PL/zarowki-rodzaje-i-gwinty&amp;psig=AOvVaw17NmY4p3Saz0tbEUTj7siK&amp;ust=1509436061976726" TargetMode="Externa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Doradcy.energetyczni@wfos.com.pl" TargetMode="External"/><Relationship Id="rId7" Type="http://schemas.openxmlformats.org/officeDocument/2006/relationships/image" Target="../media/image28.jpeg"/><Relationship Id="rId2" Type="http://schemas.openxmlformats.org/officeDocument/2006/relationships/hyperlink" Target="mailto:doradztwo@nfosigw.gov.p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fos.com.pl/doradcy-energetyczni/aktualnosci-de" TargetMode="External"/><Relationship Id="rId5" Type="http://schemas.openxmlformats.org/officeDocument/2006/relationships/hyperlink" Target="http://www.nfosigw.gov.pl/o-nfosigw/doradztwo-energetyczne" TargetMode="External"/><Relationship Id="rId4" Type="http://schemas.openxmlformats.org/officeDocument/2006/relationships/hyperlink" Target="http://www.doradztwo-energetyczne.gov.pl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8195" name="Picture 2" descr="H:\Grupy\DL\FOTOLIA\Fotolia_65208503_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0" b="4877"/>
          <a:stretch>
            <a:fillRect/>
          </a:stretch>
        </p:blipFill>
        <p:spPr bwMode="auto">
          <a:xfrm>
            <a:off x="36512" y="-100013"/>
            <a:ext cx="9144000" cy="604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rostokąt 11">
            <a:extLst>
              <a:ext uri="{FF2B5EF4-FFF2-40B4-BE49-F238E27FC236}"/>
            </a:extLst>
          </p:cNvPr>
          <p:cNvSpPr/>
          <p:nvPr/>
        </p:nvSpPr>
        <p:spPr>
          <a:xfrm>
            <a:off x="-20638" y="1970088"/>
            <a:ext cx="9144001" cy="538162"/>
          </a:xfrm>
          <a:prstGeom prst="rect">
            <a:avLst/>
          </a:prstGeom>
          <a:solidFill>
            <a:schemeClr val="bg1">
              <a:lumMod val="95000"/>
              <a:alpha val="5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31" name="Prostokąt 30">
            <a:extLst>
              <a:ext uri="{FF2B5EF4-FFF2-40B4-BE49-F238E27FC236}"/>
            </a:extLst>
          </p:cNvPr>
          <p:cNvSpPr/>
          <p:nvPr/>
        </p:nvSpPr>
        <p:spPr>
          <a:xfrm>
            <a:off x="35496" y="3933056"/>
            <a:ext cx="9113838" cy="784225"/>
          </a:xfrm>
          <a:prstGeom prst="rect">
            <a:avLst/>
          </a:prstGeom>
          <a:solidFill>
            <a:schemeClr val="bg1">
              <a:lumMod val="75000"/>
              <a:alpha val="6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dirty="0">
                <a:solidFill>
                  <a:schemeClr val="tx1"/>
                </a:solidFill>
              </a:rPr>
              <a:t>Realizowane w ramach Projektu </a:t>
            </a:r>
            <a:r>
              <a:rPr lang="pl-PL" sz="1600" b="1" i="1" dirty="0" smtClean="0">
                <a:solidFill>
                  <a:schemeClr val="tx1"/>
                </a:solidFill>
              </a:rPr>
              <a:t>”Ogólnopolski </a:t>
            </a:r>
            <a:r>
              <a:rPr lang="pl-PL" sz="1600" b="1" i="1" dirty="0">
                <a:solidFill>
                  <a:schemeClr val="tx1"/>
                </a:solidFill>
              </a:rPr>
              <a:t>system wsparcia doradczego dla sektora publicznego, mieszkaniowego oraz przedsiębiorstw w zakresie efektywności energetycznej oraz OZE"</a:t>
            </a:r>
            <a:endParaRPr lang="pl-PL" i="1" dirty="0"/>
          </a:p>
        </p:txBody>
      </p:sp>
      <p:sp>
        <p:nvSpPr>
          <p:cNvPr id="34" name="Prostokąt 33">
            <a:extLst>
              <a:ext uri="{FF2B5EF4-FFF2-40B4-BE49-F238E27FC236}"/>
            </a:extLst>
          </p:cNvPr>
          <p:cNvSpPr/>
          <p:nvPr/>
        </p:nvSpPr>
        <p:spPr>
          <a:xfrm>
            <a:off x="179387" y="4724400"/>
            <a:ext cx="8943976" cy="1120775"/>
          </a:xfrm>
          <a:prstGeom prst="rect">
            <a:avLst/>
          </a:prstGeom>
          <a:solidFill>
            <a:schemeClr val="bg1">
              <a:lumMod val="95000"/>
              <a:alpha val="5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600" b="1" i="1" dirty="0">
              <a:solidFill>
                <a:schemeClr val="bg1"/>
              </a:solidFill>
            </a:endParaRPr>
          </a:p>
          <a:p>
            <a:pPr marL="342900" indent="-34290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i="1" dirty="0">
                <a:solidFill>
                  <a:schemeClr val="bg1"/>
                </a:solidFill>
              </a:rPr>
              <a:t>we współpracy z:</a:t>
            </a:r>
          </a:p>
          <a:p>
            <a:pPr marL="342900" indent="-34290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i="1" dirty="0">
                <a:solidFill>
                  <a:schemeClr val="bg1"/>
                </a:solidFill>
              </a:rPr>
              <a:t> Wojewódzkimi Funduszami Ochrony Środowiska i Gospodarki Wodnej</a:t>
            </a:r>
          </a:p>
          <a:p>
            <a:pPr marL="342900" indent="-342900"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i="1" dirty="0">
                <a:solidFill>
                  <a:schemeClr val="bg1"/>
                </a:solidFill>
              </a:rPr>
              <a:t>oraz Województwem </a:t>
            </a:r>
            <a:r>
              <a:rPr lang="pl-PL" sz="1600" b="1" i="1" dirty="0" smtClean="0">
                <a:solidFill>
                  <a:schemeClr val="bg1"/>
                </a:solidFill>
              </a:rPr>
              <a:t>Lubelskim</a:t>
            </a:r>
            <a:endParaRPr lang="pl-PL" sz="1600" b="1" i="1" dirty="0">
              <a:solidFill>
                <a:schemeClr val="bg1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600" b="1" i="1" dirty="0" smtClean="0">
              <a:solidFill>
                <a:schemeClr val="tx1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i="1" dirty="0" smtClean="0">
                <a:solidFill>
                  <a:schemeClr val="tx1"/>
                </a:solidFill>
              </a:rPr>
              <a:t>Kielce, 20 marca 2018 </a:t>
            </a:r>
            <a:r>
              <a:rPr lang="pl-PL" b="1" i="1" dirty="0">
                <a:solidFill>
                  <a:schemeClr val="tx1"/>
                </a:solidFill>
              </a:rPr>
              <a:t>r.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2000" b="1" i="1" dirty="0">
              <a:solidFill>
                <a:schemeClr val="tx1"/>
              </a:solidFill>
            </a:endParaRPr>
          </a:p>
        </p:txBody>
      </p:sp>
      <p:sp>
        <p:nvSpPr>
          <p:cNvPr id="26" name="pole tekstowe 25">
            <a:extLst>
              <a:ext uri="{FF2B5EF4-FFF2-40B4-BE49-F238E27FC236}"/>
            </a:extLst>
          </p:cNvPr>
          <p:cNvSpPr txBox="1"/>
          <p:nvPr/>
        </p:nvSpPr>
        <p:spPr>
          <a:xfrm>
            <a:off x="3254375" y="2071688"/>
            <a:ext cx="55006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i="1" dirty="0">
                <a:latin typeface="+mj-lt"/>
              </a:rPr>
              <a:t>Z a i n w e s t u j m y   r a z e m   w   ś r o d o w i s k o</a:t>
            </a:r>
          </a:p>
        </p:txBody>
      </p:sp>
      <p:sp>
        <p:nvSpPr>
          <p:cNvPr id="8200" name="pole tekstowe 31"/>
          <p:cNvSpPr txBox="1">
            <a:spLocks noChangeArrowheads="1"/>
          </p:cNvSpPr>
          <p:nvPr/>
        </p:nvSpPr>
        <p:spPr bwMode="auto">
          <a:xfrm>
            <a:off x="250825" y="2465388"/>
            <a:ext cx="88947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just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just">
              <a:spcBef>
                <a:spcPct val="20000"/>
              </a:spcBef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just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chemeClr val="bg1"/>
                </a:solidFill>
              </a:rPr>
              <a:t>Narodowy Fundusz Ochrony Środowiska i Gospodarki Wodnej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pl-PL" altLang="pl-PL" sz="1800" dirty="0"/>
          </a:p>
        </p:txBody>
      </p:sp>
      <p:sp>
        <p:nvSpPr>
          <p:cNvPr id="33" name="pole tekstowe 32"/>
          <p:cNvSpPr txBox="1">
            <a:spLocks noChangeArrowheads="1"/>
          </p:cNvSpPr>
          <p:nvPr/>
        </p:nvSpPr>
        <p:spPr bwMode="auto">
          <a:xfrm>
            <a:off x="14288" y="2794000"/>
            <a:ext cx="91154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just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just">
              <a:spcBef>
                <a:spcPct val="20000"/>
              </a:spcBef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just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srgbClr val="000000"/>
                </a:solidFill>
              </a:rPr>
              <a:t>Program</a:t>
            </a:r>
            <a:r>
              <a:rPr lang="pl-PL" altLang="pl-PL" sz="2400" b="1" i="1" dirty="0">
                <a:solidFill>
                  <a:srgbClr val="000000"/>
                </a:solidFill>
              </a:rPr>
              <a:t> „Czyste Powietrze”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srgbClr val="000000"/>
                </a:solidFill>
              </a:rPr>
              <a:t>Szkolenie dla pracowników socjalnych </a:t>
            </a:r>
            <a:r>
              <a:rPr lang="pl-PL" altLang="pl-PL" sz="2400" b="1" dirty="0" smtClean="0">
                <a:solidFill>
                  <a:srgbClr val="000000"/>
                </a:solidFill>
              </a:rPr>
              <a:t>Ośrodków </a:t>
            </a:r>
            <a:r>
              <a:rPr lang="pl-PL" altLang="pl-PL" sz="2400" b="1" dirty="0">
                <a:solidFill>
                  <a:srgbClr val="000000"/>
                </a:solidFill>
              </a:rPr>
              <a:t>Pomocy Społecznej</a:t>
            </a:r>
            <a:endParaRPr lang="pl-PL" altLang="pl-PL" sz="2400" b="1" i="1" dirty="0"/>
          </a:p>
        </p:txBody>
      </p:sp>
      <p:sp>
        <p:nvSpPr>
          <p:cNvPr id="15" name="Prostokąt 14">
            <a:extLst>
              <a:ext uri="{FF2B5EF4-FFF2-40B4-BE49-F238E27FC236}"/>
            </a:extLst>
          </p:cNvPr>
          <p:cNvSpPr/>
          <p:nvPr/>
        </p:nvSpPr>
        <p:spPr>
          <a:xfrm>
            <a:off x="9525" y="6237288"/>
            <a:ext cx="9136063" cy="62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8203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6048375"/>
            <a:ext cx="69643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64444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539552" y="1628899"/>
            <a:ext cx="8280920" cy="460841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pl-PL" sz="2300" b="1" dirty="0" smtClean="0"/>
              <a:t>Źródłem pary wodnej </a:t>
            </a:r>
            <a:r>
              <a:rPr lang="pl-PL" sz="2300" dirty="0" smtClean="0"/>
              <a:t>w powietrzu pomieszczeń jest: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300" dirty="0" smtClean="0"/>
              <a:t>mycie (kąpiel pod prysznicem, w wannie)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300" dirty="0" smtClean="0"/>
              <a:t>gotowanie posiłku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300" dirty="0" smtClean="0"/>
              <a:t>zmywanie bądź pracująca zmywarka do naczyń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300" dirty="0" smtClean="0"/>
              <a:t>pranie ręczne i w pralce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300" dirty="0" smtClean="0"/>
              <a:t>suszenie bielizny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300" dirty="0" smtClean="0"/>
              <a:t>człowiek w różnych formach aktywności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300" dirty="0" smtClean="0"/>
              <a:t>parowanie z roślin doniczkowych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300" dirty="0" smtClean="0"/>
              <a:t>zwierzęta domowe</a:t>
            </a:r>
          </a:p>
          <a:p>
            <a:endParaRPr lang="pl-PL" sz="2100" b="1" dirty="0" smtClean="0"/>
          </a:p>
          <a:p>
            <a:pPr marL="0" indent="0">
              <a:spcBef>
                <a:spcPts val="0"/>
              </a:spcBef>
              <a:spcAft>
                <a:spcPts val="600"/>
              </a:spcAft>
            </a:pPr>
            <a:endParaRPr lang="pl-PL" sz="1800" dirty="0" smtClean="0"/>
          </a:p>
          <a:p>
            <a:pPr marL="0" indent="0" algn="ctr">
              <a:spcBef>
                <a:spcPts val="0"/>
              </a:spcBef>
            </a:pPr>
            <a:r>
              <a:rPr lang="pl-PL" altLang="pl-PL" sz="2600" b="1" i="1" dirty="0" smtClean="0">
                <a:solidFill>
                  <a:srgbClr val="0070C0"/>
                </a:solidFill>
              </a:rPr>
              <a:t>Wysoka wilgotność </a:t>
            </a:r>
            <a:r>
              <a:rPr lang="pl-PL" altLang="pl-PL" sz="2600" b="1" i="1" dirty="0">
                <a:solidFill>
                  <a:srgbClr val="0070C0"/>
                </a:solidFill>
              </a:rPr>
              <a:t>względna to </a:t>
            </a:r>
            <a:r>
              <a:rPr lang="pl-PL" altLang="pl-PL" sz="2600" b="1" i="1" dirty="0" smtClean="0">
                <a:solidFill>
                  <a:srgbClr val="0070C0"/>
                </a:solidFill>
              </a:rPr>
              <a:t>pleśń  -  zbyt niska wilgotność jest </a:t>
            </a:r>
            <a:r>
              <a:rPr lang="pl-PL" altLang="pl-PL" sz="2600" b="1" i="1" dirty="0">
                <a:solidFill>
                  <a:srgbClr val="0070C0"/>
                </a:solidFill>
              </a:rPr>
              <a:t>niezdrowa!</a:t>
            </a:r>
            <a:endParaRPr lang="pl-PL" sz="2600" b="1" dirty="0" smtClean="0">
              <a:solidFill>
                <a:srgbClr val="0070C0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294967295"/>
          </p:nvPr>
        </p:nvSpPr>
        <p:spPr>
          <a:xfrm>
            <a:off x="8639175" y="6356350"/>
            <a:ext cx="504825" cy="365125"/>
          </a:xfrm>
          <a:prstGeom prst="rect">
            <a:avLst/>
          </a:prstGeom>
        </p:spPr>
        <p:txBody>
          <a:bodyPr/>
          <a:lstStyle/>
          <a:p>
            <a:fld id="{26DD8FCD-8D0E-493F-A582-8FE538A0A3AB}" type="slidenum">
              <a:rPr lang="pl-PL" smtClean="0"/>
              <a:pPr/>
              <a:t>10</a:t>
            </a:fld>
            <a:endParaRPr lang="pl-PL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467544" y="404664"/>
            <a:ext cx="8712968" cy="912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dirty="0" smtClean="0">
                <a:solidFill>
                  <a:srgbClr val="5F7901"/>
                </a:solidFill>
              </a:rPr>
              <a:t>Parametry mikroklimatu </a:t>
            </a:r>
            <a:endParaRPr lang="pl-PL" sz="3600" dirty="0">
              <a:solidFill>
                <a:srgbClr val="5F7901"/>
              </a:solidFill>
            </a:endParaRPr>
          </a:p>
          <a:p>
            <a:pPr algn="ctr"/>
            <a:r>
              <a:rPr lang="pl-PL" sz="3000" i="1" dirty="0" smtClean="0">
                <a:solidFill>
                  <a:srgbClr val="5F7901"/>
                </a:solidFill>
              </a:rPr>
              <a:t>Wilgotność</a:t>
            </a:r>
            <a:endParaRPr lang="pl-PL" sz="3000" i="1" dirty="0">
              <a:solidFill>
                <a:srgbClr val="5F79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57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612644" y="649633"/>
            <a:ext cx="8531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5F7901"/>
                </a:solidFill>
              </a:rPr>
              <a:t>Przyczyny zbyt wysokiej wilgotności </a:t>
            </a:r>
            <a:endParaRPr lang="pl-PL" sz="3600" b="1" dirty="0">
              <a:solidFill>
                <a:srgbClr val="5F7901"/>
              </a:solidFill>
            </a:endParaRPr>
          </a:p>
        </p:txBody>
      </p:sp>
      <p:sp>
        <p:nvSpPr>
          <p:cNvPr id="32" name="Prostokąt 31"/>
          <p:cNvSpPr/>
          <p:nvPr/>
        </p:nvSpPr>
        <p:spPr>
          <a:xfrm>
            <a:off x="412519" y="777718"/>
            <a:ext cx="8560156" cy="193899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355665" y="4307812"/>
            <a:ext cx="15775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 smtClean="0">
                <a:latin typeface="+mn-lt"/>
              </a:rPr>
              <a:t>zaślepione </a:t>
            </a:r>
            <a:r>
              <a:rPr lang="pl-PL" sz="2000" dirty="0">
                <a:latin typeface="+mn-lt"/>
              </a:rPr>
              <a:t>kratki </a:t>
            </a:r>
            <a:r>
              <a:rPr lang="pl-PL" sz="2000" dirty="0" smtClean="0">
                <a:latin typeface="+mn-lt"/>
              </a:rPr>
              <a:t>wentylacyjne</a:t>
            </a:r>
            <a:endParaRPr lang="pl-PL" sz="2000" dirty="0">
              <a:latin typeface="+mn-lt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1869126" y="2024488"/>
            <a:ext cx="17746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 smtClean="0">
                <a:latin typeface="+mn-lt"/>
              </a:rPr>
              <a:t>niedrożne </a:t>
            </a:r>
            <a:r>
              <a:rPr lang="pl-PL" sz="2000" dirty="0">
                <a:latin typeface="+mn-lt"/>
              </a:rPr>
              <a:t>przewody </a:t>
            </a:r>
            <a:r>
              <a:rPr lang="pl-PL" sz="2000" dirty="0" smtClean="0">
                <a:latin typeface="+mn-lt"/>
              </a:rPr>
              <a:t>wentylacyjne</a:t>
            </a:r>
            <a:endParaRPr lang="pl-PL" sz="2000" dirty="0">
              <a:latin typeface="+mn-lt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5596227" y="1980536"/>
            <a:ext cx="33764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 smtClean="0">
                <a:latin typeface="+mn-lt"/>
              </a:rPr>
              <a:t>brak montażu </a:t>
            </a:r>
            <a:r>
              <a:rPr lang="pl-PL" sz="2000" dirty="0">
                <a:latin typeface="+mn-lt"/>
              </a:rPr>
              <a:t>wywietrzników higroskopijnych w oknach  w obawie przed wzrostem opłat za ogrzewanie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3556058" y="1980536"/>
            <a:ext cx="18435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 smtClean="0">
                <a:latin typeface="+mn-lt"/>
              </a:rPr>
              <a:t>zbyt </a:t>
            </a:r>
            <a:r>
              <a:rPr lang="pl-PL" sz="2000" dirty="0">
                <a:latin typeface="+mn-lt"/>
              </a:rPr>
              <a:t>szczelne okna i </a:t>
            </a:r>
            <a:r>
              <a:rPr lang="pl-PL" sz="2000" dirty="0" smtClean="0">
                <a:latin typeface="+mn-lt"/>
              </a:rPr>
              <a:t>drzwi</a:t>
            </a:r>
            <a:endParaRPr lang="pl-PL" sz="2000" dirty="0">
              <a:latin typeface="+mn-lt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802" y="3226979"/>
            <a:ext cx="1801347" cy="19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64" y="2129193"/>
            <a:ext cx="1224136" cy="204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227" y="3425423"/>
            <a:ext cx="2140793" cy="135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996" y="4141288"/>
            <a:ext cx="1440210" cy="112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658" y="2920361"/>
            <a:ext cx="1944216" cy="101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967" y="4141288"/>
            <a:ext cx="1934907" cy="106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ymbol zastępczy numeru slajdu 5"/>
          <p:cNvSpPr>
            <a:spLocks noGrp="1"/>
          </p:cNvSpPr>
          <p:nvPr>
            <p:ph type="sldNum" sz="quarter" idx="4294967295"/>
          </p:nvPr>
        </p:nvSpPr>
        <p:spPr>
          <a:xfrm>
            <a:off x="8511574" y="6356350"/>
            <a:ext cx="632426" cy="365125"/>
          </a:xfrm>
          <a:prstGeom prst="rect">
            <a:avLst/>
          </a:prstGeom>
        </p:spPr>
        <p:txBody>
          <a:bodyPr/>
          <a:lstStyle/>
          <a:p>
            <a:fld id="{26DD8FCD-8D0E-493F-A582-8FE538A0A3AB}" type="slidenum">
              <a:rPr lang="pl-PL" smtClean="0"/>
              <a:pPr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044059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smazurek\Pulpit\wilgoc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>
            <a:off x="5881531" y="4077072"/>
            <a:ext cx="3242386" cy="2160240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880113" y="1563178"/>
            <a:ext cx="7740352" cy="4646749"/>
          </a:xfrm>
        </p:spPr>
        <p:txBody>
          <a:bodyPr>
            <a:normAutofit fontScale="70000" lnSpcReduction="20000"/>
          </a:bodyPr>
          <a:lstStyle/>
          <a:p>
            <a:pPr algn="l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pl-PL" sz="2700" dirty="0" smtClean="0"/>
              <a:t>skroplona para wodna na chłodnych powierzchniach ścian i przedmiotów, szybach w oknach, czy na stolarce okiennej;</a:t>
            </a:r>
          </a:p>
          <a:p>
            <a:pPr algn="l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pl-PL" sz="2700" dirty="0" smtClean="0"/>
              <a:t>grzyb i pleśń na nadprożach, stolarce okiennej, pod parapetem, w narożach pokoi, jak i za meblami, będący efektem skroplonej pary wodnej na powierzchniach ścian i przedmiotach, szybach w oknach, czy na stolarce okiennej;</a:t>
            </a:r>
          </a:p>
          <a:p>
            <a:pPr algn="l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pl-PL" sz="2700" dirty="0" smtClean="0"/>
              <a:t>nawiew powietrza przez kratki wywiewne będący efektem braku nawiewu powietrza do pomieszczeń;</a:t>
            </a:r>
          </a:p>
          <a:p>
            <a:pPr algn="l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pl-PL" sz="2700" dirty="0" smtClean="0"/>
              <a:t>namakanie i pęcznienie drewnianych mebli, podłóg i elementów wykończeniowych, będący efektem skroplonej pary wodnej;</a:t>
            </a:r>
          </a:p>
          <a:p>
            <a:pPr algn="l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pl-PL" sz="2700" dirty="0" smtClean="0"/>
              <a:t>niszczenie konstrukcji budynku, będące efektem wnikania wilgoci</a:t>
            </a:r>
            <a:br>
              <a:rPr lang="pl-PL" sz="2700" dirty="0" smtClean="0"/>
            </a:br>
            <a:r>
              <a:rPr lang="pl-PL" sz="2700" dirty="0" smtClean="0"/>
              <a:t>w ściany;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pl-PL" sz="2700" dirty="0" smtClean="0"/>
              <a:t>złe samopoczucie osób przebywających w pomieszczeniach </a:t>
            </a:r>
          </a:p>
          <a:p>
            <a:pPr marL="357188" indent="0" algn="l">
              <a:lnSpc>
                <a:spcPct val="120000"/>
              </a:lnSpc>
              <a:spcBef>
                <a:spcPts val="0"/>
              </a:spcBef>
            </a:pPr>
            <a:r>
              <a:rPr lang="pl-PL" sz="2700" dirty="0" smtClean="0"/>
              <a:t>– syndrom chorego budynku</a:t>
            </a:r>
            <a:endParaRPr lang="pl-PL" sz="27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294967295"/>
          </p:nvPr>
        </p:nvSpPr>
        <p:spPr>
          <a:xfrm>
            <a:off x="8639175" y="6356350"/>
            <a:ext cx="504825" cy="365125"/>
          </a:xfrm>
          <a:prstGeom prst="rect">
            <a:avLst/>
          </a:prstGeom>
        </p:spPr>
        <p:txBody>
          <a:bodyPr/>
          <a:lstStyle/>
          <a:p>
            <a:fld id="{26DD8FCD-8D0E-493F-A582-8FE538A0A3AB}" type="slidenum">
              <a:rPr lang="pl-PL" smtClean="0"/>
              <a:pPr/>
              <a:t>12</a:t>
            </a:fld>
            <a:endParaRPr lang="pl-PL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467544" y="404664"/>
            <a:ext cx="8712968" cy="912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dirty="0" smtClean="0">
                <a:solidFill>
                  <a:srgbClr val="5F7901"/>
                </a:solidFill>
              </a:rPr>
              <a:t>Skutki zbyt wysokiej wilgotności</a:t>
            </a:r>
            <a:endParaRPr lang="pl-PL" sz="3000" i="1" dirty="0">
              <a:solidFill>
                <a:srgbClr val="5F79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94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502583"/>
              </p:ext>
            </p:extLst>
          </p:nvPr>
        </p:nvGraphicFramePr>
        <p:xfrm>
          <a:off x="323528" y="2324388"/>
          <a:ext cx="3353994" cy="3761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r:id="rId4" imgW="7620056" imgH="5715042" progId="">
                  <p:embed/>
                </p:oleObj>
              </mc:Choice>
              <mc:Fallback>
                <p:oleObj r:id="rId4" imgW="7620056" imgH="5715042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324388"/>
                        <a:ext cx="3353994" cy="37617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2297029"/>
            <a:ext cx="4899129" cy="3816424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4294967295"/>
          </p:nvPr>
        </p:nvSpPr>
        <p:spPr>
          <a:xfrm>
            <a:off x="8639175" y="6356350"/>
            <a:ext cx="504825" cy="365125"/>
          </a:xfrm>
          <a:prstGeom prst="rect">
            <a:avLst/>
          </a:prstGeom>
        </p:spPr>
        <p:txBody>
          <a:bodyPr/>
          <a:lstStyle/>
          <a:p>
            <a:fld id="{26DD8FCD-8D0E-493F-A582-8FE538A0A3AB}" type="slidenum">
              <a:rPr lang="pl-PL" smtClean="0"/>
              <a:pPr/>
              <a:t>13</a:t>
            </a:fld>
            <a:endParaRPr lang="pl-PL"/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431032" y="620688"/>
            <a:ext cx="8712968" cy="912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dirty="0" smtClean="0">
                <a:solidFill>
                  <a:srgbClr val="5F7901"/>
                </a:solidFill>
              </a:rPr>
              <a:t>Skutki zbyt wysokiej wilgotności</a:t>
            </a:r>
            <a:endParaRPr lang="pl-PL" sz="3000" i="1" dirty="0">
              <a:solidFill>
                <a:srgbClr val="5F79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1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51" y="1538892"/>
            <a:ext cx="3611893" cy="216713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51" y="3811017"/>
            <a:ext cx="3611893" cy="2167136"/>
          </a:xfrm>
          <a:prstGeom prst="rect">
            <a:avLst/>
          </a:prstGeom>
        </p:spPr>
      </p:pic>
      <p:graphicFrame>
        <p:nvGraphicFramePr>
          <p:cNvPr id="1027" name="Object 3"/>
          <p:cNvGraphicFramePr>
            <a:graphicFrameLocks noChangeAspect="1"/>
          </p:cNvGraphicFramePr>
          <p:nvPr>
            <p:extLst/>
          </p:nvPr>
        </p:nvGraphicFramePr>
        <p:xfrm>
          <a:off x="4499992" y="1538892"/>
          <a:ext cx="3960440" cy="4417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r:id="rId5" imgW="7620056" imgH="5715042" progId="">
                  <p:embed/>
                </p:oleObj>
              </mc:Choice>
              <mc:Fallback>
                <p:oleObj r:id="rId5" imgW="7620056" imgH="5715042" progId="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1538892"/>
                        <a:ext cx="3960440" cy="44174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ymbol zastępczy numeru slajdu 5"/>
          <p:cNvSpPr>
            <a:spLocks noGrp="1"/>
          </p:cNvSpPr>
          <p:nvPr>
            <p:ph type="sldNum" sz="quarter" idx="4294967295"/>
          </p:nvPr>
        </p:nvSpPr>
        <p:spPr>
          <a:xfrm>
            <a:off x="8639175" y="6356350"/>
            <a:ext cx="504825" cy="365125"/>
          </a:xfrm>
          <a:prstGeom prst="rect">
            <a:avLst/>
          </a:prstGeom>
        </p:spPr>
        <p:txBody>
          <a:bodyPr/>
          <a:lstStyle/>
          <a:p>
            <a:fld id="{26DD8FCD-8D0E-493F-A582-8FE538A0A3AB}" type="slidenum">
              <a:rPr lang="pl-PL" smtClean="0"/>
              <a:pPr/>
              <a:t>14</a:t>
            </a:fld>
            <a:endParaRPr lang="pl-PL"/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431032" y="620688"/>
            <a:ext cx="8712968" cy="912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dirty="0" smtClean="0">
                <a:solidFill>
                  <a:srgbClr val="5F7901"/>
                </a:solidFill>
              </a:rPr>
              <a:t>Skutki zbyt wysokiej wilgotności</a:t>
            </a:r>
            <a:endParaRPr lang="pl-PL" sz="3000" i="1" dirty="0">
              <a:solidFill>
                <a:srgbClr val="5F79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0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467544" y="1412776"/>
            <a:ext cx="82809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2125" lvl="1" indent="-492125">
              <a:buAutoNum type="arabicPeriod"/>
            </a:pPr>
            <a:r>
              <a:rPr lang="pl-PL" sz="2000" dirty="0">
                <a:latin typeface="+mj-lt"/>
              </a:rPr>
              <a:t>Odpowiednia </a:t>
            </a:r>
            <a:r>
              <a:rPr lang="pl-PL" sz="2000" b="1" dirty="0">
                <a:latin typeface="+mj-lt"/>
              </a:rPr>
              <a:t>wentylacja </a:t>
            </a:r>
            <a:r>
              <a:rPr lang="pl-PL" sz="2000" b="1" dirty="0" smtClean="0">
                <a:latin typeface="+mj-lt"/>
              </a:rPr>
              <a:t>pomieszczeń </a:t>
            </a:r>
            <a:r>
              <a:rPr lang="pl-PL" sz="2000" dirty="0" smtClean="0">
                <a:latin typeface="+mj-lt"/>
              </a:rPr>
              <a:t>:</a:t>
            </a:r>
          </a:p>
          <a:p>
            <a:pPr marL="768245" lvl="1" indent="-311045">
              <a:buAutoNum type="arabicPeriod"/>
            </a:pPr>
            <a:endParaRPr lang="pl-PL" sz="2000" dirty="0" smtClean="0">
              <a:latin typeface="+mj-lt"/>
            </a:endParaRPr>
          </a:p>
          <a:p>
            <a:pPr marL="898525" lvl="2" indent="-350838">
              <a:buFont typeface="Wingdings" pitchFamily="2" charset="2"/>
              <a:buChar char="q"/>
            </a:pPr>
            <a:r>
              <a:rPr lang="pl-PL" sz="2000" dirty="0" smtClean="0"/>
              <a:t>sprawdzać drożność kanałów wentylacyjnych (kominiarz);</a:t>
            </a:r>
          </a:p>
          <a:p>
            <a:pPr marL="898525" lvl="2" indent="-350838">
              <a:buFont typeface="Wingdings" pitchFamily="2" charset="2"/>
              <a:buChar char="q"/>
            </a:pPr>
            <a:endParaRPr lang="pl-PL" sz="2000" dirty="0" smtClean="0"/>
          </a:p>
          <a:p>
            <a:pPr marL="898525" lvl="2" indent="-350838">
              <a:buFont typeface="Wingdings" pitchFamily="2" charset="2"/>
              <a:buChar char="q"/>
            </a:pPr>
            <a:r>
              <a:rPr lang="pl-PL" sz="2000" dirty="0" smtClean="0"/>
              <a:t>kratki wentylacyjne muszą być stale czyste - nie wolno ich zasłaniać;</a:t>
            </a:r>
          </a:p>
          <a:p>
            <a:pPr marL="898525" lvl="2" indent="-350838">
              <a:buFont typeface="Wingdings" pitchFamily="2" charset="2"/>
              <a:buChar char="q"/>
            </a:pPr>
            <a:endParaRPr lang="pl-PL" sz="2000" dirty="0" smtClean="0"/>
          </a:p>
          <a:p>
            <a:pPr marL="898525" lvl="2" indent="-350838">
              <a:buFont typeface="Wingdings" pitchFamily="2" charset="2"/>
              <a:buChar char="q"/>
            </a:pPr>
            <a:r>
              <a:rPr lang="pl-PL" sz="2000" dirty="0" smtClean="0"/>
              <a:t>przed okresem jesienno-zimowym sprawdzać uszczelnienie okien (pamiętając o konieczności wentylacji) oraz drzwi;</a:t>
            </a:r>
          </a:p>
          <a:p>
            <a:pPr marL="898525" lvl="2" indent="-350838">
              <a:buFont typeface="Wingdings" pitchFamily="2" charset="2"/>
              <a:buChar char="q"/>
            </a:pPr>
            <a:endParaRPr lang="pl-PL" sz="2000" dirty="0" smtClean="0"/>
          </a:p>
          <a:p>
            <a:pPr marL="898525" lvl="2" indent="-350838">
              <a:buFont typeface="Wingdings" pitchFamily="2" charset="2"/>
              <a:buChar char="q"/>
            </a:pPr>
            <a:r>
              <a:rPr lang="pl-PL" sz="2000" dirty="0" smtClean="0"/>
              <a:t>świeże powietrze powinno dostawać się do pomieszczenia przez niewielkie szczeliny w izolacji stolarki okiennej/nawiewniki okienne, a powietrze zużyte wypływać na zewnątrz przez kratki wentylacyjne;</a:t>
            </a:r>
          </a:p>
          <a:p>
            <a:pPr marL="898525" lvl="2" indent="-350838">
              <a:buFont typeface="Wingdings" pitchFamily="2" charset="2"/>
              <a:buChar char="q"/>
            </a:pPr>
            <a:endParaRPr lang="pl-PL" sz="2000" dirty="0" smtClean="0"/>
          </a:p>
          <a:p>
            <a:pPr marL="898525" lvl="2" indent="-350838">
              <a:buFont typeface="Wingdings" pitchFamily="2" charset="2"/>
              <a:buChar char="q"/>
            </a:pPr>
            <a:r>
              <a:rPr lang="pl-PL" sz="2000" dirty="0" smtClean="0"/>
              <a:t>jeżeli jest taka możliwość, należy stosować rekuperację (wentylację mechaniczną z odzyskiem ciepła).</a:t>
            </a: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1115616" y="620688"/>
            <a:ext cx="7416824" cy="79208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790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Jak ograniczyć wilgoć w domu ?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rgbClr val="5F790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071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51520" y="1456323"/>
            <a:ext cx="74888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1045" indent="-311045"/>
            <a:r>
              <a:rPr lang="pl-PL" sz="2000" dirty="0" smtClean="0">
                <a:latin typeface="+mj-lt"/>
              </a:rPr>
              <a:t>2. Odpowiednie </a:t>
            </a:r>
            <a:r>
              <a:rPr lang="pl-PL" sz="2000" b="1" dirty="0" smtClean="0">
                <a:latin typeface="+mj-lt"/>
              </a:rPr>
              <a:t>wietrzenie pomieszczeń</a:t>
            </a:r>
            <a:r>
              <a:rPr lang="pl-PL" sz="2000" dirty="0" smtClean="0">
                <a:latin typeface="+mj-lt"/>
              </a:rPr>
              <a:t>:</a:t>
            </a:r>
          </a:p>
          <a:p>
            <a:pPr marL="311045" indent="-311045"/>
            <a:endParaRPr lang="pl-PL" sz="1000" dirty="0" smtClean="0">
              <a:latin typeface="+mj-lt"/>
            </a:endParaRPr>
          </a:p>
          <a:p>
            <a:pPr marL="311045" indent="-311045"/>
            <a:endParaRPr lang="pl-PL" sz="400" dirty="0" smtClean="0">
              <a:latin typeface="Arial Narrow" pitchFamily="34" charset="0"/>
            </a:endParaRPr>
          </a:p>
          <a:p>
            <a:pPr marL="311045" indent="-311045">
              <a:buFont typeface="Wingdings" pitchFamily="2" charset="2"/>
              <a:buChar char="q"/>
            </a:pPr>
            <a:r>
              <a:rPr lang="pl-PL" sz="2000" dirty="0" smtClean="0">
                <a:latin typeface="+mj-lt"/>
              </a:rPr>
              <a:t>mieszkanie należy wietrzyć 2-3 x  dziennie otwierając szeroko okna, najlepiej w przeciwległych pomieszczeniach; </a:t>
            </a:r>
          </a:p>
          <a:p>
            <a:pPr marL="311045" indent="-311045">
              <a:buFont typeface="Wingdings" pitchFamily="2" charset="2"/>
              <a:buChar char="q"/>
            </a:pPr>
            <a:endParaRPr lang="pl-PL" sz="400" dirty="0" smtClean="0">
              <a:latin typeface="+mj-lt"/>
            </a:endParaRPr>
          </a:p>
          <a:p>
            <a:pPr marL="311045" indent="-311045">
              <a:buFont typeface="Wingdings" pitchFamily="2" charset="2"/>
              <a:buChar char="q"/>
            </a:pPr>
            <a:r>
              <a:rPr lang="pl-PL" sz="2000" dirty="0" smtClean="0">
                <a:latin typeface="+mj-lt"/>
              </a:rPr>
              <a:t>zimą wystarczy 5-minutowe wierzenie, jesienią i wiosną trzeba          wietrzyć przez 10-15 minut, natomiast latem jednorazowe              wietrzenie powinno trwać nawet przez pół godziny;</a:t>
            </a:r>
          </a:p>
          <a:p>
            <a:pPr marL="311045" indent="-311045">
              <a:buFont typeface="Wingdings" pitchFamily="2" charset="2"/>
              <a:buChar char="q"/>
            </a:pPr>
            <a:endParaRPr lang="pl-PL" sz="400" dirty="0" smtClean="0">
              <a:latin typeface="+mj-lt"/>
            </a:endParaRPr>
          </a:p>
          <a:p>
            <a:pPr marL="311045" indent="-311045">
              <a:buFont typeface="Wingdings" pitchFamily="2" charset="2"/>
              <a:buChar char="q"/>
            </a:pPr>
            <a:r>
              <a:rPr lang="pl-PL" sz="2000" dirty="0" smtClean="0">
                <a:latin typeface="+mj-lt"/>
              </a:rPr>
              <a:t>kiedy na dworze jest wilgotno należy </a:t>
            </a:r>
            <a:r>
              <a:rPr lang="pl-PL" sz="2000" b="1" dirty="0" smtClean="0">
                <a:latin typeface="+mj-lt"/>
              </a:rPr>
              <a:t>unikać długotrwałego,            uchylnego wietrzenia</a:t>
            </a:r>
            <a:r>
              <a:rPr lang="pl-PL" sz="2000" dirty="0" smtClean="0">
                <a:latin typeface="+mj-lt"/>
              </a:rPr>
              <a:t>;</a:t>
            </a:r>
          </a:p>
          <a:p>
            <a:pPr marL="311045" indent="-311045">
              <a:buFont typeface="Wingdings" pitchFamily="2" charset="2"/>
              <a:buChar char="q"/>
            </a:pPr>
            <a:endParaRPr lang="pl-PL" sz="400" dirty="0" smtClean="0">
              <a:latin typeface="+mj-lt"/>
            </a:endParaRPr>
          </a:p>
          <a:p>
            <a:pPr marL="311045" indent="-311045">
              <a:buFont typeface="Wingdings" pitchFamily="2" charset="2"/>
              <a:buChar char="q"/>
            </a:pPr>
            <a:r>
              <a:rPr lang="pl-PL" sz="2000" dirty="0" smtClean="0">
                <a:latin typeface="+mj-lt"/>
              </a:rPr>
              <a:t>należy korzystać z funkcji </a:t>
            </a:r>
            <a:r>
              <a:rPr lang="pl-PL" sz="2000" b="1" dirty="0" err="1" smtClean="0">
                <a:latin typeface="+mj-lt"/>
              </a:rPr>
              <a:t>rozszczelniania</a:t>
            </a:r>
            <a:r>
              <a:rPr lang="pl-PL" sz="2000" b="1" dirty="0" smtClean="0">
                <a:latin typeface="+mj-lt"/>
              </a:rPr>
              <a:t> okien </a:t>
            </a:r>
            <a:r>
              <a:rPr lang="pl-PL" sz="2000" dirty="0" smtClean="0">
                <a:latin typeface="+mj-lt"/>
              </a:rPr>
              <a:t>lub </a:t>
            </a:r>
          </a:p>
          <a:p>
            <a:pPr marL="309563" indent="55563"/>
            <a:r>
              <a:rPr lang="pl-PL" sz="2000" b="1" dirty="0" smtClean="0">
                <a:latin typeface="+mj-lt"/>
              </a:rPr>
              <a:t>nawiewników </a:t>
            </a:r>
            <a:r>
              <a:rPr lang="pl-PL" sz="2000" b="1" dirty="0" err="1" smtClean="0">
                <a:latin typeface="+mj-lt"/>
              </a:rPr>
              <a:t>higrosterowalnych</a:t>
            </a:r>
            <a:r>
              <a:rPr lang="pl-PL" sz="2000" dirty="0" smtClean="0">
                <a:latin typeface="+mj-lt"/>
              </a:rPr>
              <a:t>;</a:t>
            </a:r>
          </a:p>
          <a:p>
            <a:pPr marL="311045" indent="-311045"/>
            <a:endParaRPr lang="pl-PL" sz="400" dirty="0" smtClean="0">
              <a:latin typeface="+mj-lt"/>
            </a:endParaRPr>
          </a:p>
          <a:p>
            <a:pPr marL="369888" lvl="1" indent="-369888">
              <a:buFont typeface="Wingdings" pitchFamily="2" charset="2"/>
              <a:buChar char="q"/>
            </a:pPr>
            <a:r>
              <a:rPr lang="pl-PL" sz="2000" dirty="0" smtClean="0">
                <a:latin typeface="+mj-lt"/>
              </a:rPr>
              <a:t>podczas wietrzenia </a:t>
            </a:r>
            <a:r>
              <a:rPr lang="pl-PL" sz="2000" b="1" dirty="0" smtClean="0">
                <a:latin typeface="+mj-lt"/>
              </a:rPr>
              <a:t>nie należy pozostawiać  otwartego                 okna przy włączonych grzejnikach </a:t>
            </a:r>
            <a:r>
              <a:rPr lang="pl-PL" sz="2000" dirty="0" smtClean="0">
                <a:latin typeface="+mj-lt"/>
              </a:rPr>
              <a:t>– powoduje to dodatkowy pobór ciepła w wyniku obniżenia temperatury w pomieszczeniu;</a:t>
            </a:r>
            <a:endParaRPr lang="pl-PL" sz="2000" dirty="0">
              <a:latin typeface="Arial Narrow" pitchFamily="34" charset="0"/>
            </a:endParaRPr>
          </a:p>
        </p:txBody>
      </p:sp>
      <p:pic>
        <p:nvPicPr>
          <p:cNvPr id="8" name="Picture 1" descr="C:\Documents and Settings\smazurek\Pulpit\wietrzenie_mieszkania_a_przeciag_130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5905" y="3429000"/>
            <a:ext cx="2504607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/>
          <a:srcRect l="51494"/>
          <a:stretch/>
        </p:blipFill>
        <p:spPr>
          <a:xfrm>
            <a:off x="6838195" y="620688"/>
            <a:ext cx="2270309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914400" y="692696"/>
            <a:ext cx="8229600" cy="78260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790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Jak ograniczyć wilgoć w domu ?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rgbClr val="5F790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470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66576" y="1484784"/>
            <a:ext cx="7488832" cy="4511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1045" indent="-311045"/>
            <a:r>
              <a:rPr lang="pl-PL" sz="2000" dirty="0" smtClean="0">
                <a:latin typeface="+mj-lt"/>
              </a:rPr>
              <a:t>3. Odpowiednia  </a:t>
            </a:r>
            <a:r>
              <a:rPr lang="pl-PL" sz="2000" b="1" dirty="0" smtClean="0">
                <a:latin typeface="+mj-lt"/>
              </a:rPr>
              <a:t>cyrkulacja powietrza</a:t>
            </a:r>
            <a:r>
              <a:rPr lang="pl-PL" sz="2000" dirty="0" smtClean="0">
                <a:latin typeface="+mj-lt"/>
              </a:rPr>
              <a:t>:</a:t>
            </a:r>
          </a:p>
          <a:p>
            <a:pPr marL="311045" indent="-311045"/>
            <a:endParaRPr lang="pl-PL" sz="1814" dirty="0" smtClean="0">
              <a:latin typeface="+mj-lt"/>
            </a:endParaRP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altLang="pl-PL" b="1" dirty="0" smtClean="0">
                <a:latin typeface="+mj-lt"/>
              </a:rPr>
              <a:t>uszkodzenia w instalacji centralnego ogrzewania (CO) </a:t>
            </a:r>
            <a:r>
              <a:rPr lang="pl-PL" altLang="pl-PL" dirty="0" smtClean="0">
                <a:latin typeface="+mj-lt"/>
              </a:rPr>
              <a:t>o ile takie powstaną, należy naprawiać jak najszybciej jest to możliwe; 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altLang="pl-PL" b="1" dirty="0" smtClean="0">
                <a:latin typeface="+mj-lt"/>
              </a:rPr>
              <a:t>za grzejnikiem CO </a:t>
            </a:r>
            <a:r>
              <a:rPr lang="pl-PL" altLang="pl-PL" dirty="0" smtClean="0">
                <a:latin typeface="+mj-lt"/>
              </a:rPr>
              <a:t>warto</a:t>
            </a:r>
            <a:r>
              <a:rPr lang="pl-PL" altLang="pl-PL" b="1" dirty="0" smtClean="0">
                <a:latin typeface="+mj-lt"/>
              </a:rPr>
              <a:t> zainstalować ekran </a:t>
            </a:r>
            <a:r>
              <a:rPr lang="pl-PL" altLang="pl-PL" dirty="0" smtClean="0">
                <a:latin typeface="+mj-lt"/>
              </a:rPr>
              <a:t>np. ze specjalnej folii aluminiowej odbijającej ciepło. Odbite ciepło będzie emitowane do pomieszczenia – nawet 90% ciepła odzyskasz unikając przenikania ciepła przez ścianę, na zewnątrz budynku;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l-PL" dirty="0" smtClean="0">
                <a:latin typeface="+mj-lt"/>
              </a:rPr>
              <a:t>korzystnym rozwiązaniem jest zamontowanie </a:t>
            </a:r>
            <a:r>
              <a:rPr lang="pl-PL" b="1" dirty="0" smtClean="0">
                <a:latin typeface="+mj-lt"/>
              </a:rPr>
              <a:t>półek</a:t>
            </a:r>
            <a:br>
              <a:rPr lang="pl-PL" b="1" dirty="0" smtClean="0">
                <a:latin typeface="+mj-lt"/>
              </a:rPr>
            </a:br>
            <a:r>
              <a:rPr lang="pl-PL" b="1" dirty="0" smtClean="0">
                <a:latin typeface="+mj-lt"/>
              </a:rPr>
              <a:t>nad grzejnikami lub poszerzeniem parapetów –</a:t>
            </a:r>
            <a:r>
              <a:rPr lang="pl-PL" dirty="0" smtClean="0">
                <a:latin typeface="+mj-lt"/>
              </a:rPr>
              <a:t> dzięki</a:t>
            </a:r>
            <a:br>
              <a:rPr lang="pl-PL" dirty="0" smtClean="0">
                <a:latin typeface="+mj-lt"/>
              </a:rPr>
            </a:br>
            <a:r>
              <a:rPr lang="pl-PL" dirty="0" smtClean="0">
                <a:latin typeface="+mj-lt"/>
              </a:rPr>
              <a:t>czemu </a:t>
            </a:r>
            <a:r>
              <a:rPr lang="pl-PL" b="1" dirty="0" smtClean="0">
                <a:latin typeface="+mj-lt"/>
              </a:rPr>
              <a:t>sterujemy wymianą ciepła </a:t>
            </a:r>
            <a:r>
              <a:rPr lang="pl-PL" dirty="0" smtClean="0">
                <a:latin typeface="+mj-lt"/>
              </a:rPr>
              <a:t>ogrzane powietrze</a:t>
            </a:r>
            <a:br>
              <a:rPr lang="pl-PL" dirty="0" smtClean="0">
                <a:latin typeface="+mj-lt"/>
              </a:rPr>
            </a:br>
            <a:r>
              <a:rPr lang="pl-PL" dirty="0" smtClean="0">
                <a:latin typeface="+mj-lt"/>
              </a:rPr>
              <a:t> skieruje się do środka pomieszczenia - a nie w kierunku okna;</a:t>
            </a:r>
          </a:p>
          <a:p>
            <a:pPr marL="311045" indent="-311045">
              <a:buFont typeface="Wingdings" pitchFamily="2" charset="2"/>
              <a:buChar char="q"/>
            </a:pPr>
            <a:r>
              <a:rPr lang="pl-PL" altLang="pl-PL" b="1" dirty="0" smtClean="0">
                <a:latin typeface="+mj-lt"/>
              </a:rPr>
              <a:t>zadbanie o szczelność drzwi </a:t>
            </a:r>
            <a:r>
              <a:rPr lang="pl-PL" altLang="pl-PL" dirty="0" smtClean="0">
                <a:latin typeface="+mj-lt"/>
              </a:rPr>
              <a:t>– czasem wystarczy tylko </a:t>
            </a:r>
            <a:br>
              <a:rPr lang="pl-PL" altLang="pl-PL" dirty="0" smtClean="0">
                <a:latin typeface="+mj-lt"/>
              </a:rPr>
            </a:br>
            <a:r>
              <a:rPr lang="pl-PL" altLang="pl-PL" dirty="0" smtClean="0">
                <a:latin typeface="+mj-lt"/>
              </a:rPr>
              <a:t>uszczelnić szparę między drzwiami a ościeżnicą i progiem,</a:t>
            </a:r>
            <a:br>
              <a:rPr lang="pl-PL" altLang="pl-PL" dirty="0" smtClean="0">
                <a:latin typeface="+mj-lt"/>
              </a:rPr>
            </a:br>
            <a:r>
              <a:rPr lang="pl-PL" altLang="pl-PL" dirty="0" smtClean="0">
                <a:latin typeface="+mj-lt"/>
              </a:rPr>
              <a:t>a czasem trzeba naprawić drzwi;</a:t>
            </a:r>
            <a:endParaRPr lang="pl-PL" sz="2000" dirty="0" smtClean="0">
              <a:latin typeface="+mj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/>
          <a:srcRect r="48506"/>
          <a:stretch/>
        </p:blipFill>
        <p:spPr>
          <a:xfrm>
            <a:off x="6516216" y="3645024"/>
            <a:ext cx="2478384" cy="2570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914400" y="620688"/>
            <a:ext cx="8229600" cy="78260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790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Jak ograniczyć wilgoć w domu ?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rgbClr val="5F790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6285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323528" y="1423320"/>
            <a:ext cx="5699719" cy="477908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17601" rIns="0" bIns="0" rtlCol="0" anchor="ctr">
            <a:normAutofit lnSpcReduction="1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pl-PL" dirty="0" smtClean="0"/>
              <a:t>3. Odpowiednia  </a:t>
            </a:r>
            <a:r>
              <a:rPr lang="pl-PL" b="1" dirty="0" smtClean="0"/>
              <a:t>cyrkulacja powietrza</a:t>
            </a:r>
            <a:r>
              <a:rPr lang="pl-PL" dirty="0" smtClean="0"/>
              <a:t>:</a:t>
            </a:r>
          </a:p>
          <a:p>
            <a:pPr>
              <a:buFont typeface="Wingdings" panose="05000000000000000000" pitchFamily="2" charset="2"/>
              <a:buChar char="q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pl-PL" altLang="pl-PL" sz="1996" b="1" dirty="0" smtClean="0"/>
          </a:p>
          <a:p>
            <a:pPr>
              <a:buFont typeface="Wingdings" panose="05000000000000000000" pitchFamily="2" charset="2"/>
              <a:buChar char="q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pl-PL" altLang="pl-PL" sz="1996" b="1" dirty="0" smtClean="0"/>
              <a:t>należy okresowo odpowietrzać </a:t>
            </a:r>
            <a:r>
              <a:rPr lang="pl-PL" altLang="pl-PL" sz="1996" b="1" dirty="0"/>
              <a:t>grzejniki w trakcie sezonu grzewczego </a:t>
            </a:r>
            <a:r>
              <a:rPr lang="pl-PL" altLang="pl-PL" sz="1996" dirty="0"/>
              <a:t>i </a:t>
            </a:r>
            <a:r>
              <a:rPr lang="pl-PL" altLang="pl-PL" sz="1996" b="1" dirty="0" smtClean="0"/>
              <a:t>nie zasłaniać </a:t>
            </a:r>
            <a:r>
              <a:rPr lang="pl-PL" altLang="pl-PL" sz="1996" dirty="0" smtClean="0"/>
              <a:t>ich. </a:t>
            </a:r>
          </a:p>
          <a:p>
            <a:pPr lvl="1">
              <a:buFont typeface="Wingdings" pitchFamily="2" charset="2"/>
              <a:buChar char="Ø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pl-PL" altLang="pl-PL" sz="1996" dirty="0" smtClean="0"/>
              <a:t>zasłanianie </a:t>
            </a:r>
            <a:r>
              <a:rPr lang="pl-PL" altLang="pl-PL" sz="1996" dirty="0"/>
              <a:t>grzejników (przez meble, zasłony, suszarki itp.) ogranicza emisję ciepła do pomieszczenia i może zmniejszyć jego ilość nawet o 20</a:t>
            </a:r>
            <a:r>
              <a:rPr lang="pl-PL" altLang="pl-PL" sz="1996" dirty="0" smtClean="0"/>
              <a:t>%;</a:t>
            </a:r>
          </a:p>
          <a:p>
            <a:pPr marL="742950" lvl="2" indent="-342900">
              <a:buFont typeface="Wingdings" pitchFamily="2" charset="2"/>
              <a:buChar char="Ø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pl-PL" dirty="0" smtClean="0">
                <a:ea typeface="Times New Roman" pitchFamily="18" charset="0"/>
                <a:cs typeface="Times New Roman" pitchFamily="18" charset="0"/>
              </a:rPr>
              <a:t>część ciepła zatrzyma się na przeszkodzie i zostanie wypromieniowane przez okno, dlatego należy odsłaniać firanki i rolety słoneczne dni;</a:t>
            </a:r>
          </a:p>
          <a:p>
            <a:pPr>
              <a:buFont typeface="Wingdings" panose="05000000000000000000" pitchFamily="2" charset="2"/>
              <a:buChar char="q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pl-PL" altLang="pl-PL" sz="1996" dirty="0" smtClean="0"/>
          </a:p>
          <a:p>
            <a:pPr>
              <a:buFont typeface="Wingdings" panose="05000000000000000000" pitchFamily="2" charset="2"/>
              <a:buChar char="q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pl-PL" altLang="pl-PL" sz="1996" b="1" dirty="0" smtClean="0"/>
              <a:t>w </a:t>
            </a:r>
            <a:r>
              <a:rPr lang="pl-PL" altLang="pl-PL" sz="1996" b="1" dirty="0"/>
              <a:t>mroźne dni, na noc można zasłonić okna żaluzjami lub zasłonami </a:t>
            </a:r>
            <a:r>
              <a:rPr lang="pl-PL" altLang="pl-PL" sz="1996" dirty="0"/>
              <a:t>– będą stanowić dodatkową izolację zapobiegając utracie </a:t>
            </a:r>
            <a:r>
              <a:rPr lang="pl-PL" altLang="pl-PL" sz="1996" dirty="0" smtClean="0"/>
              <a:t>ciepła; </a:t>
            </a:r>
            <a:endParaRPr lang="pl-PL" altLang="pl-PL" sz="1996" dirty="0"/>
          </a:p>
        </p:txBody>
      </p:sp>
      <p:sp>
        <p:nvSpPr>
          <p:cNvPr id="4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8676456" y="6366035"/>
            <a:ext cx="437768" cy="432450"/>
          </a:xfrm>
          <a:prstGeom prst="rect">
            <a:avLst/>
          </a:prstGeom>
        </p:spPr>
        <p:txBody>
          <a:bodyPr/>
          <a:lstStyle/>
          <a:p>
            <a:fld id="{055B18B2-025D-43F3-A559-DF8923103315}" type="slidenum">
              <a:rPr lang="pl-PL" smtClean="0"/>
              <a:pPr/>
              <a:t>18</a:t>
            </a:fld>
            <a:endParaRPr lang="pl-PL" dirty="0"/>
          </a:p>
        </p:txBody>
      </p:sp>
      <p:pic>
        <p:nvPicPr>
          <p:cNvPr id="10" name="Obraz 4" descr="Znalezione obrazy dla zapytania osłanianie grzejnikó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9915" y="1820460"/>
            <a:ext cx="2652513" cy="398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914400" y="620688"/>
            <a:ext cx="8229600" cy="78260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790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Jak ograniczyć wilgoć w domu ?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rgbClr val="5F790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02098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611560" y="1854046"/>
            <a:ext cx="5451288" cy="377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944" tIns="41472" rIns="82944" bIns="41472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pl-PL" sz="2000" dirty="0" smtClean="0"/>
              <a:t>3. Odpowiednia  </a:t>
            </a:r>
            <a:r>
              <a:rPr lang="pl-PL" sz="2000" b="1" dirty="0" smtClean="0"/>
              <a:t>cyrkulacja powietrza</a:t>
            </a:r>
            <a:r>
              <a:rPr lang="pl-PL" sz="2000" dirty="0" smtClean="0"/>
              <a:t>:</a:t>
            </a:r>
          </a:p>
          <a:p>
            <a:pPr>
              <a:buFont typeface="Wingdings" panose="05000000000000000000" pitchFamily="2" charset="2"/>
              <a:buChar char="q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endParaRPr lang="pl-PL" altLang="pl-PL" sz="2000" dirty="0" smtClean="0"/>
          </a:p>
          <a:p>
            <a:pPr>
              <a:buFont typeface="Wingdings" panose="05000000000000000000" pitchFamily="2" charset="2"/>
              <a:buChar char="q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pl-PL" altLang="pl-PL" sz="2000" dirty="0" smtClean="0"/>
              <a:t>   przy obudowywaniu grzejnika należy zostawić</a:t>
            </a:r>
          </a:p>
          <a:p>
            <a:pPr marL="357188" indent="0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pl-PL" altLang="pl-PL" sz="2000" dirty="0" smtClean="0"/>
              <a:t> </a:t>
            </a:r>
            <a:r>
              <a:rPr lang="pl-PL" altLang="pl-PL" sz="2000" b="1" dirty="0" smtClean="0"/>
              <a:t>przynajmniej 10 cm </a:t>
            </a:r>
            <a:r>
              <a:rPr lang="pl-PL" altLang="pl-PL" sz="2000" dirty="0" smtClean="0"/>
              <a:t>wolnej przestrzeni między meblem a grzejnikiem, aby ułatwić cyrkulację powietrza;</a:t>
            </a:r>
            <a:endParaRPr lang="pl-PL" sz="2000" dirty="0" smtClean="0">
              <a:latin typeface="+mj-lt"/>
              <a:ea typeface="+mj-ea"/>
              <a:cs typeface="+mj-cs"/>
            </a:endParaRPr>
          </a:p>
          <a:p>
            <a:pPr marL="365125" indent="-365125" defTabSz="829452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pl-PL" sz="2000" dirty="0" smtClean="0"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311045" indent="-311045"/>
            <a:r>
              <a:rPr lang="pl-PL" sz="2000" dirty="0" smtClean="0"/>
              <a:t>4. Odpowiednia </a:t>
            </a:r>
            <a:r>
              <a:rPr lang="pl-PL" sz="2000" b="1" dirty="0" smtClean="0"/>
              <a:t>wilgotność względna </a:t>
            </a:r>
            <a:r>
              <a:rPr lang="pl-PL" sz="2000" dirty="0" smtClean="0"/>
              <a:t>powietrza:</a:t>
            </a:r>
          </a:p>
          <a:p>
            <a:pPr marL="311045" indent="-311045"/>
            <a:endParaRPr lang="pl-PL" sz="2000" dirty="0" smtClean="0"/>
          </a:p>
          <a:p>
            <a:pPr marL="311045" indent="-311045">
              <a:buFont typeface="Wingdings" pitchFamily="2" charset="2"/>
              <a:buChar char="q"/>
            </a:pPr>
            <a:r>
              <a:rPr lang="pl-PL" sz="2000" dirty="0" smtClean="0"/>
              <a:t>należy unikać dodatkowych źródeł wilgoci m.in. fontann wodnych, otwartych awarii, suszenia prania w miejscach słabo wentylowanych</a:t>
            </a:r>
            <a:endParaRPr lang="pl-PL" sz="2000" dirty="0" smtClean="0">
              <a:latin typeface="+mj-lt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6335348" y="6021288"/>
            <a:ext cx="2808652" cy="238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952" dirty="0" err="1">
                <a:latin typeface="Arial Narrow" pitchFamily="34" charset="0"/>
              </a:rPr>
              <a:t>www.muratordom.pl</a:t>
            </a:r>
            <a:endParaRPr lang="pl-PL" sz="952" dirty="0">
              <a:latin typeface="Arial Narrow" pitchFamily="34" charset="0"/>
            </a:endParaRPr>
          </a:p>
        </p:txBody>
      </p:sp>
      <p:pic>
        <p:nvPicPr>
          <p:cNvPr id="7" name="Picture 2" descr="Znalezione obrazy dla zapytania zabudowany kaloryfer a wilgo&amp;cacute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276872"/>
            <a:ext cx="2881157" cy="2232248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7134114" y="3717032"/>
            <a:ext cx="2009886" cy="238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952" dirty="0" err="1">
                <a:latin typeface="Arial Narrow" pitchFamily="34" charset="0"/>
              </a:rPr>
              <a:t>www.ladnydom.pl</a:t>
            </a:r>
            <a:endParaRPr lang="pl-PL" sz="952" dirty="0">
              <a:latin typeface="Arial Narrow" pitchFamily="34" charset="0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914400" y="764704"/>
            <a:ext cx="8229600" cy="78260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790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Jak ograniczyć wilgoć w domu ?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rgbClr val="5F790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2650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/>
            </a:extLst>
          </p:cNvPr>
          <p:cNvSpPr/>
          <p:nvPr/>
        </p:nvSpPr>
        <p:spPr>
          <a:xfrm>
            <a:off x="93663" y="0"/>
            <a:ext cx="90503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10243" name="Picture 2" descr="H:\Grupy\DL\FOTOLIA\Fotolia_65208503_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0" b="4877"/>
          <a:stretch>
            <a:fillRect/>
          </a:stretch>
        </p:blipFill>
        <p:spPr bwMode="auto">
          <a:xfrm>
            <a:off x="-36513" y="-79375"/>
            <a:ext cx="9144001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Prostokąt 34">
            <a:extLst>
              <a:ext uri="{FF2B5EF4-FFF2-40B4-BE49-F238E27FC236}"/>
            </a:extLst>
          </p:cNvPr>
          <p:cNvSpPr/>
          <p:nvPr/>
        </p:nvSpPr>
        <p:spPr>
          <a:xfrm>
            <a:off x="-6350" y="5184775"/>
            <a:ext cx="9144000" cy="692150"/>
          </a:xfrm>
          <a:prstGeom prst="rect">
            <a:avLst/>
          </a:prstGeom>
          <a:solidFill>
            <a:srgbClr val="F2F2F2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b="1" i="1" dirty="0" smtClean="0">
                <a:solidFill>
                  <a:schemeClr val="tx1"/>
                </a:solidFill>
              </a:rPr>
              <a:t>Kielce, 20 marca 2018 </a:t>
            </a:r>
            <a:r>
              <a:rPr lang="pl-PL" sz="2200" b="1" i="1" dirty="0">
                <a:solidFill>
                  <a:schemeClr val="tx1"/>
                </a:solidFill>
              </a:rPr>
              <a:t>r</a:t>
            </a:r>
            <a:r>
              <a:rPr lang="pl-PL" sz="2400" b="1" i="1" dirty="0">
                <a:solidFill>
                  <a:schemeClr val="tx1"/>
                </a:solidFill>
              </a:rPr>
              <a:t>.</a:t>
            </a:r>
            <a:endParaRPr lang="pl-PL" sz="2400" dirty="0">
              <a:solidFill>
                <a:schemeClr val="tx1"/>
              </a:solidFill>
            </a:endParaRPr>
          </a:p>
        </p:txBody>
      </p:sp>
      <p:sp>
        <p:nvSpPr>
          <p:cNvPr id="33" name="pole tekstowe 32"/>
          <p:cNvSpPr txBox="1">
            <a:spLocks noChangeArrowheads="1"/>
          </p:cNvSpPr>
          <p:nvPr/>
        </p:nvSpPr>
        <p:spPr bwMode="auto">
          <a:xfrm>
            <a:off x="281782" y="2852936"/>
            <a:ext cx="88265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just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just">
              <a:spcBef>
                <a:spcPct val="20000"/>
              </a:spcBef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just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pl-PL" altLang="pl-PL" sz="2800" b="1" dirty="0">
                <a:solidFill>
                  <a:srgbClr val="000000"/>
                </a:solidFill>
              </a:rPr>
              <a:t>Poprawa jakości powietrza</a:t>
            </a:r>
          </a:p>
          <a:p>
            <a:pPr algn="r">
              <a:spcBef>
                <a:spcPct val="0"/>
              </a:spcBef>
            </a:pPr>
            <a:r>
              <a:rPr lang="pl-PL" altLang="pl-PL" sz="2800" b="1" dirty="0" smtClean="0">
                <a:solidFill>
                  <a:srgbClr val="000000"/>
                </a:solidFill>
              </a:rPr>
              <a:t>Aspekty prawidłowego użytkowania mieszkań i domów - mikroklimat mieszkań</a:t>
            </a:r>
            <a:endParaRPr lang="pl-PL" altLang="pl-PL" sz="2800" b="1" dirty="0">
              <a:solidFill>
                <a:srgbClr val="000000"/>
              </a:solidFill>
            </a:endParaRPr>
          </a:p>
        </p:txBody>
      </p:sp>
      <p:sp>
        <p:nvSpPr>
          <p:cNvPr id="15" name="Prostokąt 14">
            <a:extLst>
              <a:ext uri="{FF2B5EF4-FFF2-40B4-BE49-F238E27FC236}"/>
            </a:extLst>
          </p:cNvPr>
          <p:cNvSpPr/>
          <p:nvPr/>
        </p:nvSpPr>
        <p:spPr>
          <a:xfrm>
            <a:off x="9525" y="6237288"/>
            <a:ext cx="9136063" cy="62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10247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6035675"/>
            <a:ext cx="69659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rostokąt 13">
            <a:extLst>
              <a:ext uri="{FF2B5EF4-FFF2-40B4-BE49-F238E27FC236}"/>
            </a:extLst>
          </p:cNvPr>
          <p:cNvSpPr/>
          <p:nvPr/>
        </p:nvSpPr>
        <p:spPr>
          <a:xfrm>
            <a:off x="-20638" y="1970088"/>
            <a:ext cx="9144001" cy="538162"/>
          </a:xfrm>
          <a:prstGeom prst="rect">
            <a:avLst/>
          </a:prstGeom>
          <a:solidFill>
            <a:schemeClr val="bg1">
              <a:lumMod val="95000"/>
              <a:alpha val="5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0249" name="pole tekstowe 31"/>
          <p:cNvSpPr txBox="1">
            <a:spLocks noChangeArrowheads="1"/>
          </p:cNvSpPr>
          <p:nvPr/>
        </p:nvSpPr>
        <p:spPr bwMode="auto">
          <a:xfrm>
            <a:off x="250825" y="2465388"/>
            <a:ext cx="88947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just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just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just">
              <a:spcBef>
                <a:spcPct val="20000"/>
              </a:spcBef>
              <a:buSzPct val="70000"/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just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chemeClr val="bg1"/>
                </a:solidFill>
              </a:rPr>
              <a:t>Narodowy Fundusz Ochrony Środowiska i Gospodarki Wodnej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pl-PL" altLang="pl-PL" sz="1800" dirty="0"/>
          </a:p>
        </p:txBody>
      </p:sp>
      <p:sp>
        <p:nvSpPr>
          <p:cNvPr id="17" name="pole tekstowe 16">
            <a:extLst>
              <a:ext uri="{FF2B5EF4-FFF2-40B4-BE49-F238E27FC236}"/>
            </a:extLst>
          </p:cNvPr>
          <p:cNvSpPr txBox="1"/>
          <p:nvPr/>
        </p:nvSpPr>
        <p:spPr>
          <a:xfrm>
            <a:off x="3254375" y="2071688"/>
            <a:ext cx="55006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i="1" dirty="0">
                <a:latin typeface="+mj-lt"/>
              </a:rPr>
              <a:t>Z a i n w e s t u j m y   r a z e m   w   ś r o d o w i s k o</a:t>
            </a:r>
          </a:p>
        </p:txBody>
      </p:sp>
    </p:spTree>
    <p:extLst>
      <p:ext uri="{BB962C8B-B14F-4D97-AF65-F5344CB8AC3E}">
        <p14:creationId xmlns:p14="http://schemas.microsoft.com/office/powerpoint/2010/main" val="191850996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Litebulb"/>
          <p:cNvSpPr>
            <a:spLocks noEditPoints="1" noChangeArrowheads="1"/>
          </p:cNvSpPr>
          <p:nvPr/>
        </p:nvSpPr>
        <p:spPr bwMode="auto">
          <a:xfrm>
            <a:off x="5724128" y="1556792"/>
            <a:ext cx="3076575" cy="4619625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ln>
                <a:solidFill>
                  <a:srgbClr val="FFC000"/>
                </a:solidFill>
              </a:ln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755576" y="1268760"/>
            <a:ext cx="8136904" cy="3528392"/>
          </a:xfrm>
        </p:spPr>
        <p:txBody>
          <a:bodyPr>
            <a:normAutofit fontScale="70000" lnSpcReduction="20000"/>
          </a:bodyPr>
          <a:lstStyle/>
          <a:p>
            <a:r>
              <a:rPr lang="pl-PL" sz="2600" b="1" dirty="0"/>
              <a:t>Światło naturalne i </a:t>
            </a:r>
            <a:r>
              <a:rPr lang="pl-PL" sz="2600" b="1" dirty="0" smtClean="0"/>
              <a:t>sztuczne:</a:t>
            </a:r>
          </a:p>
          <a:p>
            <a:endParaRPr lang="pl-PL" b="1" dirty="0" smtClean="0">
              <a:ln>
                <a:solidFill>
                  <a:srgbClr val="FFC000"/>
                </a:solidFill>
              </a:ln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l-PL" sz="2100" dirty="0" smtClean="0"/>
              <a:t>światło </a:t>
            </a:r>
            <a:r>
              <a:rPr lang="pl-PL" sz="2100" dirty="0"/>
              <a:t>jest istotnym czynnikiem właściwego mikroklimatu w </a:t>
            </a:r>
            <a:r>
              <a:rPr lang="pl-PL" sz="2100" dirty="0" smtClean="0"/>
              <a:t>pomieszczeniach;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2100" dirty="0" smtClean="0"/>
              <a:t>należy wykorzystywać maksymalnie naturalne światło słoneczne, pamiętając o właściwym zacienianiu w okresie letnim (eliminacja przegrzewania);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2100" dirty="0" smtClean="0"/>
              <a:t>przy korzystaniu ze sztucznego oświetlenia najlepiej wykorzystywać </a:t>
            </a:r>
            <a:r>
              <a:rPr lang="pl-PL" sz="2100" dirty="0"/>
              <a:t>sztuczne </a:t>
            </a:r>
            <a:r>
              <a:rPr lang="pl-PL" sz="2100" dirty="0" smtClean="0"/>
              <a:t>oświetlenie punktowe;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2100" dirty="0" smtClean="0"/>
              <a:t> w miejscach odpoczynku, stosować należy oświetlenie o temperaturze barwowej 2500-3500 K (barwa ciepła), natomiast w miejscu pracy dobrze sprawdzi się światło zimne ok. 6000 K;</a:t>
            </a:r>
          </a:p>
          <a:p>
            <a:pPr marL="0" indent="0"/>
            <a:endParaRPr lang="pl-PL" sz="2100" dirty="0" smtClean="0"/>
          </a:p>
          <a:p>
            <a:pPr marL="0" indent="0"/>
            <a:r>
              <a:rPr lang="pl-PL" sz="2100" dirty="0" smtClean="0"/>
              <a:t>Przykładowe barwy:</a:t>
            </a:r>
          </a:p>
          <a:p>
            <a:pPr>
              <a:buFont typeface="Wingdings" pitchFamily="2" charset="2"/>
              <a:buChar char="Ø"/>
            </a:pPr>
            <a:r>
              <a:rPr lang="pl-PL" sz="2100" dirty="0" smtClean="0"/>
              <a:t>2000 K </a:t>
            </a:r>
            <a:r>
              <a:rPr lang="pl-PL" sz="2100" dirty="0"/>
              <a:t>- </a:t>
            </a:r>
            <a:r>
              <a:rPr lang="pl-PL" sz="2100" dirty="0" smtClean="0"/>
              <a:t>barwa światła świeczki</a:t>
            </a:r>
          </a:p>
          <a:p>
            <a:pPr>
              <a:buFont typeface="Wingdings" pitchFamily="2" charset="2"/>
              <a:buChar char="Ø"/>
            </a:pPr>
            <a:r>
              <a:rPr lang="pl-PL" sz="2100" dirty="0" smtClean="0"/>
              <a:t>2800 K </a:t>
            </a:r>
            <a:r>
              <a:rPr lang="pl-PL" sz="2100" dirty="0"/>
              <a:t>- </a:t>
            </a:r>
            <a:r>
              <a:rPr lang="pl-PL" sz="2100" dirty="0" smtClean="0"/>
              <a:t>barwa bardzo ciepłobiała (żarówkowa)</a:t>
            </a:r>
          </a:p>
          <a:p>
            <a:pPr>
              <a:buFont typeface="Wingdings" pitchFamily="2" charset="2"/>
              <a:buChar char="Ø"/>
            </a:pPr>
            <a:r>
              <a:rPr lang="pl-PL" sz="2100" dirty="0" smtClean="0"/>
              <a:t>6500 K </a:t>
            </a:r>
            <a:r>
              <a:rPr lang="pl-PL" sz="2100" dirty="0"/>
              <a:t>- barwa </a:t>
            </a:r>
            <a:r>
              <a:rPr lang="pl-PL" sz="2100" dirty="0" smtClean="0"/>
              <a:t>dzienna (zimna)</a:t>
            </a:r>
            <a:endParaRPr lang="pl-PL" sz="2100" dirty="0"/>
          </a:p>
        </p:txBody>
      </p:sp>
      <p:pic>
        <p:nvPicPr>
          <p:cNvPr id="6" name="Picture 10" descr="Znalezione obrazy dla zapytania oznaczenia na żarówkach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21907"/>
            <a:ext cx="5751692" cy="137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467544" y="404664"/>
            <a:ext cx="8712968" cy="912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dirty="0" smtClean="0">
                <a:solidFill>
                  <a:srgbClr val="5F7901"/>
                </a:solidFill>
              </a:rPr>
              <a:t>Parametry mikroklimatu </a:t>
            </a:r>
            <a:endParaRPr lang="pl-PL" sz="3600" dirty="0">
              <a:solidFill>
                <a:srgbClr val="5F7901"/>
              </a:solidFill>
            </a:endParaRPr>
          </a:p>
          <a:p>
            <a:pPr algn="ctr"/>
            <a:r>
              <a:rPr lang="pl-PL" sz="3000" i="1" dirty="0" smtClean="0">
                <a:solidFill>
                  <a:srgbClr val="5F7901"/>
                </a:solidFill>
              </a:rPr>
              <a:t>Oświetlenie</a:t>
            </a:r>
            <a:endParaRPr lang="pl-PL" sz="3000" i="1" dirty="0">
              <a:solidFill>
                <a:srgbClr val="5F79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41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rostokąt zaokrąglony 30"/>
          <p:cNvSpPr/>
          <p:nvPr/>
        </p:nvSpPr>
        <p:spPr>
          <a:xfrm>
            <a:off x="5996196" y="5240547"/>
            <a:ext cx="2751607" cy="646331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zaokrąglony 29"/>
          <p:cNvSpPr/>
          <p:nvPr/>
        </p:nvSpPr>
        <p:spPr>
          <a:xfrm>
            <a:off x="3447631" y="5255711"/>
            <a:ext cx="2358612" cy="646331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rostokąt zaokrąglony 27"/>
          <p:cNvSpPr/>
          <p:nvPr/>
        </p:nvSpPr>
        <p:spPr>
          <a:xfrm>
            <a:off x="3447631" y="4467056"/>
            <a:ext cx="1956610" cy="646331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zaokrąglony 23"/>
          <p:cNvSpPr/>
          <p:nvPr/>
        </p:nvSpPr>
        <p:spPr>
          <a:xfrm>
            <a:off x="3455234" y="3656601"/>
            <a:ext cx="1290519" cy="646331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539750" y="430177"/>
            <a:ext cx="8353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3600" b="1" dirty="0">
                <a:solidFill>
                  <a:srgbClr val="5F7901"/>
                </a:solidFill>
                <a:latin typeface="+mj-lt"/>
              </a:rPr>
              <a:t>Syndrom chorego budynku? </a:t>
            </a:r>
          </a:p>
        </p:txBody>
      </p:sp>
      <p:sp>
        <p:nvSpPr>
          <p:cNvPr id="2" name="Prostokąt 1"/>
          <p:cNvSpPr/>
          <p:nvPr/>
        </p:nvSpPr>
        <p:spPr>
          <a:xfrm>
            <a:off x="494121" y="1413522"/>
            <a:ext cx="825368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200" dirty="0"/>
              <a:t>M</a:t>
            </a:r>
            <a:r>
              <a:rPr lang="pl-PL" sz="2200" dirty="0" smtClean="0">
                <a:latin typeface="+mn-lt"/>
              </a:rPr>
              <a:t>ówimy, gdy </a:t>
            </a:r>
            <a:r>
              <a:rPr lang="pl-PL" sz="2200" dirty="0">
                <a:latin typeface="+mn-lt"/>
              </a:rPr>
              <a:t>użytkownicy uskarżają się na dolegliwości zdrowotne występujące w wyniku przebywania w budynku. Dolegliwości te są tym silniejsze im dłużej się przebywa </a:t>
            </a:r>
            <a:r>
              <a:rPr lang="pl-PL" sz="2200" dirty="0" smtClean="0">
                <a:latin typeface="+mn-lt"/>
              </a:rPr>
              <a:t>w </a:t>
            </a:r>
            <a:r>
              <a:rPr lang="pl-PL" sz="2200" dirty="0">
                <a:latin typeface="+mn-lt"/>
              </a:rPr>
              <a:t>pomieszczeniach, a przy tym trudno konkretnie </a:t>
            </a:r>
            <a:r>
              <a:rPr lang="pl-PL" sz="2200" dirty="0" smtClean="0">
                <a:latin typeface="+mn-lt"/>
              </a:rPr>
              <a:t>określić co </a:t>
            </a:r>
            <a:r>
              <a:rPr lang="pl-PL" sz="2200" dirty="0">
                <a:latin typeface="+mn-lt"/>
              </a:rPr>
              <a:t>właściwie jest ich przyczyną. Pewne jest </a:t>
            </a:r>
            <a:r>
              <a:rPr lang="pl-PL" sz="2200" dirty="0" smtClean="0">
                <a:latin typeface="+mn-lt"/>
              </a:rPr>
              <a:t>natomiast, że </a:t>
            </a:r>
            <a:r>
              <a:rPr lang="pl-PL" sz="2200" dirty="0">
                <a:latin typeface="+mn-lt"/>
              </a:rPr>
              <a:t>większość z nich mija po </a:t>
            </a:r>
            <a:r>
              <a:rPr lang="pl-PL" sz="2200" dirty="0" smtClean="0">
                <a:latin typeface="+mn-lt"/>
              </a:rPr>
              <a:t>opuszczeniu budynku.</a:t>
            </a:r>
            <a:endParaRPr lang="pl-PL" sz="2200" dirty="0">
              <a:latin typeface="+mn-lt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539750" y="943016"/>
            <a:ext cx="8353425" cy="212365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noFill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78" y="3179842"/>
            <a:ext cx="2146198" cy="2722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rostokąt 12"/>
          <p:cNvSpPr/>
          <p:nvPr/>
        </p:nvSpPr>
        <p:spPr>
          <a:xfrm>
            <a:off x="1252993" y="5881612"/>
            <a:ext cx="15834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800" dirty="0" smtClean="0">
                <a:latin typeface="+mn-lt"/>
              </a:rPr>
              <a:t>Źródło</a:t>
            </a:r>
            <a:r>
              <a:rPr lang="pl-PL" sz="800" dirty="0">
                <a:latin typeface="+mn-lt"/>
              </a:rPr>
              <a:t>: www. </a:t>
            </a:r>
            <a:r>
              <a:rPr lang="pl-PL" sz="800" dirty="0" smtClean="0">
                <a:latin typeface="+mn-lt"/>
              </a:rPr>
              <a:t>ulicaekologiczna.pl</a:t>
            </a:r>
            <a:endParaRPr lang="pl-PL" sz="800" dirty="0">
              <a:latin typeface="+mn-lt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3403542" y="3749079"/>
            <a:ext cx="13422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 smtClean="0">
                <a:solidFill>
                  <a:schemeClr val="bg1"/>
                </a:solidFill>
                <a:latin typeface="+mn-lt"/>
              </a:rPr>
              <a:t>bóle głowy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3426104" y="4456675"/>
            <a:ext cx="19781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 smtClean="0">
                <a:solidFill>
                  <a:schemeClr val="bg1"/>
                </a:solidFill>
                <a:latin typeface="+mn-lt"/>
              </a:rPr>
              <a:t>przesuszenie                                      i </a:t>
            </a:r>
            <a:r>
              <a:rPr lang="pl-PL" sz="2000" dirty="0">
                <a:solidFill>
                  <a:schemeClr val="bg1"/>
                </a:solidFill>
                <a:latin typeface="+mn-lt"/>
              </a:rPr>
              <a:t>łuszczenie </a:t>
            </a:r>
            <a:r>
              <a:rPr lang="pl-PL" sz="2000" dirty="0" smtClean="0">
                <a:solidFill>
                  <a:schemeClr val="bg1"/>
                </a:solidFill>
                <a:latin typeface="+mn-lt"/>
              </a:rPr>
              <a:t>skóry </a:t>
            </a:r>
            <a:endParaRPr lang="pl-PL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3438099" y="5241461"/>
            <a:ext cx="23466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 smtClean="0">
                <a:solidFill>
                  <a:schemeClr val="bg1"/>
                </a:solidFill>
                <a:latin typeface="+mn-lt"/>
              </a:rPr>
              <a:t>zawroty głowy                          i mdłości</a:t>
            </a:r>
            <a:endParaRPr lang="pl-PL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6077701" y="5363657"/>
            <a:ext cx="27163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solidFill>
                  <a:schemeClr val="bg1"/>
                </a:solidFill>
                <a:latin typeface="+mn-lt"/>
              </a:rPr>
              <a:t>trudności </a:t>
            </a:r>
            <a:r>
              <a:rPr lang="pl-PL" sz="2000" dirty="0">
                <a:solidFill>
                  <a:schemeClr val="bg1"/>
                </a:solidFill>
                <a:latin typeface="+mn-lt"/>
              </a:rPr>
              <a:t>z </a:t>
            </a:r>
            <a:r>
              <a:rPr lang="pl-PL" sz="2000" dirty="0" smtClean="0">
                <a:solidFill>
                  <a:schemeClr val="bg1"/>
                </a:solidFill>
                <a:latin typeface="+mn-lt"/>
              </a:rPr>
              <a:t>koncentracją</a:t>
            </a:r>
            <a:endParaRPr lang="pl-PL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5004048" y="3666653"/>
            <a:ext cx="2088232" cy="6502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</a:t>
            </a:r>
            <a:r>
              <a:rPr lang="pl-PL" dirty="0" smtClean="0"/>
              <a:t>odrażnienie oczu, nosa i gardła</a:t>
            </a:r>
            <a:endParaRPr lang="pl-PL" dirty="0"/>
          </a:p>
        </p:txBody>
      </p:sp>
      <p:sp>
        <p:nvSpPr>
          <p:cNvPr id="5" name="Prostokąt zaokrąglony 4"/>
          <p:cNvSpPr/>
          <p:nvPr/>
        </p:nvSpPr>
        <p:spPr>
          <a:xfrm>
            <a:off x="7328014" y="3663262"/>
            <a:ext cx="1419789" cy="6473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s</a:t>
            </a:r>
            <a:r>
              <a:rPr lang="pl-PL" dirty="0" smtClean="0"/>
              <a:t>uchy kaszel</a:t>
            </a:r>
            <a:endParaRPr lang="pl-PL" dirty="0"/>
          </a:p>
        </p:txBody>
      </p:sp>
      <p:sp>
        <p:nvSpPr>
          <p:cNvPr id="6" name="Prostokąt zaokrąglony 5"/>
          <p:cNvSpPr/>
          <p:nvPr/>
        </p:nvSpPr>
        <p:spPr>
          <a:xfrm>
            <a:off x="5677499" y="4466600"/>
            <a:ext cx="3070304" cy="6467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z</a:t>
            </a:r>
            <a:r>
              <a:rPr lang="pl-PL" dirty="0" smtClean="0"/>
              <a:t>męczenie i nadwrażliwość na zapachy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265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4862329" y="1641611"/>
            <a:ext cx="3814127" cy="63565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zaokrąglony 4"/>
          <p:cNvSpPr/>
          <p:nvPr/>
        </p:nvSpPr>
        <p:spPr>
          <a:xfrm>
            <a:off x="611792" y="1624016"/>
            <a:ext cx="3824446" cy="6532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zaokrąglony 23"/>
          <p:cNvSpPr/>
          <p:nvPr/>
        </p:nvSpPr>
        <p:spPr>
          <a:xfrm>
            <a:off x="558082" y="2603165"/>
            <a:ext cx="3897214" cy="80506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457102" y="1688816"/>
            <a:ext cx="39352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b="1" dirty="0" smtClean="0">
                <a:latin typeface="+mn-lt"/>
              </a:rPr>
              <a:t>Przyczyny</a:t>
            </a:r>
            <a:endParaRPr lang="pl-PL" sz="2200" b="1" dirty="0">
              <a:latin typeface="+mn-lt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42532" y="2700346"/>
            <a:ext cx="38972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+mn-lt"/>
              </a:rPr>
              <a:t>Zanieczyszczenia chemiczne wewnętrzne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32" name="Prostokąt 31"/>
          <p:cNvSpPr/>
          <p:nvPr/>
        </p:nvSpPr>
        <p:spPr>
          <a:xfrm>
            <a:off x="4808222" y="1704305"/>
            <a:ext cx="39223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b="1" dirty="0" smtClean="0">
                <a:latin typeface="+mn-lt"/>
              </a:rPr>
              <a:t>Rozwiązania</a:t>
            </a:r>
            <a:endParaRPr lang="pl-PL" sz="2200" b="1" dirty="0">
              <a:latin typeface="+mn-lt"/>
            </a:endParaRPr>
          </a:p>
        </p:txBody>
      </p:sp>
      <p:sp>
        <p:nvSpPr>
          <p:cNvPr id="33" name="Prostokąt zaokrąglony 32"/>
          <p:cNvSpPr/>
          <p:nvPr/>
        </p:nvSpPr>
        <p:spPr>
          <a:xfrm>
            <a:off x="4888190" y="2541900"/>
            <a:ext cx="3897214" cy="102477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Zwiększyć wydajność wentylacji oraz skuteczność dystrybucji powietrza w pomieszczeniach</a:t>
            </a:r>
          </a:p>
        </p:txBody>
      </p:sp>
      <p:sp>
        <p:nvSpPr>
          <p:cNvPr id="36" name="Prostokąt zaokrąglony 35"/>
          <p:cNvSpPr/>
          <p:nvPr/>
        </p:nvSpPr>
        <p:spPr>
          <a:xfrm>
            <a:off x="547754" y="3557028"/>
            <a:ext cx="3897214" cy="6463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rostokąt 36"/>
          <p:cNvSpPr/>
          <p:nvPr/>
        </p:nvSpPr>
        <p:spPr>
          <a:xfrm>
            <a:off x="494821" y="3504685"/>
            <a:ext cx="38972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+mn-lt"/>
              </a:rPr>
              <a:t>Zanieczyszczenia chemiczne zewnętrzne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38" name="Prostokąt zaokrąglony 37"/>
          <p:cNvSpPr/>
          <p:nvPr/>
        </p:nvSpPr>
        <p:spPr>
          <a:xfrm>
            <a:off x="566787" y="4396261"/>
            <a:ext cx="3897214" cy="6463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Prostokąt 38"/>
          <p:cNvSpPr/>
          <p:nvPr/>
        </p:nvSpPr>
        <p:spPr>
          <a:xfrm>
            <a:off x="534068" y="4508669"/>
            <a:ext cx="38972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+mn-lt"/>
              </a:rPr>
              <a:t>Zanieczyszczenia biologiczne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40" name="Prostokąt zaokrąglony 39"/>
          <p:cNvSpPr/>
          <p:nvPr/>
        </p:nvSpPr>
        <p:spPr>
          <a:xfrm>
            <a:off x="580643" y="5225295"/>
            <a:ext cx="3897214" cy="6463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Prostokąt 40"/>
          <p:cNvSpPr/>
          <p:nvPr/>
        </p:nvSpPr>
        <p:spPr>
          <a:xfrm>
            <a:off x="507875" y="5294583"/>
            <a:ext cx="38972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+mn-lt"/>
              </a:rPr>
              <a:t>Niewłaściwa wentylacja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44" name="Prostokąt zaokrąglony 43"/>
          <p:cNvSpPr/>
          <p:nvPr/>
        </p:nvSpPr>
        <p:spPr>
          <a:xfrm>
            <a:off x="4926775" y="3706815"/>
            <a:ext cx="3897214" cy="102477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Prostokąt 44"/>
          <p:cNvSpPr/>
          <p:nvPr/>
        </p:nvSpPr>
        <p:spPr>
          <a:xfrm>
            <a:off x="4862329" y="3711182"/>
            <a:ext cx="38972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+mn-lt"/>
              </a:rPr>
              <a:t>Usuwanie źródeł i przyczyn zanieczyszczeń takich jak kurz                      i wilgoć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46" name="Prostokąt zaokrąglony 45"/>
          <p:cNvSpPr/>
          <p:nvPr/>
        </p:nvSpPr>
        <p:spPr>
          <a:xfrm>
            <a:off x="4919027" y="4865061"/>
            <a:ext cx="3897214" cy="102477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Prostokąt 46"/>
          <p:cNvSpPr/>
          <p:nvPr/>
        </p:nvSpPr>
        <p:spPr>
          <a:xfrm>
            <a:off x="4919027" y="4874177"/>
            <a:ext cx="38412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+mn-lt"/>
              </a:rPr>
              <a:t>Właściwa eksploatacja                                 i konserwacja systemu wentylacyjnego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7" name="Strzałka w dół 6"/>
          <p:cNvSpPr/>
          <p:nvPr/>
        </p:nvSpPr>
        <p:spPr>
          <a:xfrm>
            <a:off x="2271987" y="2338877"/>
            <a:ext cx="504056" cy="2373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trzałka w dół 25"/>
          <p:cNvSpPr/>
          <p:nvPr/>
        </p:nvSpPr>
        <p:spPr>
          <a:xfrm>
            <a:off x="6615606" y="2319183"/>
            <a:ext cx="504056" cy="237305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ole tekstowe 27"/>
          <p:cNvSpPr txBox="1"/>
          <p:nvPr/>
        </p:nvSpPr>
        <p:spPr>
          <a:xfrm>
            <a:off x="539750" y="430177"/>
            <a:ext cx="8353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3600" b="1" dirty="0">
                <a:solidFill>
                  <a:srgbClr val="5F7901"/>
                </a:solidFill>
                <a:latin typeface="+mj-lt"/>
              </a:rPr>
              <a:t>Syndrom chorego budynku? </a:t>
            </a:r>
          </a:p>
        </p:txBody>
      </p:sp>
    </p:spTree>
    <p:extLst>
      <p:ext uri="{BB962C8B-B14F-4D97-AF65-F5344CB8AC3E}">
        <p14:creationId xmlns:p14="http://schemas.microsoft.com/office/powerpoint/2010/main" val="283261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6883" y="2063432"/>
            <a:ext cx="8229600" cy="685792"/>
          </a:xfrm>
        </p:spPr>
        <p:txBody>
          <a:bodyPr>
            <a:noAutofit/>
          </a:bodyPr>
          <a:lstStyle/>
          <a:p>
            <a:pPr algn="r"/>
            <a:r>
              <a:rPr lang="pl-PL" sz="4000" dirty="0" smtClean="0"/>
              <a:t>Dziękuję za uwagę</a:t>
            </a:r>
            <a:endParaRPr lang="pl-PL" sz="4000" dirty="0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214282" y="5243538"/>
            <a:ext cx="8229600" cy="685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www.nfosigw.gov.pl</a:t>
            </a:r>
            <a:endParaRPr kumimoji="0" lang="pl-PL" sz="4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642910" y="2933796"/>
            <a:ext cx="8229600" cy="2010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r">
              <a:spcBef>
                <a:spcPct val="20000"/>
              </a:spcBef>
              <a:defRPr/>
            </a:pPr>
            <a:r>
              <a:rPr lang="pl-PL" sz="2200" dirty="0">
                <a:solidFill>
                  <a:schemeClr val="bg1">
                    <a:lumMod val="50000"/>
                  </a:schemeClr>
                </a:solidFill>
              </a:rPr>
              <a:t>e-mail: </a:t>
            </a:r>
            <a:r>
              <a:rPr lang="pl-PL" sz="2200" dirty="0" smtClean="0">
                <a:solidFill>
                  <a:schemeClr val="bg1">
                    <a:lumMod val="50000"/>
                  </a:schemeClr>
                </a:solidFill>
                <a:hlinkClick r:id="rId2"/>
              </a:rPr>
              <a:t>doradztwo@nfosigw.gov.pl</a:t>
            </a:r>
            <a:endParaRPr lang="pl-PL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r">
              <a:spcBef>
                <a:spcPct val="20000"/>
              </a:spcBef>
              <a:defRPr/>
            </a:pPr>
            <a:r>
              <a:rPr lang="pl-PL" sz="22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doradcy.energetyczni@wfos.com.pl</a:t>
            </a:r>
            <a:r>
              <a:rPr lang="pl-PL" sz="2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pl-PL" sz="220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0" indent="-342900" algn="r">
              <a:spcBef>
                <a:spcPct val="20000"/>
              </a:spcBef>
              <a:defRPr/>
            </a:pPr>
            <a:r>
              <a:rPr lang="pl-PL" sz="2200" dirty="0" smtClean="0">
                <a:solidFill>
                  <a:schemeClr val="bg1">
                    <a:lumMod val="50000"/>
                  </a:schemeClr>
                </a:solidFill>
                <a:hlinkClick r:id="rId4"/>
              </a:rPr>
              <a:t>www.doradztwo-energetyczne.gov.pl</a:t>
            </a:r>
            <a:endParaRPr lang="pl-PL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lvl="0" indent="-342900" algn="r">
              <a:spcBef>
                <a:spcPct val="20000"/>
              </a:spcBef>
              <a:defRPr/>
            </a:pPr>
            <a:r>
              <a:rPr lang="pl-PL" sz="2200" dirty="0" smtClean="0">
                <a:solidFill>
                  <a:schemeClr val="bg1">
                    <a:lumMod val="50000"/>
                  </a:schemeClr>
                </a:solidFill>
                <a:hlinkClick r:id="rId5"/>
              </a:rPr>
              <a:t>http</a:t>
            </a:r>
            <a:r>
              <a:rPr lang="pl-PL" sz="2200" dirty="0">
                <a:solidFill>
                  <a:schemeClr val="bg1">
                    <a:lumMod val="50000"/>
                  </a:schemeClr>
                </a:solidFill>
                <a:hlinkClick r:id="rId5"/>
              </a:rPr>
              <a:t>://</a:t>
            </a:r>
            <a:r>
              <a:rPr lang="pl-PL" sz="2200" dirty="0" smtClean="0">
                <a:solidFill>
                  <a:schemeClr val="bg1">
                    <a:lumMod val="50000"/>
                  </a:schemeClr>
                </a:solidFill>
                <a:hlinkClick r:id="rId5"/>
              </a:rPr>
              <a:t>www.nfosigw.gov.pl/o-nfosigw/doradztwo-energetyczne</a:t>
            </a:r>
            <a:endParaRPr lang="pl-PL" sz="22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r">
              <a:spcBef>
                <a:spcPct val="20000"/>
              </a:spcBef>
              <a:defRPr/>
            </a:pPr>
            <a:r>
              <a:rPr lang="pl-PL" sz="2200" dirty="0">
                <a:solidFill>
                  <a:schemeClr val="bg1">
                    <a:lumMod val="50000"/>
                  </a:schemeClr>
                </a:solidFill>
                <a:hlinkClick r:id="rId6"/>
              </a:rPr>
              <a:t>http://</a:t>
            </a:r>
            <a:r>
              <a:rPr lang="pl-PL" sz="2200" dirty="0" smtClean="0">
                <a:solidFill>
                  <a:schemeClr val="bg1">
                    <a:lumMod val="50000"/>
                  </a:schemeClr>
                </a:solidFill>
                <a:hlinkClick r:id="rId6"/>
              </a:rPr>
              <a:t>www.wfos.com.pl/doradcy-energetyczni/aktualnosci-de</a:t>
            </a:r>
            <a:endParaRPr lang="pl-PL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 algn="r">
              <a:spcBef>
                <a:spcPct val="20000"/>
              </a:spcBef>
              <a:defRPr/>
            </a:pPr>
            <a:endParaRPr lang="pl-PL" sz="220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0" indent="-342900" algn="r">
              <a:spcBef>
                <a:spcPct val="20000"/>
              </a:spcBef>
              <a:defRPr/>
            </a:pPr>
            <a:endParaRPr lang="pl-PL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lvl="0" indent="-342900" algn="r">
              <a:spcBef>
                <a:spcPct val="20000"/>
              </a:spcBef>
              <a:defRPr/>
            </a:pPr>
            <a:endParaRPr lang="pl-PL" sz="22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lvl="0" indent="-342900" algn="r">
              <a:spcBef>
                <a:spcPct val="20000"/>
              </a:spcBef>
              <a:defRPr/>
            </a:pPr>
            <a:endParaRPr lang="pl-PL" sz="2200" dirty="0">
              <a:solidFill>
                <a:schemeClr val="bg1">
                  <a:lumMod val="50000"/>
                </a:schemeClr>
              </a:solidFill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642910" y="4286256"/>
            <a:ext cx="8229600" cy="685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H:\Grupy\DL\FOTOLIA\fotolia_300692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1125430"/>
            <a:ext cx="1804081" cy="1187452"/>
          </a:xfrm>
          <a:prstGeom prst="rect">
            <a:avLst/>
          </a:prstGeom>
          <a:noFill/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4294967295"/>
          </p:nvPr>
        </p:nvSpPr>
        <p:spPr>
          <a:xfrm>
            <a:off x="8639944" y="6356350"/>
            <a:ext cx="504056" cy="365125"/>
          </a:xfrm>
          <a:prstGeom prst="rect">
            <a:avLst/>
          </a:prstGeom>
        </p:spPr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5465736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0983" y="332656"/>
            <a:ext cx="7615262" cy="884047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>
                <a:solidFill>
                  <a:srgbClr val="5F7901"/>
                </a:solidFill>
              </a:rPr>
              <a:t>Plan prezentacji</a:t>
            </a:r>
            <a:endParaRPr lang="pl-PL" sz="3600" dirty="0">
              <a:solidFill>
                <a:srgbClr val="5F7901"/>
              </a:solidFill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D8FCD-8D0E-493F-A582-8FE538A0A3AB}" type="slidenum">
              <a:rPr lang="pl-PL" smtClean="0"/>
              <a:pPr/>
              <a:t>3</a:t>
            </a:fld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1043608" y="1634311"/>
            <a:ext cx="7704856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</a:rPr>
              <a:t>Mikroklimat pomieszczeń, komfort cieplny - definicja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</a:rPr>
              <a:t>Parametry mikroklimatu pomieszczeń</a:t>
            </a:r>
          </a:p>
          <a:p>
            <a:pPr marL="715963" indent="-2635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</a:rPr>
              <a:t>Temperatura powietrza</a:t>
            </a:r>
          </a:p>
          <a:p>
            <a:pPr marL="715963" indent="-2635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</a:rPr>
              <a:t>Temperatura promieniowania cieplnego otoczenia</a:t>
            </a:r>
          </a:p>
          <a:p>
            <a:pPr marL="715963" indent="-2635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</a:rPr>
              <a:t>Ruch powietrza</a:t>
            </a:r>
          </a:p>
          <a:p>
            <a:pPr marL="715963" indent="-2635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</a:rPr>
              <a:t>Wilgotność powietrza</a:t>
            </a:r>
          </a:p>
          <a:p>
            <a:pPr marL="715963" indent="-2635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</a:rPr>
              <a:t>Inne (Oświetlenie)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</a:rPr>
              <a:t>Syndrom chorego budynku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3779912" y="2996952"/>
            <a:ext cx="1296144" cy="108011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29287750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971600" y="548680"/>
            <a:ext cx="7993062" cy="9112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3600" dirty="0" smtClean="0">
                <a:solidFill>
                  <a:srgbClr val="5F7901"/>
                </a:solidFill>
              </a:rPr>
              <a:t/>
            </a:r>
            <a:br>
              <a:rPr lang="pl-PL" sz="3600" dirty="0" smtClean="0">
                <a:solidFill>
                  <a:srgbClr val="5F7901"/>
                </a:solidFill>
              </a:rPr>
            </a:br>
            <a:r>
              <a:rPr lang="pl-PL" sz="3600" dirty="0" smtClean="0">
                <a:solidFill>
                  <a:srgbClr val="5F7901"/>
                </a:solidFill>
              </a:rPr>
              <a:t>Mikroklimat pomieszczeń - definicja</a:t>
            </a:r>
            <a:br>
              <a:rPr lang="pl-PL" sz="3600" dirty="0" smtClean="0">
                <a:solidFill>
                  <a:srgbClr val="5F7901"/>
                </a:solidFill>
              </a:rPr>
            </a:br>
            <a:endParaRPr lang="pl-PL" sz="3600" dirty="0">
              <a:solidFill>
                <a:srgbClr val="5F790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755576" y="1543050"/>
            <a:ext cx="7992888" cy="462225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pl-PL" b="1" dirty="0"/>
              <a:t>Odczuwanie ciepła lub zimna </a:t>
            </a:r>
            <a:r>
              <a:rPr lang="pl-PL" dirty="0"/>
              <a:t>przez człowieka, czyli stopień obciążenia układu termoregulacyjnego organizmu, zależy od </a:t>
            </a:r>
            <a:r>
              <a:rPr lang="pl-PL" b="1" dirty="0"/>
              <a:t>wielu zewnętrznych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i </a:t>
            </a:r>
            <a:r>
              <a:rPr lang="pl-PL" b="1" dirty="0"/>
              <a:t>wewnętrznych parametrów mikroklimatu. </a:t>
            </a:r>
          </a:p>
          <a:p>
            <a:pPr>
              <a:buFont typeface="Wingdings" panose="05000000000000000000" pitchFamily="2" charset="2"/>
              <a:buChar char="q"/>
            </a:pPr>
            <a:endParaRPr lang="pl-PL" b="1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pl-PL" b="1" dirty="0" smtClean="0"/>
              <a:t>Mikroklimat pomieszczeń</a:t>
            </a:r>
            <a:r>
              <a:rPr lang="pl-PL" dirty="0" smtClean="0"/>
              <a:t> </a:t>
            </a:r>
            <a:r>
              <a:rPr lang="pl-PL" dirty="0"/>
              <a:t>to zespół wszystkich parametrów fizyko-chemicznych pomieszczenia, wywierający wpływ na organizm </a:t>
            </a:r>
            <a:r>
              <a:rPr lang="pl-PL" dirty="0" smtClean="0"/>
              <a:t>człowieka.</a:t>
            </a:r>
            <a:endParaRPr lang="pl-PL" dirty="0"/>
          </a:p>
          <a:p>
            <a:endParaRPr lang="pl-PL" sz="18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pl-PL" sz="2200" b="1" dirty="0"/>
              <a:t>Czynniki zależne od człowieka, nazywane także czynnikami wewnętrznymi: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pl-PL" dirty="0" smtClean="0"/>
              <a:t>indywidualne </a:t>
            </a:r>
            <a:r>
              <a:rPr lang="pl-PL" dirty="0"/>
              <a:t>odczucie temperatury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pl-PL" dirty="0"/>
              <a:t>stopień aktywności fizycznej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pl-PL" dirty="0" smtClean="0"/>
              <a:t>stan </a:t>
            </a:r>
            <a:r>
              <a:rPr lang="pl-PL" dirty="0"/>
              <a:t>zdrowia i ogólne samopoczucie </a:t>
            </a:r>
          </a:p>
        </p:txBody>
      </p:sp>
    </p:spTree>
    <p:extLst>
      <p:ext uri="{BB962C8B-B14F-4D97-AF65-F5344CB8AC3E}">
        <p14:creationId xmlns:p14="http://schemas.microsoft.com/office/powerpoint/2010/main" val="82849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528763" y="476250"/>
            <a:ext cx="7615237" cy="69532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z="3600" dirty="0" smtClean="0">
                <a:solidFill>
                  <a:srgbClr val="5F7901"/>
                </a:solidFill>
              </a:rPr>
              <a:t>Komfort</a:t>
            </a:r>
            <a:r>
              <a:rPr lang="pl-PL" sz="3200" dirty="0" smtClean="0"/>
              <a:t> </a:t>
            </a:r>
            <a:r>
              <a:rPr lang="pl-PL" sz="3600" dirty="0" smtClean="0">
                <a:solidFill>
                  <a:srgbClr val="5F7901"/>
                </a:solidFill>
              </a:rPr>
              <a:t>cieplny</a:t>
            </a:r>
            <a:r>
              <a:rPr lang="pl-PL" sz="3200" dirty="0" smtClean="0"/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539552" y="1412776"/>
            <a:ext cx="8604448" cy="288032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l-PL" sz="2200" b="1" dirty="0" smtClean="0">
                <a:latin typeface="+mj-lt"/>
              </a:rPr>
              <a:t>Prawidłowe użytkowanie domu /mieszkania </a:t>
            </a:r>
          </a:p>
          <a:p>
            <a:pPr algn="ctr">
              <a:lnSpc>
                <a:spcPct val="150000"/>
              </a:lnSpc>
            </a:pPr>
            <a:r>
              <a:rPr lang="pl-PL" sz="2200" b="1" dirty="0" smtClean="0">
                <a:latin typeface="+mj-lt"/>
              </a:rPr>
              <a:t> = </a:t>
            </a:r>
          </a:p>
          <a:p>
            <a:pPr algn="ctr">
              <a:lnSpc>
                <a:spcPct val="150000"/>
              </a:lnSpc>
            </a:pPr>
            <a:r>
              <a:rPr lang="pl-PL" sz="2200" b="1" dirty="0" smtClean="0">
                <a:latin typeface="+mj-lt"/>
              </a:rPr>
              <a:t>komfort cieplny,  lepsze samopoczucie   i  oszczędności</a:t>
            </a:r>
            <a:endParaRPr lang="pl-PL" dirty="0" smtClean="0"/>
          </a:p>
          <a:p>
            <a:pPr>
              <a:buFont typeface="Wingdings" panose="05000000000000000000" pitchFamily="2" charset="2"/>
              <a:buChar char="q"/>
            </a:pPr>
            <a:endParaRPr lang="pl-PL" dirty="0" smtClean="0"/>
          </a:p>
          <a:p>
            <a:pPr>
              <a:buFont typeface="Wingdings" panose="05000000000000000000" pitchFamily="2" charset="2"/>
              <a:buChar char="q"/>
            </a:pPr>
            <a:endParaRPr lang="pl-PL" dirty="0" smtClean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/>
          <a:stretch/>
        </p:blipFill>
        <p:spPr>
          <a:xfrm>
            <a:off x="4659079" y="3284984"/>
            <a:ext cx="4484921" cy="2903291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323528" y="3356992"/>
            <a:ext cx="4572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dirty="0" smtClean="0"/>
              <a:t>Stan komfortu termicznego człowieka to stan, w którym ilość ciepła </a:t>
            </a:r>
            <a:r>
              <a:rPr lang="pl-PL" sz="2200" b="1" dirty="0" smtClean="0"/>
              <a:t>wytwarzanego</a:t>
            </a:r>
            <a:r>
              <a:rPr lang="pl-PL" sz="2200" dirty="0" smtClean="0"/>
              <a:t> przez niego (w wyniku metabolizmu) jest równa ilości </a:t>
            </a:r>
            <a:r>
              <a:rPr lang="pl-PL" sz="2200" b="1" dirty="0" smtClean="0"/>
              <a:t>ciepła  traconego </a:t>
            </a:r>
            <a:r>
              <a:rPr lang="pl-PL" sz="2200" dirty="0" smtClean="0"/>
              <a:t>do otoczenia, </a:t>
            </a:r>
            <a:r>
              <a:rPr lang="pl-PL" sz="2200" b="1" dirty="0" smtClean="0"/>
              <a:t>bez nadmiernego przegrzania lub ochłodzenia ciała</a:t>
            </a:r>
            <a:r>
              <a:rPr lang="pl-PL" sz="2200" dirty="0" smtClean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51690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611560" y="1413023"/>
            <a:ext cx="7848600" cy="4752281"/>
          </a:xfrm>
        </p:spPr>
        <p:txBody>
          <a:bodyPr>
            <a:normAutofit/>
          </a:bodyPr>
          <a:lstStyle/>
          <a:p>
            <a:r>
              <a:rPr lang="pl-PL" sz="2200" b="1" dirty="0" smtClean="0"/>
              <a:t>Czynniki </a:t>
            </a:r>
            <a:r>
              <a:rPr lang="pl-PL" sz="2200" b="1" dirty="0"/>
              <a:t>wpływające na nasze samopoczucie i komfort cieplny</a:t>
            </a:r>
          </a:p>
          <a:p>
            <a:r>
              <a:rPr lang="pl-PL" sz="1600" dirty="0"/>
              <a:t> 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b="1" dirty="0" smtClean="0"/>
              <a:t>Parametry mikroklimatu (czynniki zewnętrzne): </a:t>
            </a:r>
            <a:endParaRPr lang="pl-PL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pl-PL" dirty="0" smtClean="0"/>
              <a:t>temperatura </a:t>
            </a:r>
            <a:r>
              <a:rPr lang="pl-PL" dirty="0"/>
              <a:t>powietrza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pl-PL" dirty="0"/>
              <a:t>wilgotność względna powietrza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pl-PL" dirty="0"/>
              <a:t>prędkość powietrza w strefie przebywania ludzi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pl-PL" dirty="0"/>
              <a:t>temperatura powierzchni otaczających (przegród budowlanych)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pl-PL" dirty="0" smtClean="0"/>
              <a:t>czystość i świeżość powietrza (określana zawartością dwutlenku węgla)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pl-PL" dirty="0" smtClean="0"/>
              <a:t>jonizacja  powietrza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pl-PL" dirty="0" smtClean="0"/>
              <a:t>poziom hałasu</a:t>
            </a:r>
            <a:endParaRPr lang="pl-PL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pl-PL" dirty="0" smtClean="0"/>
              <a:t>oświetlenie </a:t>
            </a:r>
            <a:r>
              <a:rPr lang="pl-PL" dirty="0"/>
              <a:t>i wystrój wnętrz (kolorystyka przegród</a:t>
            </a:r>
            <a:r>
              <a:rPr lang="pl-PL" dirty="0" smtClean="0"/>
              <a:t>)</a:t>
            </a:r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827584" y="548680"/>
            <a:ext cx="7993062" cy="911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dirty="0" smtClean="0">
                <a:solidFill>
                  <a:srgbClr val="5F7901"/>
                </a:solidFill>
              </a:rPr>
              <a:t/>
            </a:r>
            <a:br>
              <a:rPr lang="pl-PL" sz="3600" dirty="0" smtClean="0">
                <a:solidFill>
                  <a:srgbClr val="5F7901"/>
                </a:solidFill>
              </a:rPr>
            </a:br>
            <a:r>
              <a:rPr lang="pl-PL" sz="3600" dirty="0" smtClean="0">
                <a:solidFill>
                  <a:srgbClr val="5F7901"/>
                </a:solidFill>
              </a:rPr>
              <a:t>Parametry mikroklimatu</a:t>
            </a:r>
            <a:br>
              <a:rPr lang="pl-PL" sz="3600" dirty="0" smtClean="0">
                <a:solidFill>
                  <a:srgbClr val="5F7901"/>
                </a:solidFill>
              </a:rPr>
            </a:br>
            <a:endParaRPr lang="pl-PL" sz="3600" dirty="0">
              <a:solidFill>
                <a:srgbClr val="5F79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3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574675" y="4365104"/>
            <a:ext cx="8245797" cy="1800200"/>
          </a:xfrm>
        </p:spPr>
        <p:txBody>
          <a:bodyPr>
            <a:normAutofit fontScale="92500" lnSpcReduction="10000"/>
          </a:bodyPr>
          <a:lstStyle/>
          <a:p>
            <a:pPr marL="742950" lvl="2" indent="-342900">
              <a:buFont typeface="Wingdings" panose="05000000000000000000" pitchFamily="2" charset="2"/>
              <a:buChar char="Ø"/>
            </a:pPr>
            <a:r>
              <a:rPr lang="pl-PL" sz="2400" dirty="0" smtClean="0"/>
              <a:t>Średnia temperatura, jaką oddają do otoczenia, przegrody budowlane (tj.:  ściany, sufit) o 2 - 3°C mniejsza ni</a:t>
            </a:r>
            <a:r>
              <a:rPr lang="en-US" sz="2400" dirty="0" smtClean="0"/>
              <a:t>ż </a:t>
            </a:r>
            <a:r>
              <a:rPr lang="pl-PL" sz="2400" dirty="0" smtClean="0"/>
              <a:t>temperatura powietrza;</a:t>
            </a:r>
          </a:p>
          <a:p>
            <a:pPr marL="742950" lvl="2" indent="-342900">
              <a:buFont typeface="Wingdings" panose="05000000000000000000" pitchFamily="2" charset="2"/>
              <a:buChar char="Ø"/>
            </a:pPr>
            <a:r>
              <a:rPr lang="pl-PL" sz="2400" dirty="0" smtClean="0"/>
              <a:t>Różnica temperatur w pomieszczeniu między dniem w nocą nie powinna przekraczać 3-4 °C</a:t>
            </a:r>
            <a:endParaRPr lang="pl-PL" sz="1800" dirty="0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0" y="548680"/>
            <a:ext cx="8712968" cy="912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dirty="0" smtClean="0">
                <a:solidFill>
                  <a:srgbClr val="5F7901"/>
                </a:solidFill>
              </a:rPr>
              <a:t>Parametry mikroklimatu </a:t>
            </a:r>
            <a:endParaRPr lang="pl-PL" sz="3600" dirty="0">
              <a:solidFill>
                <a:srgbClr val="5F7901"/>
              </a:solidFill>
            </a:endParaRPr>
          </a:p>
          <a:p>
            <a:pPr algn="ctr"/>
            <a:r>
              <a:rPr lang="pl-PL" sz="3000" i="1" dirty="0">
                <a:solidFill>
                  <a:srgbClr val="5F7901"/>
                </a:solidFill>
              </a:rPr>
              <a:t>T</a:t>
            </a:r>
            <a:r>
              <a:rPr lang="pl-PL" sz="3000" i="1" dirty="0" smtClean="0">
                <a:solidFill>
                  <a:srgbClr val="5F7901"/>
                </a:solidFill>
              </a:rPr>
              <a:t>emperatura powietrza</a:t>
            </a:r>
            <a:endParaRPr lang="pl-PL" sz="3000" i="1" dirty="0">
              <a:solidFill>
                <a:srgbClr val="5F790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703" y="1412776"/>
            <a:ext cx="3566769" cy="288032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695412" y="1953414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125" indent="-365125">
              <a:buFont typeface="Wingdings" panose="05000000000000000000" pitchFamily="2" charset="2"/>
              <a:buChar char="q"/>
            </a:pPr>
            <a:r>
              <a:rPr lang="pl-PL" sz="2200" dirty="0"/>
              <a:t>Zalecane parametry w pomieszczeniach gwarantuj</a:t>
            </a:r>
            <a:r>
              <a:rPr lang="en-US" sz="2200" dirty="0"/>
              <a:t>ą</a:t>
            </a:r>
            <a:r>
              <a:rPr lang="pl-PL" sz="2200" dirty="0"/>
              <a:t>ce odczucie komfortu </a:t>
            </a:r>
            <a:r>
              <a:rPr lang="pl-PL" sz="2200" dirty="0" smtClean="0"/>
              <a:t>cieplnego:</a:t>
            </a:r>
          </a:p>
          <a:p>
            <a:pPr marL="365125" indent="-365125">
              <a:buFont typeface="Wingdings" panose="05000000000000000000" pitchFamily="2" charset="2"/>
              <a:buChar char="q"/>
            </a:pPr>
            <a:endParaRPr lang="pl-PL" sz="2200" dirty="0"/>
          </a:p>
          <a:p>
            <a:pPr marL="714375" lvl="2" indent="-314325">
              <a:buFont typeface="Wingdings" panose="05000000000000000000" pitchFamily="2" charset="2"/>
              <a:buChar char="Ø"/>
            </a:pPr>
            <a:r>
              <a:rPr lang="pl-PL" sz="2200" dirty="0"/>
              <a:t>Optymalna temperatura</a:t>
            </a:r>
            <a:br>
              <a:rPr lang="pl-PL" sz="2200" dirty="0"/>
            </a:br>
            <a:r>
              <a:rPr lang="pl-PL" sz="2200" dirty="0"/>
              <a:t> w domu wynosi od 18 do 24 </a:t>
            </a:r>
            <a:r>
              <a:rPr lang="pl-PL" sz="2200" baseline="30000" dirty="0" err="1"/>
              <a:t>o</a:t>
            </a:r>
            <a:r>
              <a:rPr lang="pl-PL" sz="2200" dirty="0" err="1"/>
              <a:t>C</a:t>
            </a:r>
            <a:r>
              <a:rPr lang="pl-PL" sz="2200" dirty="0" smtClean="0"/>
              <a:t>;</a:t>
            </a:r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179207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przecia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573016"/>
            <a:ext cx="486314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23527" y="1556654"/>
            <a:ext cx="8344755" cy="439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944" tIns="41472" rIns="82944" bIns="41472" numCol="1" anchor="ctr" anchorCtr="0" compatLnSpc="1">
            <a:prstTxWarp prst="textNoShape">
              <a:avLst/>
            </a:prstTxWarp>
            <a:spAutoFit/>
          </a:bodyPr>
          <a:lstStyle/>
          <a:p>
            <a:pPr lvl="1" indent="-457200">
              <a:buFont typeface="Wingdings" panose="05000000000000000000" pitchFamily="2" charset="2"/>
              <a:buChar char="q"/>
            </a:pPr>
            <a:r>
              <a:rPr lang="pl-PL" sz="2000" dirty="0" smtClean="0"/>
              <a:t>Optymalna prędkość ruchu powietrza w pomieszczeniu zależy przede</a:t>
            </a:r>
          </a:p>
          <a:p>
            <a:pPr lvl="1" indent="-15875" algn="just"/>
            <a:r>
              <a:rPr lang="pl-PL" sz="2000" dirty="0"/>
              <a:t>wszystkim od jego temperatury i aktywności fizycznej </a:t>
            </a:r>
            <a:r>
              <a:rPr lang="pl-PL" sz="2000" dirty="0" smtClean="0"/>
              <a:t>ludzi; </a:t>
            </a:r>
          </a:p>
          <a:p>
            <a:pPr marL="441325" lvl="1" indent="-425450">
              <a:buFont typeface="Wingdings" panose="05000000000000000000" pitchFamily="2" charset="2"/>
              <a:buChar char="q"/>
            </a:pPr>
            <a:endParaRPr lang="pl-PL" sz="2000" dirty="0"/>
          </a:p>
          <a:p>
            <a:pPr marL="441325" lvl="1" indent="-425450" algn="just">
              <a:buFont typeface="Wingdings" panose="05000000000000000000" pitchFamily="2" charset="2"/>
              <a:buChar char="q"/>
            </a:pPr>
            <a:r>
              <a:rPr lang="pl-PL" sz="2000" dirty="0" smtClean="0"/>
              <a:t>W </a:t>
            </a:r>
            <a:r>
              <a:rPr lang="pl-PL" sz="2000" dirty="0"/>
              <a:t>okresie </a:t>
            </a:r>
            <a:r>
              <a:rPr lang="pl-PL" sz="2000" dirty="0" smtClean="0"/>
              <a:t>zimowym, </a:t>
            </a:r>
            <a:r>
              <a:rPr lang="pl-PL" sz="2000" dirty="0"/>
              <a:t>gdy temperatura w pomieszczeniach jest utrzymywana na poziomie </a:t>
            </a:r>
            <a:r>
              <a:rPr lang="pl-PL" sz="2000" b="1" dirty="0"/>
              <a:t>+21</a:t>
            </a:r>
            <a:r>
              <a:rPr lang="pl-PL" sz="2000" b="1" baseline="30000" dirty="0"/>
              <a:t>o</a:t>
            </a:r>
            <a:r>
              <a:rPr lang="pl-PL" sz="2000" b="1" dirty="0"/>
              <a:t>C </a:t>
            </a:r>
            <a:r>
              <a:rPr lang="pl-PL" sz="2000" dirty="0"/>
              <a:t>i aktywność fizyczna ludzi jest mała, prędkości powinny być niewielkie, około</a:t>
            </a:r>
            <a:r>
              <a:rPr lang="pl-PL" sz="2000" b="1" dirty="0"/>
              <a:t> 0,03 – 0,12 </a:t>
            </a:r>
            <a:r>
              <a:rPr lang="pl-PL" sz="2000" b="1" dirty="0" smtClean="0"/>
              <a:t>m/s</a:t>
            </a:r>
            <a:r>
              <a:rPr lang="pl-PL" sz="2000" dirty="0"/>
              <a:t>;</a:t>
            </a:r>
            <a:r>
              <a:rPr lang="pl-PL" sz="2000" dirty="0" smtClean="0"/>
              <a:t> </a:t>
            </a:r>
          </a:p>
          <a:p>
            <a:pPr marL="441325" lvl="1" indent="-425450">
              <a:buFont typeface="Wingdings" panose="05000000000000000000" pitchFamily="2" charset="2"/>
              <a:buChar char="q"/>
            </a:pPr>
            <a:endParaRPr lang="pl-PL" sz="2000" dirty="0"/>
          </a:p>
          <a:p>
            <a:pPr marL="441325" lvl="1" indent="-425450" algn="just">
              <a:buFont typeface="Wingdings" panose="05000000000000000000" pitchFamily="2" charset="2"/>
              <a:buChar char="q"/>
            </a:pPr>
            <a:r>
              <a:rPr lang="pl-PL" sz="2000" dirty="0" smtClean="0"/>
              <a:t>W </a:t>
            </a:r>
            <a:r>
              <a:rPr lang="pl-PL" sz="2000" dirty="0"/>
              <a:t>wyższej temperaturze powietrza w pomieszczeniach w okresie </a:t>
            </a:r>
            <a:r>
              <a:rPr lang="pl-PL" sz="2000" dirty="0" smtClean="0"/>
              <a:t>letnim </a:t>
            </a:r>
            <a:r>
              <a:rPr lang="pl-PL" sz="2000" dirty="0"/>
              <a:t>i dużej aktywności fizycznej zaleca się przyjmować prędkości w granicach </a:t>
            </a:r>
            <a:r>
              <a:rPr lang="pl-PL" sz="2000" b="1" dirty="0"/>
              <a:t>0,18 – 0,31 </a:t>
            </a:r>
            <a:r>
              <a:rPr lang="pl-PL" sz="2000" b="1" dirty="0" smtClean="0"/>
              <a:t>m/s; </a:t>
            </a:r>
          </a:p>
          <a:p>
            <a:pPr marL="441325" lvl="1" indent="-425450">
              <a:buFont typeface="Wingdings" panose="05000000000000000000" pitchFamily="2" charset="2"/>
              <a:buChar char="q"/>
            </a:pPr>
            <a:endParaRPr lang="pl-PL" sz="2000" dirty="0"/>
          </a:p>
          <a:p>
            <a:pPr marL="441325" lvl="1" indent="-425450">
              <a:buFont typeface="Wingdings" panose="05000000000000000000" pitchFamily="2" charset="2"/>
              <a:buChar char="q"/>
            </a:pPr>
            <a:r>
              <a:rPr lang="pl-PL" sz="2000" dirty="0" smtClean="0"/>
              <a:t>Prędkość ta w </a:t>
            </a:r>
            <a:r>
              <a:rPr lang="pl-PL" sz="2000" dirty="0"/>
              <a:t>strefie przebywania ludzi nie </a:t>
            </a:r>
            <a:endParaRPr lang="pl-PL" sz="2000" dirty="0" smtClean="0"/>
          </a:p>
          <a:p>
            <a:pPr marL="452438" lvl="1" indent="-436563"/>
            <a:r>
              <a:rPr lang="pl-PL" sz="2000" dirty="0"/>
              <a:t>	</a:t>
            </a:r>
            <a:r>
              <a:rPr lang="pl-PL" sz="2000" dirty="0" smtClean="0"/>
              <a:t>powinna jednak </a:t>
            </a:r>
            <a:r>
              <a:rPr lang="pl-PL" sz="2000" dirty="0"/>
              <a:t>przekraczać </a:t>
            </a:r>
            <a:r>
              <a:rPr lang="pl-PL" sz="2000" b="1" dirty="0"/>
              <a:t>0,6</a:t>
            </a:r>
            <a:r>
              <a:rPr lang="pl-PL" sz="2000" dirty="0"/>
              <a:t> </a:t>
            </a:r>
            <a:r>
              <a:rPr lang="pl-PL" sz="2000" b="1" dirty="0"/>
              <a:t>m/s</a:t>
            </a:r>
            <a:r>
              <a:rPr lang="pl-PL" sz="2000" dirty="0"/>
              <a:t>;</a:t>
            </a:r>
          </a:p>
          <a:p>
            <a:pPr lvl="1" indent="-15875"/>
            <a:endParaRPr lang="pl-PL" sz="2000" dirty="0" smtClean="0"/>
          </a:p>
        </p:txBody>
      </p:sp>
      <p:sp>
        <p:nvSpPr>
          <p:cNvPr id="12" name="pole tekstowe 11"/>
          <p:cNvSpPr txBox="1"/>
          <p:nvPr/>
        </p:nvSpPr>
        <p:spPr>
          <a:xfrm>
            <a:off x="5723788" y="5998464"/>
            <a:ext cx="2808652" cy="238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952" dirty="0" err="1" smtClean="0">
                <a:latin typeface="Arial Narrow" pitchFamily="34" charset="0"/>
              </a:rPr>
              <a:t>www.polskieradio.pl</a:t>
            </a:r>
            <a:endParaRPr lang="pl-PL" sz="952" dirty="0">
              <a:latin typeface="Arial Narrow" pitchFamily="34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755576" y="548680"/>
            <a:ext cx="7848872" cy="912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dirty="0" smtClean="0">
                <a:solidFill>
                  <a:srgbClr val="5F7901"/>
                </a:solidFill>
              </a:rPr>
              <a:t>Parametry mikroklimatu </a:t>
            </a:r>
            <a:br>
              <a:rPr lang="pl-PL" sz="3600" dirty="0" smtClean="0">
                <a:solidFill>
                  <a:srgbClr val="5F7901"/>
                </a:solidFill>
              </a:rPr>
            </a:br>
            <a:r>
              <a:rPr lang="pl-PL" sz="3000" i="1" dirty="0" smtClean="0">
                <a:solidFill>
                  <a:srgbClr val="5F7901"/>
                </a:solidFill>
              </a:rPr>
              <a:t>Ruch powietrza</a:t>
            </a:r>
            <a:endParaRPr lang="pl-PL" sz="3000" i="1" dirty="0">
              <a:solidFill>
                <a:srgbClr val="5F79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7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Documents and Settings\smazurek\Pulpit\shutterstock_285134579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4499992" y="3140968"/>
            <a:ext cx="4644009" cy="3048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6792570" y="5949280"/>
            <a:ext cx="2351430" cy="23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907" dirty="0" err="1">
                <a:latin typeface="Arial Narrow" pitchFamily="34" charset="0"/>
              </a:rPr>
              <a:t>www</a:t>
            </a:r>
            <a:r>
              <a:rPr lang="pl-PL" sz="907" dirty="0">
                <a:latin typeface="Arial Narrow" pitchFamily="34" charset="0"/>
              </a:rPr>
              <a:t>. </a:t>
            </a:r>
            <a:r>
              <a:rPr lang="pl-PL" sz="907" dirty="0" err="1">
                <a:latin typeface="Arial Narrow" pitchFamily="34" charset="0"/>
              </a:rPr>
              <a:t>budowlancy.pl</a:t>
            </a:r>
            <a:endParaRPr lang="pl-PL" sz="907" dirty="0">
              <a:latin typeface="Arial Narrow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79512" y="1392102"/>
            <a:ext cx="8568952" cy="1748866"/>
          </a:xfrm>
        </p:spPr>
        <p:txBody>
          <a:bodyPr>
            <a:normAutofit fontScale="77500" lnSpcReduction="20000"/>
          </a:bodyPr>
          <a:lstStyle/>
          <a:p>
            <a:pPr marL="365125" indent="-365125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q"/>
            </a:pPr>
            <a:r>
              <a:rPr lang="pl-PL" sz="2600" b="1" dirty="0" smtClean="0"/>
              <a:t>wilgotność względna powietrza </a:t>
            </a:r>
            <a:r>
              <a:rPr lang="pl-PL" sz="2600" dirty="0" smtClean="0"/>
              <a:t>jest najistotniejszym parametrem dla utrzymania budynku w dobrym stanie i dobrego samopoczucia ludzi*</a:t>
            </a:r>
          </a:p>
          <a:p>
            <a:pPr marL="365125" indent="-365125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q"/>
            </a:pPr>
            <a:r>
              <a:rPr lang="pl-PL" sz="2600" dirty="0" smtClean="0"/>
              <a:t>wilgotność zmienia </a:t>
            </a:r>
            <a:r>
              <a:rPr lang="pl-PL" sz="2600" dirty="0"/>
              <a:t>się wraz z </a:t>
            </a:r>
            <a:r>
              <a:rPr lang="pl-PL" sz="2600" dirty="0" smtClean="0"/>
              <a:t>temperaturą - jeśli </a:t>
            </a:r>
            <a:r>
              <a:rPr lang="pl-PL" sz="2600" dirty="0"/>
              <a:t>powietrze zostanie ochłodzone </a:t>
            </a:r>
            <a:r>
              <a:rPr lang="pl-PL" sz="2600" dirty="0" smtClean="0"/>
              <a:t>o </a:t>
            </a:r>
            <a:r>
              <a:rPr lang="pl-PL" sz="2600" dirty="0"/>
              <a:t>kilka stopni to jego </a:t>
            </a:r>
            <a:r>
              <a:rPr lang="pl-PL" sz="2600" dirty="0" smtClean="0"/>
              <a:t>wilgotność względna </a:t>
            </a:r>
            <a:r>
              <a:rPr lang="pl-PL" sz="2600" dirty="0"/>
              <a:t>zwiększy się, choć ilość wody pozostanie ta </a:t>
            </a:r>
            <a:r>
              <a:rPr lang="pl-PL" sz="2600" dirty="0" smtClean="0"/>
              <a:t>sama;</a:t>
            </a:r>
          </a:p>
          <a:p>
            <a:pPr>
              <a:spcBef>
                <a:spcPts val="0"/>
              </a:spcBef>
            </a:pPr>
            <a:endParaRPr lang="pl-PL" sz="2100" dirty="0" smtClean="0"/>
          </a:p>
        </p:txBody>
      </p:sp>
      <p:sp>
        <p:nvSpPr>
          <p:cNvPr id="7" name="Prostokąt 6"/>
          <p:cNvSpPr/>
          <p:nvPr/>
        </p:nvSpPr>
        <p:spPr>
          <a:xfrm>
            <a:off x="143322" y="3176839"/>
            <a:ext cx="475252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365125">
              <a:buFont typeface="Wingdings" pitchFamily="2" charset="2"/>
              <a:buChar char="q"/>
            </a:pPr>
            <a:r>
              <a:rPr lang="pl-PL" sz="2000" dirty="0" smtClean="0"/>
              <a:t>najbardziej </a:t>
            </a:r>
            <a:r>
              <a:rPr lang="pl-PL" sz="2000" b="1" dirty="0" smtClean="0"/>
              <a:t>optymalna</a:t>
            </a:r>
            <a:r>
              <a:rPr lang="pl-PL" sz="2000" dirty="0" smtClean="0"/>
              <a:t> jest wilgotność względna na poziomie </a:t>
            </a:r>
            <a:r>
              <a:rPr lang="pl-PL" sz="2000" b="1" dirty="0" smtClean="0"/>
              <a:t>40-60 % </a:t>
            </a:r>
            <a:r>
              <a:rPr lang="pl-PL" sz="2000" dirty="0" smtClean="0"/>
              <a:t>przy temperaturze 20 </a:t>
            </a:r>
            <a:r>
              <a:rPr lang="pl-PL" sz="2000" baseline="30000" dirty="0" err="1" smtClean="0"/>
              <a:t>o</a:t>
            </a:r>
            <a:r>
              <a:rPr lang="pl-PL" sz="2000" dirty="0" err="1" smtClean="0"/>
              <a:t>C</a:t>
            </a:r>
            <a:r>
              <a:rPr lang="pl-PL" sz="2000" dirty="0" smtClean="0"/>
              <a:t>;</a:t>
            </a:r>
          </a:p>
          <a:p>
            <a:pPr marL="365125" indent="-365125">
              <a:buFont typeface="Wingdings" pitchFamily="2" charset="2"/>
              <a:buChar char="q"/>
            </a:pPr>
            <a:endParaRPr lang="pl-PL" sz="2000" dirty="0"/>
          </a:p>
          <a:p>
            <a:pPr marL="365125" indent="-365125">
              <a:buFont typeface="Wingdings" pitchFamily="2" charset="2"/>
              <a:buChar char="q"/>
            </a:pPr>
            <a:r>
              <a:rPr lang="pl-PL" sz="2000" dirty="0" smtClean="0"/>
              <a:t>wilgotność względna w powietrza w domu </a:t>
            </a:r>
            <a:r>
              <a:rPr lang="pl-PL" sz="2000" b="1" dirty="0" smtClean="0"/>
              <a:t>nie powinna spaść poniżej 30%; </a:t>
            </a:r>
          </a:p>
          <a:p>
            <a:endParaRPr lang="pl-PL" sz="2000" dirty="0" smtClean="0"/>
          </a:p>
          <a:p>
            <a:pPr marL="182563" indent="-182563"/>
            <a:r>
              <a:rPr lang="pl-PL" sz="2200" b="1" dirty="0" smtClean="0"/>
              <a:t>*</a:t>
            </a:r>
            <a:r>
              <a:rPr lang="pl-PL" sz="1600" b="1" dirty="0" smtClean="0"/>
              <a:t>wilgotność względna to stopień nasycenia powietrza parą wodną (wodą), w danej temperaturze;</a:t>
            </a: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467544" y="404664"/>
            <a:ext cx="8712968" cy="912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dirty="0" smtClean="0">
                <a:solidFill>
                  <a:srgbClr val="5F7901"/>
                </a:solidFill>
              </a:rPr>
              <a:t>Parametry mikroklimatu </a:t>
            </a:r>
            <a:endParaRPr lang="pl-PL" sz="3600" dirty="0">
              <a:solidFill>
                <a:srgbClr val="5F7901"/>
              </a:solidFill>
            </a:endParaRPr>
          </a:p>
          <a:p>
            <a:pPr algn="ctr"/>
            <a:r>
              <a:rPr lang="pl-PL" sz="3000" i="1" dirty="0" smtClean="0">
                <a:solidFill>
                  <a:srgbClr val="5F7901"/>
                </a:solidFill>
              </a:rPr>
              <a:t>Wilgotność</a:t>
            </a:r>
            <a:endParaRPr lang="pl-PL" sz="3000" i="1" dirty="0">
              <a:solidFill>
                <a:srgbClr val="5F79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2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10852</TotalTime>
  <Words>1486</Words>
  <Application>Microsoft Office PowerPoint</Application>
  <PresentationFormat>Pokaz na ekranie (4:3)</PresentationFormat>
  <Paragraphs>244</Paragraphs>
  <Slides>23</Slides>
  <Notes>19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23</vt:i4>
      </vt:variant>
    </vt:vector>
  </HeadingPairs>
  <TitlesOfParts>
    <vt:vector size="30" baseType="lpstr">
      <vt:lpstr>Arial</vt:lpstr>
      <vt:lpstr>Arial Narrow</vt:lpstr>
      <vt:lpstr>Calibri</vt:lpstr>
      <vt:lpstr>Courier New</vt:lpstr>
      <vt:lpstr>Times New Roman</vt:lpstr>
      <vt:lpstr>Wingdings</vt:lpstr>
      <vt:lpstr>Motyw pakietu Office</vt:lpstr>
      <vt:lpstr>Prezentacja programu PowerPoint</vt:lpstr>
      <vt:lpstr>Prezentacja programu PowerPoint</vt:lpstr>
      <vt:lpstr>Plan prezentacji</vt:lpstr>
      <vt:lpstr> Mikroklimat pomieszczeń - definicja </vt:lpstr>
      <vt:lpstr>Komfort cieplny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mpietras</dc:creator>
  <cp:lastModifiedBy>Katarzyna Kitlińska</cp:lastModifiedBy>
  <cp:revision>1025</cp:revision>
  <cp:lastPrinted>2017-11-08T09:32:14Z</cp:lastPrinted>
  <dcterms:created xsi:type="dcterms:W3CDTF">2014-08-06T13:18:13Z</dcterms:created>
  <dcterms:modified xsi:type="dcterms:W3CDTF">2018-03-19T13:12:35Z</dcterms:modified>
</cp:coreProperties>
</file>