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2" r:id="rId3"/>
  </p:sldMasterIdLst>
  <p:notesMasterIdLst>
    <p:notesMasterId r:id="rId24"/>
  </p:notesMasterIdLst>
  <p:sldIdLst>
    <p:sldId id="257" r:id="rId4"/>
    <p:sldId id="347" r:id="rId5"/>
    <p:sldId id="303" r:id="rId6"/>
    <p:sldId id="306" r:id="rId7"/>
    <p:sldId id="307" r:id="rId8"/>
    <p:sldId id="308" r:id="rId9"/>
    <p:sldId id="310" r:id="rId10"/>
    <p:sldId id="312" r:id="rId11"/>
    <p:sldId id="315" r:id="rId12"/>
    <p:sldId id="314" r:id="rId13"/>
    <p:sldId id="318" r:id="rId14"/>
    <p:sldId id="313" r:id="rId15"/>
    <p:sldId id="316" r:id="rId16"/>
    <p:sldId id="317" r:id="rId17"/>
    <p:sldId id="329" r:id="rId18"/>
    <p:sldId id="348" r:id="rId19"/>
    <p:sldId id="320" r:id="rId20"/>
    <p:sldId id="326" r:id="rId21"/>
    <p:sldId id="327" r:id="rId22"/>
    <p:sldId id="338" r:id="rId23"/>
  </p:sldIdLst>
  <p:sldSz cx="12192000" cy="6858000"/>
  <p:notesSz cx="6797675" cy="987425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ekcja domyślna" id="{3DF30212-0627-49DC-BB24-16E3FE5655C4}">
          <p14:sldIdLst>
            <p14:sldId id="257"/>
            <p14:sldId id="347"/>
            <p14:sldId id="303"/>
            <p14:sldId id="306"/>
            <p14:sldId id="307"/>
            <p14:sldId id="308"/>
            <p14:sldId id="310"/>
            <p14:sldId id="312"/>
            <p14:sldId id="315"/>
            <p14:sldId id="314"/>
            <p14:sldId id="318"/>
            <p14:sldId id="313"/>
            <p14:sldId id="316"/>
            <p14:sldId id="317"/>
            <p14:sldId id="329"/>
            <p14:sldId id="348"/>
            <p14:sldId id="320"/>
            <p14:sldId id="326"/>
            <p14:sldId id="327"/>
            <p14:sldId id="338"/>
          </p14:sldIdLst>
        </p14:section>
        <p14:section name="Sekcja bez tytułu" id="{DB27B1F8-D6E9-41E8-9751-69BBA10D12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762"/>
    <a:srgbClr val="F57D20"/>
    <a:srgbClr val="45535D"/>
    <a:srgbClr val="ED692C"/>
    <a:srgbClr val="F48353"/>
    <a:srgbClr val="F04E2F"/>
    <a:srgbClr val="F1C20D"/>
    <a:srgbClr val="FC9737"/>
    <a:srgbClr val="FF7531"/>
    <a:srgbClr val="FE6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7"/>
    <p:restoredTop sz="94656"/>
  </p:normalViewPr>
  <p:slideViewPr>
    <p:cSldViewPr snapToGrid="0" snapToObjects="1">
      <p:cViewPr varScale="1">
        <p:scale>
          <a:sx n="108" d="100"/>
          <a:sy n="108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06357" y="4690269"/>
            <a:ext cx="4984962" cy="444341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66985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Wizja przedsiębiorstwa – Narodowy Operator Systemu Dystrybucyjnego Gazu – jako wyraz holistycznego myślenia o rozwoju Spółki </a:t>
            </a:r>
          </a:p>
        </p:txBody>
      </p:sp>
    </p:spTree>
    <p:extLst>
      <p:ext uri="{BB962C8B-B14F-4D97-AF65-F5344CB8AC3E}">
        <p14:creationId xmlns:p14="http://schemas.microsoft.com/office/powerpoint/2010/main" val="201445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7091-8969-41AD-9CF9-BC883C24B078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88758"/>
      </p:ext>
    </p:extLst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31216-5600-432B-AC73-FA9F308C4440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68385"/>
      </p:ext>
    </p:extLst>
  </p:cSld>
  <p:clrMapOvr>
    <a:masterClrMapping/>
  </p:clrMapOvr>
  <p:transition spd="slow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0F54C-E2CC-4476-8F47-92283438FB1F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44711"/>
      </p:ext>
    </p:extLst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549FE-0405-48A4-8A0C-FBB607C9515C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57257"/>
      </p:ext>
    </p:extLst>
  </p:cSld>
  <p:clrMapOvr>
    <a:masterClrMapping/>
  </p:clrMapOvr>
  <p:transition spd="slow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BEBDE-AA4D-4593-B65A-9509FA65A262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09517"/>
      </p:ext>
    </p:extLst>
  </p:cSld>
  <p:clrMapOvr>
    <a:masterClrMapping/>
  </p:clrMapOvr>
  <p:transition spd="slow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31301" y="152401"/>
            <a:ext cx="2451100" cy="59737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775884" y="152401"/>
            <a:ext cx="7152216" cy="59737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C4825-1840-4C42-96BA-CD1A53707EA9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43301"/>
      </p:ext>
    </p:extLst>
  </p:cSld>
  <p:clrMapOvr>
    <a:masterClrMapping/>
  </p:clrMapOvr>
  <p:transition spd="slow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04291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Symbol zastępczy tekstu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42226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tytułow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8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4636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3744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73959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kst tytułowy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02" name="Treść - poziom 1…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3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06144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lajd tytułowy prezentacj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2284" y="3789041"/>
            <a:ext cx="10363200" cy="1008112"/>
          </a:xfrm>
        </p:spPr>
        <p:txBody>
          <a:bodyPr anchor="t"/>
          <a:lstStyle>
            <a:lvl1pPr algn="ctr">
              <a:defRPr sz="3600"/>
            </a:lvl1pPr>
          </a:lstStyle>
          <a:p>
            <a:pPr lvl="0"/>
            <a:r>
              <a:rPr lang="pl-PL" noProof="0"/>
              <a:t>Kliknij, aby edytować styl</a:t>
            </a:r>
            <a:endParaRPr lang="en-US" noProof="0" dirty="0"/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941094"/>
            <a:ext cx="8534400" cy="792162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pl-PL" noProof="0"/>
              <a:t>Kliknij, aby edytować styl wzorca podtytułu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5062477"/>
      </p:ext>
    </p:extLst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ytul rozdziału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2284" y="3789041"/>
            <a:ext cx="10363200" cy="1008112"/>
          </a:xfrm>
        </p:spPr>
        <p:txBody>
          <a:bodyPr anchor="t"/>
          <a:lstStyle>
            <a:lvl1pPr algn="ctr">
              <a:defRPr sz="3600"/>
            </a:lvl1pPr>
          </a:lstStyle>
          <a:p>
            <a:pPr lvl="0"/>
            <a:r>
              <a:rPr lang="pl-PL" noProof="0"/>
              <a:t>Kliknij, aby edytować styl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858240"/>
      </p:ext>
    </p:extLst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4646-9048-4297-B277-45798FB3188D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80862"/>
      </p:ext>
    </p:extLst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33DEF-7820-4D3E-A06F-90CF4D074873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74361"/>
      </p:ext>
    </p:extLst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75884" y="1600201"/>
            <a:ext cx="4800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79685" y="1600201"/>
            <a:ext cx="48027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AB3A5-943B-4AA2-8D8D-B9690C4AC15E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69827"/>
      </p:ext>
    </p:extLst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E52"/>
              </a:solidFill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F6A02-59A7-47A9-A184-A9F2773A09AB}" type="slidenum">
              <a:rPr lang="en-US">
                <a:solidFill>
                  <a:srgbClr val="464E5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8586"/>
      </p:ext>
    </p:extLst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5885" y="152400"/>
            <a:ext cx="9806516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5885" y="1233489"/>
            <a:ext cx="9806516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Kliknij, aby edytować style wzorca tekstu</a:t>
            </a:r>
          </a:p>
          <a:p>
            <a:pPr lvl="1"/>
            <a:r>
              <a:rPr lang="en-US"/>
              <a:t>Drugi poziom</a:t>
            </a:r>
          </a:p>
          <a:p>
            <a:pPr lvl="2"/>
            <a:r>
              <a:rPr lang="en-US"/>
              <a:t>Trzeci poziom</a:t>
            </a:r>
          </a:p>
          <a:p>
            <a:pPr lvl="3"/>
            <a:r>
              <a:rPr lang="en-US"/>
              <a:t>Czwarty poziom</a:t>
            </a:r>
          </a:p>
          <a:p>
            <a:pPr lvl="4"/>
            <a:r>
              <a:rPr lang="en-US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5234" y="6561138"/>
            <a:ext cx="3511551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800" kern="1200">
                <a:solidFill>
                  <a:srgbClr val="464E52"/>
                </a:solidFill>
              </a:rPr>
              <a:t>Miejscowość, </a:t>
            </a:r>
            <a:r>
              <a:rPr lang="pl-PL" sz="800" kern="1200" err="1">
                <a:solidFill>
                  <a:srgbClr val="464E52"/>
                </a:solidFill>
              </a:rPr>
              <a:t>dd.mm.rrrr</a:t>
            </a:r>
            <a:endParaRPr lang="en-US" sz="800" kern="1200">
              <a:solidFill>
                <a:srgbClr val="464E5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7917" y="6561138"/>
            <a:ext cx="9144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69BAAF-D855-4F79-A74D-383A26993444}" type="slidenum">
              <a:rPr lang="en-US" sz="800" kern="1200">
                <a:solidFill>
                  <a:srgbClr val="464E52"/>
                </a:solidFill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kern="1200" dirty="0">
              <a:solidFill>
                <a:srgbClr val="464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988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 spd="slow">
    <p:newsflash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66688" indent="-16668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527050" indent="-180975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 sz="2400">
          <a:solidFill>
            <a:schemeClr val="bg1"/>
          </a:solidFill>
          <a:latin typeface="+mn-lt"/>
        </a:defRPr>
      </a:lvl2pPr>
      <a:lvl3pPr marL="900113" indent="-193675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>
          <a:solidFill>
            <a:schemeClr val="bg1"/>
          </a:solidFill>
          <a:latin typeface="+mn-lt"/>
        </a:defRPr>
      </a:lvl3pPr>
      <a:lvl4pPr marL="1254125" indent="-174625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Char char="•"/>
        <a:defRPr sz="1600">
          <a:solidFill>
            <a:schemeClr val="bg1"/>
          </a:solidFill>
          <a:latin typeface="+mn-lt"/>
        </a:defRPr>
      </a:lvl4pPr>
      <a:lvl5pPr marL="16065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pitchFamily="34" charset="0"/>
        <a:buChar char="»"/>
        <a:defRPr sz="1600">
          <a:solidFill>
            <a:schemeClr val="bg1"/>
          </a:solidFill>
          <a:latin typeface="+mn-lt"/>
        </a:defRPr>
      </a:lvl5pPr>
      <a:lvl6pPr marL="20637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6pPr>
      <a:lvl7pPr marL="25209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7pPr>
      <a:lvl8pPr marL="29781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8pPr>
      <a:lvl9pPr marL="3435350" indent="-173038" algn="l" rtl="0" eaLnBrk="1" fontAlgn="base" hangingPunct="1">
        <a:spcBef>
          <a:spcPct val="20000"/>
        </a:spcBef>
        <a:spcAft>
          <a:spcPct val="5000"/>
        </a:spcAft>
        <a:buClr>
          <a:schemeClr val="accent1"/>
        </a:buClr>
        <a:buFont typeface="Arial" charset="0"/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9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jpeg"/><Relationship Id="rId5" Type="http://schemas.openxmlformats.org/officeDocument/2006/relationships/image" Target="../media/image62.tif"/><Relationship Id="rId4" Type="http://schemas.openxmlformats.org/officeDocument/2006/relationships/image" Target="../media/image61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f"/><Relationship Id="rId7" Type="http://schemas.openxmlformats.org/officeDocument/2006/relationships/image" Target="../media/image17.sv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10.tiff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3305" y="4270756"/>
            <a:ext cx="10363200" cy="1008112"/>
          </a:xfrm>
        </p:spPr>
        <p:txBody>
          <a:bodyPr/>
          <a:lstStyle/>
          <a:p>
            <a:r>
              <a:rPr lang="pl-PL" dirty="0"/>
              <a:t>Gazyfikacja gmin woj. Świętokrzyskiego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6065838"/>
            <a:ext cx="8534400" cy="792162"/>
          </a:xfrm>
        </p:spPr>
        <p:txBody>
          <a:bodyPr/>
          <a:lstStyle/>
          <a:p>
            <a:r>
              <a:rPr lang="pl-PL" dirty="0"/>
              <a:t>Kielce 05.12.2018 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923530" y="183582"/>
            <a:ext cx="6680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Inwestycje strategiczne Oddziału w Kielcach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3333"/>
          <a:stretch/>
        </p:blipFill>
        <p:spPr>
          <a:xfrm>
            <a:off x="2139118" y="749682"/>
            <a:ext cx="8651823" cy="6108318"/>
          </a:xfrm>
          <a:prstGeom prst="rect">
            <a:avLst/>
          </a:prstGeom>
        </p:spPr>
      </p:pic>
      <p:sp>
        <p:nvSpPr>
          <p:cNvPr id="11" name="Strzałka w dół 10"/>
          <p:cNvSpPr/>
          <p:nvPr/>
        </p:nvSpPr>
        <p:spPr>
          <a:xfrm>
            <a:off x="8390801" y="2331172"/>
            <a:ext cx="333375" cy="742950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Strzałka w dół 11"/>
          <p:cNvSpPr/>
          <p:nvPr/>
        </p:nvSpPr>
        <p:spPr>
          <a:xfrm>
            <a:off x="5555439" y="1692997"/>
            <a:ext cx="333375" cy="742950"/>
          </a:xfrm>
          <a:prstGeom prst="down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trzałka w prawo 4"/>
          <p:cNvSpPr/>
          <p:nvPr/>
        </p:nvSpPr>
        <p:spPr>
          <a:xfrm>
            <a:off x="4407710" y="3074122"/>
            <a:ext cx="857250" cy="390525"/>
          </a:xfrm>
          <a:prstGeom prst="right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01E2D20-CDAB-4B1C-B370-91E41430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ole tekstowe 36"/>
          <p:cNvSpPr/>
          <p:nvPr/>
        </p:nvSpPr>
        <p:spPr>
          <a:xfrm>
            <a:off x="2168236" y="483665"/>
            <a:ext cx="8112106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</a:t>
            </a:r>
            <a:r>
              <a:rPr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nakłady</a:t>
            </a:r>
            <a:r>
              <a:rPr lang="pl-PL" b="1" u="sng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inwestycyjne</a:t>
            </a:r>
            <a:r>
              <a:rPr b="1" u="sng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latach 2018 - 2020 </a:t>
            </a:r>
          </a:p>
          <a:p>
            <a:pPr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terenie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FF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Województwa</a:t>
            </a:r>
            <a:r>
              <a:rPr b="1" u="sng" dirty="0">
                <a:solidFill>
                  <a:srgbClr val="FF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u="sng" dirty="0">
                <a:solidFill>
                  <a:srgbClr val="FF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Świętokrzyskiego </a:t>
            </a:r>
            <a:r>
              <a:rPr lang="pl-PL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 mln. zł)</a:t>
            </a:r>
            <a:endParaRPr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Linia"/>
          <p:cNvSpPr/>
          <p:nvPr/>
        </p:nvSpPr>
        <p:spPr>
          <a:xfrm>
            <a:off x="3027174" y="1637354"/>
            <a:ext cx="8544813" cy="4583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27276" t="34582" r="40389" b="19445"/>
          <a:stretch/>
        </p:blipFill>
        <p:spPr>
          <a:xfrm>
            <a:off x="2591939" y="1777909"/>
            <a:ext cx="6218686" cy="49733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4FE9A7F-3B26-46D2-B8D3-9C7FF0DF7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ole tekstowe 37"/>
          <p:cNvSpPr/>
          <p:nvPr/>
        </p:nvSpPr>
        <p:spPr>
          <a:xfrm>
            <a:off x="7952729" y="1235826"/>
            <a:ext cx="321088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9600" b="1">
                <a:solidFill>
                  <a:srgbClr val="FF6309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pl-PL" sz="7200" dirty="0">
                <a:latin typeface="Arial" panose="020B0604020202020204" pitchFamily="34" charset="0"/>
                <a:cs typeface="Arial" panose="020B0604020202020204" pitchFamily="34" charset="0"/>
              </a:rPr>
              <a:t>60,78</a:t>
            </a:r>
            <a:r>
              <a:rPr sz="7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87" name="pole tekstowe 38"/>
          <p:cNvSpPr/>
          <p:nvPr/>
        </p:nvSpPr>
        <p:spPr>
          <a:xfrm>
            <a:off x="7979363" y="3020187"/>
            <a:ext cx="3428443" cy="15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000">
                <a:solidFill>
                  <a:srgbClr val="59595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3600" b="1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sz="3600" b="1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</a:t>
            </a:r>
            <a:r>
              <a:rPr lang="pl-PL" sz="3600" b="1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600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tym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niezgazyfikowan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ych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gmin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Linia"/>
          <p:cNvSpPr/>
          <p:nvPr/>
        </p:nvSpPr>
        <p:spPr>
          <a:xfrm>
            <a:off x="7979363" y="2639308"/>
            <a:ext cx="3015699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379" t="11637" r="42715" b="3170"/>
          <a:stretch/>
        </p:blipFill>
        <p:spPr>
          <a:xfrm>
            <a:off x="310385" y="1008108"/>
            <a:ext cx="6649568" cy="569295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/>
          <a:srcRect l="36174" t="4402" r="41544" b="80081"/>
          <a:stretch/>
        </p:blipFill>
        <p:spPr>
          <a:xfrm>
            <a:off x="6959953" y="4909166"/>
            <a:ext cx="3165014" cy="123828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431713" y="733080"/>
            <a:ext cx="2110747" cy="7130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884D0F6-2489-4710-8DCE-16F50CBA9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DBAFFD3-E2B6-4A63-A9E6-3E5303346940}"/>
              </a:ext>
            </a:extLst>
          </p:cNvPr>
          <p:cNvSpPr/>
          <p:nvPr/>
        </p:nvSpPr>
        <p:spPr>
          <a:xfrm>
            <a:off x="2445846" y="183582"/>
            <a:ext cx="7635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Stopień gazyfikacji województwa świętokrzyskiego</a:t>
            </a:r>
          </a:p>
        </p:txBody>
      </p:sp>
    </p:spTree>
    <p:extLst>
      <p:ext uri="{BB962C8B-B14F-4D97-AF65-F5344CB8AC3E}">
        <p14:creationId xmlns:p14="http://schemas.microsoft.com/office/powerpoint/2010/main" val="10126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047969" y="271415"/>
            <a:ext cx="831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Listy Intencyjne zawarte na terenie Oddziału w Kielcach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t="15694"/>
          <a:stretch/>
        </p:blipFill>
        <p:spPr>
          <a:xfrm>
            <a:off x="876830" y="873344"/>
            <a:ext cx="10292116" cy="5984656"/>
          </a:xfrm>
          <a:prstGeom prst="rect">
            <a:avLst/>
          </a:prstGeom>
          <a:ln w="38100"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E2DBD72-EC88-4D39-B598-10479850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Obraz 8" descr="Obraz 8"/>
          <p:cNvPicPr>
            <a:picLocks noChangeAspect="1"/>
          </p:cNvPicPr>
          <p:nvPr/>
        </p:nvPicPr>
        <p:blipFill>
          <a:blip r:embed="rId2">
            <a:alphaModFix amt="60363"/>
            <a:extLst/>
          </a:blip>
          <a:srcRect l="15196" t="20335" b="16201"/>
          <a:stretch>
            <a:fillRect/>
          </a:stretch>
        </p:blipFill>
        <p:spPr>
          <a:xfrm flipH="1">
            <a:off x="-13561" y="-3"/>
            <a:ext cx="12205561" cy="734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9860" y="-36879"/>
            <a:ext cx="1667648" cy="1667648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Linia"/>
          <p:cNvSpPr/>
          <p:nvPr/>
        </p:nvSpPr>
        <p:spPr>
          <a:xfrm>
            <a:off x="-13560" y="7925401"/>
            <a:ext cx="5542667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1" name="Obraz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40" y="2683282"/>
            <a:ext cx="376238" cy="30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Obraz 3" descr="image0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3"/>
          <a:stretch/>
        </p:blipFill>
        <p:spPr bwMode="auto">
          <a:xfrm>
            <a:off x="604675" y="1737464"/>
            <a:ext cx="9219071" cy="412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1499436" y="921889"/>
            <a:ext cx="835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Gazyfikcja</a:t>
            </a:r>
            <a:r>
              <a:rPr lang="pl-PL" altLang="pl-PL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nowych gmin na terenie Oddziału w Kielcach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B9ECCB-C16B-47C9-9506-AE9C1A44C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4" name="pole tekstowe 36"/>
          <p:cNvSpPr/>
          <p:nvPr/>
        </p:nvSpPr>
        <p:spPr>
          <a:xfrm>
            <a:off x="1907480" y="256123"/>
            <a:ext cx="8890085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lang="pl-PL" sz="28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Gazyfikacja</a:t>
            </a:r>
            <a:r>
              <a:rPr kumimoji="0" lang="pl-PL" sz="2800" b="1" i="0" u="sng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 </a:t>
            </a:r>
            <a:r>
              <a:rPr kumimoji="0" lang="pl-PL" sz="2800" b="1" i="0" u="sng" strike="noStrike" kern="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LNG</a:t>
            </a:r>
            <a:r>
              <a:rPr kumimoji="0" lang="pl-PL" sz="2800" b="1" i="0" u="sng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 </a:t>
            </a:r>
            <a:r>
              <a:rPr kumimoji="0" lang="pl-PL" sz="28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miejscowości Sielpia Wielka, 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            </a:t>
            </a:r>
            <a:r>
              <a:rPr kumimoji="0" lang="pl-PL" sz="28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Sielpia Mała w gminie Końskie</a:t>
            </a:r>
          </a:p>
        </p:txBody>
      </p:sp>
      <p:sp>
        <p:nvSpPr>
          <p:cNvPr id="10" name="Linia"/>
          <p:cNvSpPr/>
          <p:nvPr/>
        </p:nvSpPr>
        <p:spPr>
          <a:xfrm>
            <a:off x="4193940" y="1331934"/>
            <a:ext cx="7621435" cy="0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43390" y="3956524"/>
            <a:ext cx="326943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E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Calibri"/>
              </a:rPr>
              <a:t>gazociągi  s/c: 3,2 km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E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Calibri"/>
              </a:rPr>
              <a:t>Stacja LNG Sielpia Wielka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E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Calibri"/>
              </a:rPr>
              <a:t>przyłącza: 88 szt.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658184" y="2698699"/>
            <a:ext cx="3358211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Zakres przyjęty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4553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do realizacji: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F04E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venir Next Medium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37" y="1563633"/>
            <a:ext cx="8483973" cy="5038244"/>
          </a:xfrm>
          <a:prstGeom prst="rect">
            <a:avLst/>
          </a:prstGeom>
        </p:spPr>
      </p:pic>
      <p:sp>
        <p:nvSpPr>
          <p:cNvPr id="19" name="Elipsa 28"/>
          <p:cNvSpPr/>
          <p:nvPr/>
        </p:nvSpPr>
        <p:spPr>
          <a:xfrm>
            <a:off x="6948246" y="3694520"/>
            <a:ext cx="435959" cy="407182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14E175A-DC93-45E7-BD6D-EC495002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lean-Air-Solutions-2.jpg" descr="Clean-Air-Solutions-2.jpg"/>
          <p:cNvPicPr>
            <a:picLocks noChangeAspect="1"/>
          </p:cNvPicPr>
          <p:nvPr/>
        </p:nvPicPr>
        <p:blipFill>
          <a:blip r:embed="rId2">
            <a:alphaModFix amt="80094"/>
            <a:extLst/>
          </a:blip>
          <a:stretch>
            <a:fillRect/>
          </a:stretch>
        </p:blipFill>
        <p:spPr>
          <a:xfrm>
            <a:off x="-52509" y="-1671364"/>
            <a:ext cx="12297018" cy="922276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ole tekstowe 4"/>
          <p:cNvSpPr/>
          <p:nvPr/>
        </p:nvSpPr>
        <p:spPr>
          <a:xfrm>
            <a:off x="1278795" y="715349"/>
            <a:ext cx="9454308" cy="249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 sz="28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pl-PL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kształtowania świadomości społeczeństwa</a:t>
            </a:r>
          </a:p>
          <a:p>
            <a:pPr>
              <a:defRPr sz="28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  <a:defRPr sz="28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pl-P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Kampania edukacyjna „Gaz ziemny – pewnie i bezpiecznie”,</a:t>
            </a:r>
          </a:p>
          <a:p>
            <a:pPr>
              <a:defRPr sz="28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pl-P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  <a:defRPr sz="28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pl-PL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Kampania społeczna „Przyłącz się, liczy się każdy oddech”.</a:t>
            </a: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asted-image.tiff" descr="pasted-image.tiff">
            <a:extLst>
              <a:ext uri="{FF2B5EF4-FFF2-40B4-BE49-F238E27FC236}">
                <a16:creationId xmlns:a16="http://schemas.microsoft.com/office/drawing/2014/main" id="{3C11E37A-05FD-419C-A85E-33B55A979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02" y="479151"/>
            <a:ext cx="1461708" cy="586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608" y="4185758"/>
            <a:ext cx="2743438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Obraz 10" descr="Obraz 10"/>
          <p:cNvPicPr>
            <a:picLocks noChangeAspect="1"/>
          </p:cNvPicPr>
          <p:nvPr/>
        </p:nvPicPr>
        <p:blipFill>
          <a:blip r:embed="rId3">
            <a:extLst/>
          </a:blip>
          <a:srcRect l="29782" t="6573" b="7768"/>
          <a:stretch>
            <a:fillRect/>
          </a:stretch>
        </p:blipFill>
        <p:spPr>
          <a:xfrm>
            <a:off x="57150" y="-16042"/>
            <a:ext cx="4219076" cy="6898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upa 30"/>
          <p:cNvGrpSpPr/>
          <p:nvPr/>
        </p:nvGrpSpPr>
        <p:grpSpPr>
          <a:xfrm>
            <a:off x="2745980" y="230314"/>
            <a:ext cx="1026701" cy="994618"/>
            <a:chOff x="-1" y="-1"/>
            <a:chExt cx="1026700" cy="994616"/>
          </a:xfrm>
        </p:grpSpPr>
        <p:sp>
          <p:nvSpPr>
            <p:cNvPr id="334" name="Elipsa 23"/>
            <p:cNvSpPr/>
            <p:nvPr/>
          </p:nvSpPr>
          <p:spPr>
            <a:xfrm>
              <a:off x="-2" y="-2"/>
              <a:ext cx="1026701" cy="994617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5" name="Elipsa 28"/>
            <p:cNvSpPr/>
            <p:nvPr/>
          </p:nvSpPr>
          <p:spPr>
            <a:xfrm>
              <a:off x="124327" y="127834"/>
              <a:ext cx="753983" cy="68480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9" name="Grupa 31"/>
          <p:cNvGrpSpPr/>
          <p:nvPr/>
        </p:nvGrpSpPr>
        <p:grpSpPr>
          <a:xfrm>
            <a:off x="3578561" y="2464022"/>
            <a:ext cx="1026701" cy="994617"/>
            <a:chOff x="-1" y="-1"/>
            <a:chExt cx="1026700" cy="994616"/>
          </a:xfrm>
        </p:grpSpPr>
        <p:sp>
          <p:nvSpPr>
            <p:cNvPr id="337" name="Elipsa 32"/>
            <p:cNvSpPr/>
            <p:nvPr/>
          </p:nvSpPr>
          <p:spPr>
            <a:xfrm>
              <a:off x="-2" y="-2"/>
              <a:ext cx="1026701" cy="99461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8" name="Elipsa 33"/>
            <p:cNvSpPr/>
            <p:nvPr/>
          </p:nvSpPr>
          <p:spPr>
            <a:xfrm>
              <a:off x="124327" y="127834"/>
              <a:ext cx="753983" cy="68480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42" name="Grupa 34"/>
          <p:cNvGrpSpPr/>
          <p:nvPr/>
        </p:nvGrpSpPr>
        <p:grpSpPr>
          <a:xfrm>
            <a:off x="3571379" y="3517778"/>
            <a:ext cx="1026701" cy="994617"/>
            <a:chOff x="-1" y="-1"/>
            <a:chExt cx="1026700" cy="994616"/>
          </a:xfrm>
        </p:grpSpPr>
        <p:sp>
          <p:nvSpPr>
            <p:cNvPr id="340" name="Elipsa 35"/>
            <p:cNvSpPr/>
            <p:nvPr/>
          </p:nvSpPr>
          <p:spPr>
            <a:xfrm>
              <a:off x="-2" y="-2"/>
              <a:ext cx="1026701" cy="994617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1" name="Elipsa 36"/>
            <p:cNvSpPr/>
            <p:nvPr/>
          </p:nvSpPr>
          <p:spPr>
            <a:xfrm>
              <a:off x="124327" y="127834"/>
              <a:ext cx="753983" cy="68480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45" name="Grupa 37"/>
          <p:cNvGrpSpPr/>
          <p:nvPr/>
        </p:nvGrpSpPr>
        <p:grpSpPr>
          <a:xfrm>
            <a:off x="3354088" y="4569706"/>
            <a:ext cx="1026701" cy="994617"/>
            <a:chOff x="-1" y="-1"/>
            <a:chExt cx="1026700" cy="994616"/>
          </a:xfrm>
        </p:grpSpPr>
        <p:sp>
          <p:nvSpPr>
            <p:cNvPr id="343" name="Elipsa 38"/>
            <p:cNvSpPr/>
            <p:nvPr/>
          </p:nvSpPr>
          <p:spPr>
            <a:xfrm>
              <a:off x="-2" y="-2"/>
              <a:ext cx="1026701" cy="99461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Elipsa 39"/>
            <p:cNvSpPr/>
            <p:nvPr/>
          </p:nvSpPr>
          <p:spPr>
            <a:xfrm>
              <a:off x="124327" y="127834"/>
              <a:ext cx="753983" cy="68480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1" name="Grupa 43"/>
          <p:cNvGrpSpPr/>
          <p:nvPr/>
        </p:nvGrpSpPr>
        <p:grpSpPr>
          <a:xfrm>
            <a:off x="2689834" y="5763408"/>
            <a:ext cx="1026702" cy="994617"/>
            <a:chOff x="-1" y="-1"/>
            <a:chExt cx="1026700" cy="994616"/>
          </a:xfrm>
        </p:grpSpPr>
        <p:sp>
          <p:nvSpPr>
            <p:cNvPr id="349" name="Elipsa 44"/>
            <p:cNvSpPr/>
            <p:nvPr/>
          </p:nvSpPr>
          <p:spPr>
            <a:xfrm>
              <a:off x="-2" y="-2"/>
              <a:ext cx="1026701" cy="99461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0" name="Elipsa 45"/>
            <p:cNvSpPr/>
            <p:nvPr/>
          </p:nvSpPr>
          <p:spPr>
            <a:xfrm>
              <a:off x="124327" y="127834"/>
              <a:ext cx="753983" cy="68480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2" name="pole tekstowe 46"/>
          <p:cNvSpPr/>
          <p:nvPr/>
        </p:nvSpPr>
        <p:spPr>
          <a:xfrm>
            <a:off x="1265028" y="5177704"/>
            <a:ext cx="4627063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3000"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Mierzy</a:t>
            </a:r>
            <a:r>
              <a:rPr sz="3000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zanieczyszczenie</a:t>
            </a:r>
            <a:r>
              <a:rPr sz="3000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powietrza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: PM1; PM2,5; PM10</a:t>
            </a:r>
          </a:p>
        </p:txBody>
      </p:sp>
      <p:pic>
        <p:nvPicPr>
          <p:cNvPr id="353" name="Obraz 50" descr="Obraz 50"/>
          <p:cNvPicPr>
            <a:picLocks noChangeAspect="1"/>
          </p:cNvPicPr>
          <p:nvPr/>
        </p:nvPicPr>
        <p:blipFill>
          <a:blip r:embed="rId4">
            <a:extLst/>
          </a:blip>
          <a:srcRect l="24664" t="7333" r="15976" b="13343"/>
          <a:stretch>
            <a:fillRect/>
          </a:stretch>
        </p:blipFill>
        <p:spPr>
          <a:xfrm>
            <a:off x="2356350" y="1890241"/>
            <a:ext cx="3653030" cy="2929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03" y="0"/>
                </a:moveTo>
                <a:lnTo>
                  <a:pt x="0" y="3958"/>
                </a:lnTo>
                <a:lnTo>
                  <a:pt x="4141" y="21600"/>
                </a:lnTo>
                <a:lnTo>
                  <a:pt x="4555" y="21600"/>
                </a:lnTo>
                <a:lnTo>
                  <a:pt x="9039" y="19879"/>
                </a:lnTo>
                <a:lnTo>
                  <a:pt x="9452" y="20396"/>
                </a:lnTo>
                <a:lnTo>
                  <a:pt x="9868" y="20396"/>
                </a:lnTo>
                <a:lnTo>
                  <a:pt x="10559" y="20138"/>
                </a:lnTo>
                <a:lnTo>
                  <a:pt x="10559" y="19362"/>
                </a:lnTo>
                <a:lnTo>
                  <a:pt x="17595" y="16266"/>
                </a:lnTo>
                <a:lnTo>
                  <a:pt x="18491" y="16783"/>
                </a:lnTo>
                <a:lnTo>
                  <a:pt x="18839" y="16524"/>
                </a:lnTo>
                <a:lnTo>
                  <a:pt x="19456" y="15919"/>
                </a:lnTo>
                <a:lnTo>
                  <a:pt x="20011" y="16783"/>
                </a:lnTo>
                <a:lnTo>
                  <a:pt x="20493" y="15919"/>
                </a:lnTo>
                <a:lnTo>
                  <a:pt x="20149" y="15232"/>
                </a:lnTo>
                <a:lnTo>
                  <a:pt x="20149" y="14543"/>
                </a:lnTo>
                <a:lnTo>
                  <a:pt x="21600" y="10673"/>
                </a:lnTo>
                <a:lnTo>
                  <a:pt x="1490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54" name="Podaje temperaturę…"/>
          <p:cNvSpPr/>
          <p:nvPr/>
        </p:nvSpPr>
        <p:spPr>
          <a:xfrm>
            <a:off x="8396808" y="1245157"/>
            <a:ext cx="2883158" cy="181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 sz="2400">
                <a:solidFill>
                  <a:srgbClr val="ED69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Podaje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temperaturę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3900"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odczuwalną</a:t>
            </a:r>
            <a:r>
              <a:rPr sz="3900"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5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dirty="0" err="1">
                <a:latin typeface="Arial" panose="020B0604020202020204" pitchFamily="34" charset="0"/>
                <a:cs typeface="Arial" panose="020B0604020202020204" pitchFamily="34" charset="0"/>
              </a:rPr>
              <a:t>którą</a:t>
            </a:r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dirty="0" err="1">
                <a:latin typeface="Arial" panose="020B0604020202020204" pitchFamily="34" charset="0"/>
                <a:cs typeface="Arial" panose="020B0604020202020204" pitchFamily="34" charset="0"/>
              </a:rPr>
              <a:t>składa</a:t>
            </a:r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00" dirty="0" err="1"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8" name="Grupuj"/>
          <p:cNvGrpSpPr/>
          <p:nvPr/>
        </p:nvGrpSpPr>
        <p:grpSpPr>
          <a:xfrm>
            <a:off x="334512" y="144364"/>
            <a:ext cx="2533585" cy="728979"/>
            <a:chOff x="0" y="0"/>
            <a:chExt cx="2533583" cy="728977"/>
          </a:xfrm>
        </p:grpSpPr>
        <p:pic>
          <p:nvPicPr>
            <p:cNvPr id="355" name="logo_PSLSKO(1)-01.png" descr="logo_PSLSKO(1)-0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9218"/>
              <a:ext cx="1598996" cy="678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Linia"/>
            <p:cNvSpPr/>
            <p:nvPr/>
          </p:nvSpPr>
          <p:spPr>
            <a:xfrm>
              <a:off x="1676401" y="142646"/>
              <a:ext cx="1" cy="446069"/>
            </a:xfrm>
            <a:prstGeom prst="line">
              <a:avLst/>
            </a:prstGeom>
            <a:noFill/>
            <a:ln w="19050" cap="flat">
              <a:solidFill>
                <a:srgbClr val="ED692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57" name="Picture 4" descr="Picture 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04606" y="0"/>
              <a:ext cx="728978" cy="728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9" name="Linia"/>
          <p:cNvSpPr/>
          <p:nvPr/>
        </p:nvSpPr>
        <p:spPr>
          <a:xfrm>
            <a:off x="236701" y="6151347"/>
            <a:ext cx="6234771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0" name="Linia"/>
          <p:cNvSpPr/>
          <p:nvPr/>
        </p:nvSpPr>
        <p:spPr>
          <a:xfrm>
            <a:off x="7915671" y="3317117"/>
            <a:ext cx="4219179" cy="0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Podaje temperaturę…">
            <a:extLst>
              <a:ext uri="{FF2B5EF4-FFF2-40B4-BE49-F238E27FC236}">
                <a16:creationId xmlns:a16="http://schemas.microsoft.com/office/drawing/2014/main" id="{14EB013E-FDC1-FC44-9B92-492AEE049221}"/>
              </a:ext>
            </a:extLst>
          </p:cNvPr>
          <p:cNvSpPr/>
          <p:nvPr/>
        </p:nvSpPr>
        <p:spPr>
          <a:xfrm>
            <a:off x="8410663" y="3814446"/>
            <a:ext cx="3033840" cy="144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342900" indent="-34290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siła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kierunek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wiatru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ciśnienie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wilgotność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ole tekstowe 2">
            <a:extLst>
              <a:ext uri="{FF2B5EF4-FFF2-40B4-BE49-F238E27FC236}">
                <a16:creationId xmlns:a16="http://schemas.microsoft.com/office/drawing/2014/main" id="{54B28AF6-1230-4C7D-88A9-F6C8E744A089}"/>
              </a:ext>
            </a:extLst>
          </p:cNvPr>
          <p:cNvSpPr/>
          <p:nvPr/>
        </p:nvSpPr>
        <p:spPr>
          <a:xfrm>
            <a:off x="3191154" y="873344"/>
            <a:ext cx="492091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>
                <a:solidFill>
                  <a:srgbClr val="59595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Urządzenie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PM10 Meter</a:t>
            </a:r>
          </a:p>
        </p:txBody>
      </p:sp>
    </p:spTree>
    <p:extLst>
      <p:ext uri="{BB962C8B-B14F-4D97-AF65-F5344CB8AC3E}">
        <p14:creationId xmlns:p14="http://schemas.microsoft.com/office/powerpoint/2010/main" val="28638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354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upuj"/>
          <p:cNvGrpSpPr/>
          <p:nvPr/>
        </p:nvGrpSpPr>
        <p:grpSpPr>
          <a:xfrm>
            <a:off x="334512" y="144364"/>
            <a:ext cx="2533585" cy="728979"/>
            <a:chOff x="0" y="0"/>
            <a:chExt cx="2533583" cy="728977"/>
          </a:xfrm>
        </p:grpSpPr>
        <p:pic>
          <p:nvPicPr>
            <p:cNvPr id="365" name="logo_PSLSKO(1)-01.png" descr="logo_PSLSKO(1)-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9218"/>
              <a:ext cx="1598996" cy="678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Linia"/>
            <p:cNvSpPr/>
            <p:nvPr/>
          </p:nvSpPr>
          <p:spPr>
            <a:xfrm>
              <a:off x="1676401" y="142646"/>
              <a:ext cx="1" cy="446069"/>
            </a:xfrm>
            <a:prstGeom prst="line">
              <a:avLst/>
            </a:prstGeom>
            <a:noFill/>
            <a:ln w="19050" cap="flat">
              <a:solidFill>
                <a:srgbClr val="ED692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67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4606" y="0"/>
              <a:ext cx="728978" cy="728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45309" y="441876"/>
            <a:ext cx="74363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83555" y="441876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Linia"/>
          <p:cNvSpPr/>
          <p:nvPr/>
        </p:nvSpPr>
        <p:spPr>
          <a:xfrm>
            <a:off x="0" y="3591483"/>
            <a:ext cx="5335165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Podaje temperaturę…">
            <a:extLst>
              <a:ext uri="{FF2B5EF4-FFF2-40B4-BE49-F238E27FC236}">
                <a16:creationId xmlns:a16="http://schemas.microsoft.com/office/drawing/2014/main" id="{D050CCEB-A708-844A-982D-80991A4556EF}"/>
              </a:ext>
            </a:extLst>
          </p:cNvPr>
          <p:cNvSpPr/>
          <p:nvPr/>
        </p:nvSpPr>
        <p:spPr>
          <a:xfrm>
            <a:off x="998900" y="1829112"/>
            <a:ext cx="4197620" cy="160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 sz="2400">
                <a:solidFill>
                  <a:srgbClr val="ED69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2300" dirty="0">
                <a:solidFill>
                  <a:srgbClr val="415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Obecnie PSG rozszerza akcję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długofalową kampanię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solidFill>
                  <a:srgbClr val="415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przygotowaną we współpracy z:</a:t>
            </a:r>
            <a:endParaRPr sz="2200" dirty="0">
              <a:solidFill>
                <a:srgbClr val="415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daje temperaturę…">
            <a:extLst>
              <a:ext uri="{FF2B5EF4-FFF2-40B4-BE49-F238E27FC236}">
                <a16:creationId xmlns:a16="http://schemas.microsoft.com/office/drawing/2014/main" id="{7D2D6D63-5966-D348-897F-DFF0E409D08B}"/>
              </a:ext>
            </a:extLst>
          </p:cNvPr>
          <p:cNvSpPr/>
          <p:nvPr/>
        </p:nvSpPr>
        <p:spPr>
          <a:xfrm>
            <a:off x="1026610" y="3968562"/>
            <a:ext cx="3642981" cy="140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Federacja Stowarzyszeń Chorych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na Astmę, Alergię i </a:t>
            </a:r>
            <a:r>
              <a:rPr lang="pl-PL" sz="1700" dirty="0" err="1">
                <a:latin typeface="Arial" panose="020B0604020202020204" pitchFamily="34" charset="0"/>
                <a:cs typeface="Arial" panose="020B0604020202020204" pitchFamily="34" charset="0"/>
              </a:rPr>
              <a:t>POChP</a:t>
            </a:r>
            <a:endParaRPr lang="pl-P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Politechniką Warszawską</a:t>
            </a:r>
          </a:p>
          <a:p>
            <a:pPr marL="285750" indent="-28575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Samorządami</a:t>
            </a:r>
          </a:p>
          <a:p>
            <a:pPr marL="285750" indent="-28575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Organizacjami społecznymi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4722778-C6A9-48B9-87F5-1338F8E72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59" y="1411795"/>
            <a:ext cx="3113990" cy="435937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F5EA2FC-BA11-4791-AEC2-84CD0B86D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002" y="1411795"/>
            <a:ext cx="3113990" cy="43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inia"/>
          <p:cNvSpPr/>
          <p:nvPr/>
        </p:nvSpPr>
        <p:spPr>
          <a:xfrm>
            <a:off x="6682633" y="2942972"/>
            <a:ext cx="5305320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82" name="Grupuj"/>
          <p:cNvGrpSpPr/>
          <p:nvPr/>
        </p:nvGrpSpPr>
        <p:grpSpPr>
          <a:xfrm>
            <a:off x="9445986" y="169124"/>
            <a:ext cx="2533584" cy="728979"/>
            <a:chOff x="0" y="0"/>
            <a:chExt cx="2533583" cy="728977"/>
          </a:xfrm>
        </p:grpSpPr>
        <p:pic>
          <p:nvPicPr>
            <p:cNvPr id="379" name="logo_PSLSKO(1)-01.png" descr="logo_PSLSKO(1)-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9218"/>
              <a:ext cx="1598996" cy="678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Linia"/>
            <p:cNvSpPr/>
            <p:nvPr/>
          </p:nvSpPr>
          <p:spPr>
            <a:xfrm>
              <a:off x="1676401" y="142646"/>
              <a:ext cx="1" cy="446069"/>
            </a:xfrm>
            <a:prstGeom prst="line">
              <a:avLst/>
            </a:prstGeom>
            <a:noFill/>
            <a:ln w="19050" cap="flat">
              <a:solidFill>
                <a:srgbClr val="ED692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81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4606" y="0"/>
              <a:ext cx="728978" cy="728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Podaje temperaturę…">
            <a:extLst>
              <a:ext uri="{FF2B5EF4-FFF2-40B4-BE49-F238E27FC236}">
                <a16:creationId xmlns:a16="http://schemas.microsoft.com/office/drawing/2014/main" id="{286E1B35-199C-8248-A003-18C705C5C701}"/>
              </a:ext>
            </a:extLst>
          </p:cNvPr>
          <p:cNvSpPr/>
          <p:nvPr/>
        </p:nvSpPr>
        <p:spPr>
          <a:xfrm>
            <a:off x="6935542" y="1532965"/>
            <a:ext cx="311399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 sz="2400">
                <a:solidFill>
                  <a:srgbClr val="ED69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3600" dirty="0">
                <a:solidFill>
                  <a:srgbClr val="415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kampanii</a:t>
            </a:r>
            <a:endParaRPr sz="3600" dirty="0">
              <a:solidFill>
                <a:srgbClr val="415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aje temperaturę…">
            <a:extLst>
              <a:ext uri="{FF2B5EF4-FFF2-40B4-BE49-F238E27FC236}">
                <a16:creationId xmlns:a16="http://schemas.microsoft.com/office/drawing/2014/main" id="{BBB03270-0D4F-7945-A8C7-ED0B7934E02C}"/>
              </a:ext>
            </a:extLst>
          </p:cNvPr>
          <p:cNvSpPr/>
          <p:nvPr/>
        </p:nvSpPr>
        <p:spPr>
          <a:xfrm>
            <a:off x="6948949" y="3152657"/>
            <a:ext cx="4547075" cy="244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85750" indent="-28575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Uświadamianie, z udziałem lekarzy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specjalistów, lokalnym społecznościom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zagadnień dotyczącego wpływu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zanieczyszczonego powietrza – palenia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śmieci – na zdrowie każdego obywatela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FF5E00"/>
              </a:buClr>
              <a:buFont typeface="Arial" panose="020B0604020202020204" pitchFamily="34" charset="0"/>
              <a:buChar char="•"/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Promocja gazu ziemnego jako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podstawowego paliwa w gospodarstwach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indywidualnych i w przedsiębiorstwach 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04" y="1237989"/>
            <a:ext cx="3113990" cy="43593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B0E90D8-0098-4672-B3AC-4025BEF13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47" y="1237989"/>
            <a:ext cx="3113990" cy="43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Obraz 5" descr="Obraz 5"/>
          <p:cNvPicPr>
            <a:picLocks noChangeAspect="1"/>
          </p:cNvPicPr>
          <p:nvPr/>
        </p:nvPicPr>
        <p:blipFill>
          <a:blip r:embed="rId2">
            <a:alphaModFix amt="19205"/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Elipsa 16"/>
          <p:cNvSpPr/>
          <p:nvPr/>
        </p:nvSpPr>
        <p:spPr>
          <a:xfrm>
            <a:off x="3730629" y="5021659"/>
            <a:ext cx="1369730" cy="1343885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D2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Elipsa 16"/>
          <p:cNvSpPr/>
          <p:nvPr/>
        </p:nvSpPr>
        <p:spPr>
          <a:xfrm>
            <a:off x="1449461" y="4474953"/>
            <a:ext cx="1369730" cy="1343884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D2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Elipsa 16"/>
          <p:cNvSpPr/>
          <p:nvPr/>
        </p:nvSpPr>
        <p:spPr>
          <a:xfrm>
            <a:off x="1330999" y="1696089"/>
            <a:ext cx="1369731" cy="1343884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D2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Elipsa 16"/>
          <p:cNvSpPr/>
          <p:nvPr/>
        </p:nvSpPr>
        <p:spPr>
          <a:xfrm>
            <a:off x="8110656" y="4408402"/>
            <a:ext cx="1369730" cy="1343884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D2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Elipsa 16"/>
          <p:cNvSpPr/>
          <p:nvPr/>
        </p:nvSpPr>
        <p:spPr>
          <a:xfrm>
            <a:off x="8056624" y="2365259"/>
            <a:ext cx="1369730" cy="1343884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D2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Elipsa 6"/>
          <p:cNvSpPr/>
          <p:nvPr/>
        </p:nvSpPr>
        <p:spPr>
          <a:xfrm>
            <a:off x="3522357" y="2415477"/>
            <a:ext cx="1786273" cy="1775639"/>
          </a:xfrm>
          <a:prstGeom prst="ellipse">
            <a:avLst/>
          </a:prstGeom>
          <a:solidFill>
            <a:srgbClr val="555555">
              <a:alpha val="80180"/>
            </a:srgbClr>
          </a:solidFill>
          <a:ln w="12700">
            <a:solidFill>
              <a:srgbClr val="ED6D2F">
                <a:alpha val="80180"/>
              </a:srgbClr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pole tekstowe 7"/>
          <p:cNvSpPr/>
          <p:nvPr/>
        </p:nvSpPr>
        <p:spPr>
          <a:xfrm>
            <a:off x="3616133" y="2747335"/>
            <a:ext cx="1616152" cy="106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PSG</a:t>
            </a:r>
            <a:endParaRPr sz="4000"/>
          </a:p>
          <a:p>
            <a:pPr algn="ctr">
              <a:defRPr b="1">
                <a:solidFill>
                  <a:srgbClr val="FFFFFF"/>
                </a:solidFill>
              </a:defRPr>
            </a:pPr>
            <a:r>
              <a:t>w liczbach</a:t>
            </a:r>
          </a:p>
        </p:txBody>
      </p:sp>
      <p:sp>
        <p:nvSpPr>
          <p:cNvPr id="135" name="Elipsa 9"/>
          <p:cNvSpPr/>
          <p:nvPr/>
        </p:nvSpPr>
        <p:spPr>
          <a:xfrm>
            <a:off x="3445640" y="2353124"/>
            <a:ext cx="1945763" cy="1912199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Łącznik prosty 10"/>
          <p:cNvSpPr/>
          <p:nvPr/>
        </p:nvSpPr>
        <p:spPr>
          <a:xfrm flipH="1" flipV="1">
            <a:off x="2644785" y="2634236"/>
            <a:ext cx="856921" cy="347568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7" name="Łącznik prosty 15"/>
          <p:cNvSpPr/>
          <p:nvPr/>
        </p:nvSpPr>
        <p:spPr>
          <a:xfrm flipH="1" flipV="1">
            <a:off x="5249498" y="3806604"/>
            <a:ext cx="2941362" cy="1179975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8" name="Łącznik prosty 20"/>
          <p:cNvSpPr/>
          <p:nvPr/>
        </p:nvSpPr>
        <p:spPr>
          <a:xfrm flipH="1">
            <a:off x="5121439" y="1597050"/>
            <a:ext cx="1833046" cy="1036112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" name="Obraz 23" descr="Obraz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574" y="2582117"/>
            <a:ext cx="939830" cy="87997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pole tekstowe 24"/>
          <p:cNvSpPr/>
          <p:nvPr/>
        </p:nvSpPr>
        <p:spPr>
          <a:xfrm>
            <a:off x="9183134" y="2182626"/>
            <a:ext cx="2838160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2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pole tekstowe 26"/>
          <p:cNvSpPr/>
          <p:nvPr/>
        </p:nvSpPr>
        <p:spPr>
          <a:xfrm>
            <a:off x="9765472" y="2976939"/>
            <a:ext cx="175928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mld m</a:t>
            </a:r>
            <a:r>
              <a:rPr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/rok</a:t>
            </a:r>
          </a:p>
        </p:txBody>
      </p:sp>
      <p:sp>
        <p:nvSpPr>
          <p:cNvPr id="142" name="Łącznik prosty 32"/>
          <p:cNvSpPr/>
          <p:nvPr/>
        </p:nvSpPr>
        <p:spPr>
          <a:xfrm flipH="1">
            <a:off x="5391400" y="3129901"/>
            <a:ext cx="2657559" cy="179324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985" y="4674579"/>
            <a:ext cx="793072" cy="79307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pole tekstowe 33"/>
          <p:cNvSpPr/>
          <p:nvPr/>
        </p:nvSpPr>
        <p:spPr>
          <a:xfrm>
            <a:off x="9543712" y="4391847"/>
            <a:ext cx="2762351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l-PL" sz="44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44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Łącznik prosty 34"/>
          <p:cNvSpPr/>
          <p:nvPr/>
        </p:nvSpPr>
        <p:spPr>
          <a:xfrm flipV="1">
            <a:off x="2711586" y="4009912"/>
            <a:ext cx="1015328" cy="762114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6" name="Łącznik prosty 35"/>
          <p:cNvSpPr/>
          <p:nvPr/>
        </p:nvSpPr>
        <p:spPr>
          <a:xfrm flipV="1">
            <a:off x="4416017" y="4278020"/>
            <a:ext cx="1" cy="743642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pole tekstowe 21"/>
          <p:cNvSpPr/>
          <p:nvPr/>
        </p:nvSpPr>
        <p:spPr>
          <a:xfrm>
            <a:off x="89199" y="5076382"/>
            <a:ext cx="2089624" cy="11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6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48" name="pole tekstowe 22"/>
          <p:cNvSpPr/>
          <p:nvPr/>
        </p:nvSpPr>
        <p:spPr>
          <a:xfrm>
            <a:off x="918760" y="5600607"/>
            <a:ext cx="2122617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mln</a:t>
            </a:r>
          </a:p>
        </p:txBody>
      </p:sp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558" y="4628127"/>
            <a:ext cx="1037536" cy="1037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upuj"/>
          <p:cNvGrpSpPr/>
          <p:nvPr/>
        </p:nvGrpSpPr>
        <p:grpSpPr>
          <a:xfrm>
            <a:off x="5268584" y="5008295"/>
            <a:ext cx="2550994" cy="1107992"/>
            <a:chOff x="0" y="0"/>
            <a:chExt cx="2550992" cy="1107991"/>
          </a:xfrm>
        </p:grpSpPr>
        <p:sp>
          <p:nvSpPr>
            <p:cNvPr id="150" name="pole tekstowe 28"/>
            <p:cNvSpPr/>
            <p:nvPr/>
          </p:nvSpPr>
          <p:spPr>
            <a:xfrm>
              <a:off x="0" y="0"/>
              <a:ext cx="1878728" cy="110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6600">
                  <a:solidFill>
                    <a:srgbClr val="FF6309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sz="48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</p:txBody>
        </p:sp>
        <p:sp>
          <p:nvSpPr>
            <p:cNvPr id="151" name="pole tekstowe 29"/>
            <p:cNvSpPr/>
            <p:nvPr/>
          </p:nvSpPr>
          <p:spPr>
            <a:xfrm>
              <a:off x="1118141" y="101134"/>
              <a:ext cx="436741" cy="70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4000">
                  <a:solidFill>
                    <a:srgbClr val="FF6309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pole tekstowe 30"/>
            <p:cNvSpPr/>
            <p:nvPr/>
          </p:nvSpPr>
          <p:spPr>
            <a:xfrm>
              <a:off x="791279" y="578277"/>
              <a:ext cx="1759713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400">
                  <a:solidFill>
                    <a:srgbClr val="FF6309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mld zł</a:t>
              </a:r>
            </a:p>
          </p:txBody>
        </p:sp>
      </p:grpSp>
      <p:pic>
        <p:nvPicPr>
          <p:cNvPr id="154" name="Picture 4" descr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837" y="5264958"/>
            <a:ext cx="829313" cy="829313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Elipsa 16"/>
          <p:cNvSpPr/>
          <p:nvPr/>
        </p:nvSpPr>
        <p:spPr>
          <a:xfrm>
            <a:off x="6826687" y="510712"/>
            <a:ext cx="1369730" cy="1343884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D2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6" name="Obraz 47" descr="Obraz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884" y="716733"/>
            <a:ext cx="1037536" cy="88104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pole tekstowe 19"/>
          <p:cNvSpPr/>
          <p:nvPr/>
        </p:nvSpPr>
        <p:spPr>
          <a:xfrm>
            <a:off x="8465398" y="567553"/>
            <a:ext cx="3435976" cy="38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400">
                <a:solidFill>
                  <a:srgbClr val="FF6309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Największy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Operator </a:t>
            </a:r>
          </a:p>
        </p:txBody>
      </p:sp>
      <p:sp>
        <p:nvSpPr>
          <p:cNvPr id="159" name="pole tekstowe 19"/>
          <p:cNvSpPr/>
          <p:nvPr/>
        </p:nvSpPr>
        <p:spPr>
          <a:xfrm>
            <a:off x="8465398" y="1016284"/>
            <a:ext cx="360178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Systemu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Dystrybucyjnego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pole tekstowe 19"/>
          <p:cNvSpPr/>
          <p:nvPr/>
        </p:nvSpPr>
        <p:spPr>
          <a:xfrm>
            <a:off x="8482620" y="1368512"/>
            <a:ext cx="326036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Gazu w Europie</a:t>
            </a:r>
          </a:p>
        </p:txBody>
      </p:sp>
      <p:sp>
        <p:nvSpPr>
          <p:cNvPr id="161" name="pole tekstowe 19"/>
          <p:cNvSpPr/>
          <p:nvPr/>
        </p:nvSpPr>
        <p:spPr>
          <a:xfrm>
            <a:off x="9684150" y="5294045"/>
            <a:ext cx="214764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pole tekstowe 19"/>
          <p:cNvSpPr/>
          <p:nvPr/>
        </p:nvSpPr>
        <p:spPr>
          <a:xfrm>
            <a:off x="9772856" y="3473167"/>
            <a:ext cx="2147640" cy="30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17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dystrybucji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gazu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" name="pole tekstowe 19"/>
          <p:cNvSpPr/>
          <p:nvPr/>
        </p:nvSpPr>
        <p:spPr>
          <a:xfrm>
            <a:off x="5481259" y="6079954"/>
            <a:ext cx="262848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wartości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aktywów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pole tekstowe 19"/>
          <p:cNvSpPr/>
          <p:nvPr/>
        </p:nvSpPr>
        <p:spPr>
          <a:xfrm>
            <a:off x="928735" y="6079397"/>
            <a:ext cx="136973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klientów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pole tekstowe 19"/>
          <p:cNvSpPr/>
          <p:nvPr/>
        </p:nvSpPr>
        <p:spPr>
          <a:xfrm>
            <a:off x="693060" y="3081134"/>
            <a:ext cx="2628481" cy="56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sz="20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Udziału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krajowej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sieci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dystrybucyjnej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" name="Picture 9" descr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549" y="1860015"/>
            <a:ext cx="939831" cy="93983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pole tekstowe 41"/>
          <p:cNvSpPr/>
          <p:nvPr/>
        </p:nvSpPr>
        <p:spPr>
          <a:xfrm>
            <a:off x="1445444" y="1801611"/>
            <a:ext cx="183799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</a:p>
        </p:txBody>
      </p:sp>
      <p:sp>
        <p:nvSpPr>
          <p:cNvPr id="170" name="pole tekstowe 42"/>
          <p:cNvSpPr/>
          <p:nvPr/>
        </p:nvSpPr>
        <p:spPr>
          <a:xfrm>
            <a:off x="1914849" y="2384586"/>
            <a:ext cx="975385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FF630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%</a:t>
            </a:r>
          </a:p>
        </p:txBody>
      </p:sp>
      <p:sp>
        <p:nvSpPr>
          <p:cNvPr id="171" name="Linia"/>
          <p:cNvSpPr/>
          <p:nvPr/>
        </p:nvSpPr>
        <p:spPr>
          <a:xfrm>
            <a:off x="8536822" y="1709249"/>
            <a:ext cx="3075757" cy="1"/>
          </a:xfrm>
          <a:prstGeom prst="line">
            <a:avLst/>
          </a:prstGeom>
          <a:ln w="12700">
            <a:solidFill>
              <a:srgbClr val="45535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2" name="Linia"/>
          <p:cNvSpPr/>
          <p:nvPr/>
        </p:nvSpPr>
        <p:spPr>
          <a:xfrm>
            <a:off x="9841149" y="3813149"/>
            <a:ext cx="1598997" cy="1"/>
          </a:xfrm>
          <a:prstGeom prst="line">
            <a:avLst/>
          </a:prstGeom>
          <a:ln w="12700">
            <a:solidFill>
              <a:srgbClr val="4755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3" name="Linia"/>
          <p:cNvSpPr/>
          <p:nvPr/>
        </p:nvSpPr>
        <p:spPr>
          <a:xfrm>
            <a:off x="9739216" y="5672301"/>
            <a:ext cx="1760994" cy="1"/>
          </a:xfrm>
          <a:prstGeom prst="line">
            <a:avLst/>
          </a:prstGeom>
          <a:ln w="12700">
            <a:solidFill>
              <a:srgbClr val="4755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4" name="Linia"/>
          <p:cNvSpPr/>
          <p:nvPr/>
        </p:nvSpPr>
        <p:spPr>
          <a:xfrm>
            <a:off x="5536747" y="6419900"/>
            <a:ext cx="1983863" cy="1"/>
          </a:xfrm>
          <a:prstGeom prst="line">
            <a:avLst/>
          </a:prstGeom>
          <a:ln w="12700">
            <a:solidFill>
              <a:srgbClr val="4755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Linia"/>
          <p:cNvSpPr/>
          <p:nvPr/>
        </p:nvSpPr>
        <p:spPr>
          <a:xfrm>
            <a:off x="756266" y="3648932"/>
            <a:ext cx="1983863" cy="1"/>
          </a:xfrm>
          <a:prstGeom prst="line">
            <a:avLst/>
          </a:prstGeom>
          <a:ln w="12700">
            <a:solidFill>
              <a:srgbClr val="4755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6" name="Linia"/>
          <p:cNvSpPr/>
          <p:nvPr/>
        </p:nvSpPr>
        <p:spPr>
          <a:xfrm>
            <a:off x="699802" y="6409509"/>
            <a:ext cx="1259691" cy="1"/>
          </a:xfrm>
          <a:prstGeom prst="line">
            <a:avLst/>
          </a:prstGeom>
          <a:ln w="12700">
            <a:solidFill>
              <a:srgbClr val="4755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2" name="pasted-image.tiff" descr="pasted-image.tiff">
            <a:extLst>
              <a:ext uri="{FF2B5EF4-FFF2-40B4-BE49-F238E27FC236}">
                <a16:creationId xmlns:a16="http://schemas.microsoft.com/office/drawing/2014/main" id="{B601903B-812D-4FFA-943B-4BBA751C01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02" y="479151"/>
            <a:ext cx="1461708" cy="5868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09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 advAuto="0"/>
      <p:bldP spid="140" grpId="0" animBg="1"/>
      <p:bldP spid="144" grpId="0" animBg="1"/>
      <p:bldP spid="147" grpId="0" animBg="1"/>
      <p:bldP spid="158" grpId="0" animBg="1"/>
      <p:bldP spid="1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tiff" descr="pasted-image.tiff">
            <a:extLst>
              <a:ext uri="{FF2B5EF4-FFF2-40B4-BE49-F238E27FC236}">
                <a16:creationId xmlns:a16="http://schemas.microsoft.com/office/drawing/2014/main" id="{B601903B-812D-4FFA-943B-4BBA751C0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25" y="1979477"/>
            <a:ext cx="4555662" cy="182904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4101483" y="4357705"/>
            <a:ext cx="35599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6674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26">
            <a:extLst>
              <a:ext uri="{FF2B5EF4-FFF2-40B4-BE49-F238E27FC236}">
                <a16:creationId xmlns:a16="http://schemas.microsoft.com/office/drawing/2014/main" id="{F00646B8-2405-4639-9F4E-7509E5BFF81A}"/>
              </a:ext>
            </a:extLst>
          </p:cNvPr>
          <p:cNvSpPr/>
          <p:nvPr/>
        </p:nvSpPr>
        <p:spPr>
          <a:xfrm>
            <a:off x="0" y="0"/>
            <a:ext cx="12191999" cy="6204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pl-PL" kern="12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1" name="Grafika 21">
            <a:extLst>
              <a:ext uri="{FF2B5EF4-FFF2-40B4-BE49-F238E27FC236}">
                <a16:creationId xmlns:a16="http://schemas.microsoft.com/office/drawing/2014/main" id="{F518128F-AE75-44CA-800C-CACE53687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0540" y="412124"/>
            <a:ext cx="8647540" cy="5557600"/>
          </a:xfrm>
          <a:prstGeom prst="rect">
            <a:avLst/>
          </a:prstGeom>
        </p:spPr>
      </p:pic>
      <p:sp>
        <p:nvSpPr>
          <p:cNvPr id="53" name="Symbol zastępczy tekstu 4">
            <a:extLst>
              <a:ext uri="{FF2B5EF4-FFF2-40B4-BE49-F238E27FC236}">
                <a16:creationId xmlns:a16="http://schemas.microsoft.com/office/drawing/2014/main" id="{168B6C70-CD52-48E0-9C7A-ED53FF140D3D}"/>
              </a:ext>
            </a:extLst>
          </p:cNvPr>
          <p:cNvSpPr txBox="1">
            <a:spLocks/>
          </p:cNvSpPr>
          <p:nvPr/>
        </p:nvSpPr>
        <p:spPr>
          <a:xfrm>
            <a:off x="620440" y="2312415"/>
            <a:ext cx="4750050" cy="559916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pl-PL" dirty="0">
                <a:solidFill>
                  <a:srgbClr val="0A1D64"/>
                </a:solidFill>
              </a:rPr>
              <a:t>W LATACH 2018–2022</a:t>
            </a:r>
          </a:p>
        </p:txBody>
      </p:sp>
      <p:sp>
        <p:nvSpPr>
          <p:cNvPr id="54" name="Tytuł 3">
            <a:extLst>
              <a:ext uri="{FF2B5EF4-FFF2-40B4-BE49-F238E27FC236}">
                <a16:creationId xmlns:a16="http://schemas.microsoft.com/office/drawing/2014/main" id="{0EAF654F-6080-4178-90E3-8EA32382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40" y="536621"/>
            <a:ext cx="6220916" cy="1502576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rgbClr val="CE1630"/>
                </a:solidFill>
              </a:rPr>
              <a:t>Program przyspieszenia inwestycji </a:t>
            </a:r>
            <a:br>
              <a:rPr lang="pl-PL" sz="3200" b="1" dirty="0">
                <a:solidFill>
                  <a:srgbClr val="CE1630"/>
                </a:solidFill>
              </a:rPr>
            </a:br>
            <a:r>
              <a:rPr lang="pl-PL" sz="3200" b="1" dirty="0">
                <a:solidFill>
                  <a:srgbClr val="CE1630"/>
                </a:solidFill>
              </a:rPr>
              <a:t>w sieć gazową Polski realizowany przez PSG z GK PGNiG </a:t>
            </a:r>
          </a:p>
        </p:txBody>
      </p:sp>
      <p:pic>
        <p:nvPicPr>
          <p:cNvPr id="52" name="pasted-image.tiff" descr="pasted-image.tiff">
            <a:extLst>
              <a:ext uri="{FF2B5EF4-FFF2-40B4-BE49-F238E27FC236}">
                <a16:creationId xmlns:a16="http://schemas.microsoft.com/office/drawing/2014/main" id="{B601903B-812D-4FFA-943B-4BBA751C01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0" y="6202490"/>
            <a:ext cx="1461708" cy="5868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66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tiff" descr="pasted-image.tiff">
            <a:extLst>
              <a:ext uri="{FF2B5EF4-FFF2-40B4-BE49-F238E27FC236}">
                <a16:creationId xmlns:a16="http://schemas.microsoft.com/office/drawing/2014/main" id="{C5AF2C9E-E993-46BA-A389-53B9FEC81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0" y="6202490"/>
            <a:ext cx="1461708" cy="586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 44">
            <a:extLst>
              <a:ext uri="{FF2B5EF4-FFF2-40B4-BE49-F238E27FC236}">
                <a16:creationId xmlns:a16="http://schemas.microsoft.com/office/drawing/2014/main" id="{EF88DA83-E0F2-4BC6-BD0E-76457EBB1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008" y="1383115"/>
            <a:ext cx="2016225" cy="2016225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1D5DA7CD-CF3E-497A-A763-F2B357B94C58}"/>
              </a:ext>
            </a:extLst>
          </p:cNvPr>
          <p:cNvSpPr txBox="1">
            <a:spLocks/>
          </p:cNvSpPr>
          <p:nvPr/>
        </p:nvSpPr>
        <p:spPr>
          <a:xfrm>
            <a:off x="824028" y="2035749"/>
            <a:ext cx="3584305" cy="2030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 fontScale="97500"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hangingPunct="1"/>
            <a:r>
              <a:rPr lang="pl-PL" sz="3200" b="1" dirty="0">
                <a:solidFill>
                  <a:srgbClr val="051762"/>
                </a:solidFill>
              </a:rPr>
              <a:t>Do 2022 roku 90% obywateli będzie mieszkać na terenach zgazyfikowanych gmin</a:t>
            </a:r>
          </a:p>
        </p:txBody>
      </p:sp>
      <p:sp>
        <p:nvSpPr>
          <p:cNvPr id="16" name="Prostokąt 17">
            <a:extLst>
              <a:ext uri="{FF2B5EF4-FFF2-40B4-BE49-F238E27FC236}">
                <a16:creationId xmlns:a16="http://schemas.microsoft.com/office/drawing/2014/main" id="{242CF7EE-56B7-4DA3-AC81-4C1BBA7FC6FC}"/>
              </a:ext>
            </a:extLst>
          </p:cNvPr>
          <p:cNvSpPr/>
          <p:nvPr/>
        </p:nvSpPr>
        <p:spPr>
          <a:xfrm>
            <a:off x="5647508" y="3095442"/>
            <a:ext cx="35910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200" b="1" kern="1200" dirty="0">
                <a:solidFill>
                  <a:srgbClr val="0A1D64"/>
                </a:solidFill>
              </a:rPr>
              <a:t>PSG</a:t>
            </a:r>
            <a:r>
              <a:rPr lang="pl-PL" sz="1200" kern="1200" dirty="0">
                <a:solidFill>
                  <a:srgbClr val="0A1D64"/>
                </a:solidFill>
              </a:rPr>
              <a:t> będzie świadczyć usługę dystrybucji</a:t>
            </a:r>
            <a:endParaRPr lang="pl-PL" sz="2400" b="1" kern="1200" dirty="0">
              <a:solidFill>
                <a:srgbClr val="CE1630"/>
              </a:solidFill>
            </a:endParaRPr>
          </a:p>
        </p:txBody>
      </p:sp>
      <p:sp>
        <p:nvSpPr>
          <p:cNvPr id="21" name="pole tekstowe 18">
            <a:extLst>
              <a:ext uri="{FF2B5EF4-FFF2-40B4-BE49-F238E27FC236}">
                <a16:creationId xmlns:a16="http://schemas.microsoft.com/office/drawing/2014/main" id="{A5958C54-A7B7-4E79-B94A-796DE454DEE2}"/>
              </a:ext>
            </a:extLst>
          </p:cNvPr>
          <p:cNvSpPr txBox="1"/>
          <p:nvPr/>
        </p:nvSpPr>
        <p:spPr bwMode="auto">
          <a:xfrm>
            <a:off x="5647508" y="4066319"/>
            <a:ext cx="2016224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hangingPunct="1"/>
            <a:r>
              <a:rPr lang="pl-PL" sz="2400" b="1" kern="1200" dirty="0">
                <a:solidFill>
                  <a:srgbClr val="CE1630"/>
                </a:solidFill>
              </a:rPr>
              <a:t>90%</a:t>
            </a:r>
          </a:p>
        </p:txBody>
      </p:sp>
      <p:sp>
        <p:nvSpPr>
          <p:cNvPr id="22" name="Prostokąt 19">
            <a:extLst>
              <a:ext uri="{FF2B5EF4-FFF2-40B4-BE49-F238E27FC236}">
                <a16:creationId xmlns:a16="http://schemas.microsoft.com/office/drawing/2014/main" id="{8A0BB9A6-72C4-49B9-95EC-64EF77DEB030}"/>
              </a:ext>
            </a:extLst>
          </p:cNvPr>
          <p:cNvSpPr/>
          <p:nvPr/>
        </p:nvSpPr>
        <p:spPr>
          <a:xfrm>
            <a:off x="5647508" y="3914783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200" kern="1200" dirty="0">
                <a:solidFill>
                  <a:srgbClr val="CED1D2">
                    <a:lumMod val="50000"/>
                  </a:srgbClr>
                </a:solidFill>
              </a:rPr>
              <a:t>co stanowi </a:t>
            </a:r>
          </a:p>
        </p:txBody>
      </p:sp>
      <p:sp>
        <p:nvSpPr>
          <p:cNvPr id="23" name="Prostokąt 20">
            <a:extLst>
              <a:ext uri="{FF2B5EF4-FFF2-40B4-BE49-F238E27FC236}">
                <a16:creationId xmlns:a16="http://schemas.microsoft.com/office/drawing/2014/main" id="{1BBF8BFA-F29C-4342-B4F2-E41B4DB1848F}"/>
              </a:ext>
            </a:extLst>
          </p:cNvPr>
          <p:cNvSpPr/>
          <p:nvPr/>
        </p:nvSpPr>
        <p:spPr>
          <a:xfrm>
            <a:off x="5647509" y="4455976"/>
            <a:ext cx="23342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pl-PL" sz="1200" kern="1200" dirty="0">
                <a:solidFill>
                  <a:srgbClr val="0A1D64"/>
                </a:solidFill>
              </a:rPr>
              <a:t>wszystkich mieszkańców Polski</a:t>
            </a:r>
          </a:p>
        </p:txBody>
      </p:sp>
      <p:sp>
        <p:nvSpPr>
          <p:cNvPr id="24" name="Prostokąt 21">
            <a:extLst>
              <a:ext uri="{FF2B5EF4-FFF2-40B4-BE49-F238E27FC236}">
                <a16:creationId xmlns:a16="http://schemas.microsoft.com/office/drawing/2014/main" id="{71056D10-FCBA-4927-A1A6-F9AE671EF6F2}"/>
              </a:ext>
            </a:extLst>
          </p:cNvPr>
          <p:cNvSpPr/>
          <p:nvPr/>
        </p:nvSpPr>
        <p:spPr>
          <a:xfrm>
            <a:off x="5648208" y="4744008"/>
            <a:ext cx="2727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200" kern="1200" dirty="0">
                <a:solidFill>
                  <a:srgbClr val="CED1D2">
                    <a:lumMod val="50000"/>
                  </a:srgbClr>
                </a:solidFill>
              </a:rPr>
              <a:t>dla</a:t>
            </a:r>
          </a:p>
          <a:p>
            <a:pPr hangingPunct="1"/>
            <a:r>
              <a:rPr lang="pl-PL" sz="2400" b="1" kern="1200" dirty="0">
                <a:solidFill>
                  <a:srgbClr val="C00000"/>
                </a:solidFill>
              </a:rPr>
              <a:t>1 782 gmin</a:t>
            </a:r>
          </a:p>
          <a:p>
            <a:pPr hangingPunct="1"/>
            <a:r>
              <a:rPr lang="pl-PL" sz="1200" kern="1200" dirty="0">
                <a:solidFill>
                  <a:srgbClr val="0A1D64"/>
                </a:solidFill>
              </a:rPr>
              <a:t>z dostępem do sieci gazowej PSG</a:t>
            </a:r>
          </a:p>
        </p:txBody>
      </p:sp>
      <p:sp>
        <p:nvSpPr>
          <p:cNvPr id="25" name="pole tekstowe 22">
            <a:extLst>
              <a:ext uri="{FF2B5EF4-FFF2-40B4-BE49-F238E27FC236}">
                <a16:creationId xmlns:a16="http://schemas.microsoft.com/office/drawing/2014/main" id="{754F9ADD-F143-4BE5-B55F-2165C3476A44}"/>
              </a:ext>
            </a:extLst>
          </p:cNvPr>
          <p:cNvSpPr txBox="1"/>
          <p:nvPr/>
        </p:nvSpPr>
        <p:spPr bwMode="auto">
          <a:xfrm>
            <a:off x="5619229" y="3438646"/>
            <a:ext cx="2592288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hangingPunct="1"/>
            <a:r>
              <a:rPr lang="pl-PL" sz="2400" b="1" kern="1200" dirty="0">
                <a:solidFill>
                  <a:srgbClr val="CE1630"/>
                </a:solidFill>
              </a:rPr>
              <a:t>34,4 mln osób</a:t>
            </a:r>
          </a:p>
        </p:txBody>
      </p:sp>
      <p:sp>
        <p:nvSpPr>
          <p:cNvPr id="26" name="Prostokąt 23">
            <a:extLst>
              <a:ext uri="{FF2B5EF4-FFF2-40B4-BE49-F238E27FC236}">
                <a16:creationId xmlns:a16="http://schemas.microsoft.com/office/drawing/2014/main" id="{26770281-54BB-4E2C-A522-91B81F9D9B49}"/>
              </a:ext>
            </a:extLst>
          </p:cNvPr>
          <p:cNvSpPr/>
          <p:nvPr/>
        </p:nvSpPr>
        <p:spPr>
          <a:xfrm>
            <a:off x="5656745" y="3250654"/>
            <a:ext cx="31083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200" kern="1200" dirty="0">
                <a:solidFill>
                  <a:srgbClr val="CED1D2">
                    <a:lumMod val="50000"/>
                  </a:srgbClr>
                </a:solidFill>
              </a:rPr>
              <a:t>w gminach w których mieszka</a:t>
            </a:r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945007DB-5E8B-49C4-BC64-D0A2FCE048D0}"/>
              </a:ext>
            </a:extLst>
          </p:cNvPr>
          <p:cNvSpPr txBox="1">
            <a:spLocks/>
          </p:cNvSpPr>
          <p:nvPr/>
        </p:nvSpPr>
        <p:spPr>
          <a:xfrm>
            <a:off x="5065619" y="1012748"/>
            <a:ext cx="3699508" cy="307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rgbClr val="0A1D64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rgbClr val="0A1D64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pl-PL" sz="1600" b="1" dirty="0">
                <a:solidFill>
                  <a:srgbClr val="CE1630"/>
                </a:solidFill>
              </a:rPr>
              <a:t>OCZEKIWANY STAN W 2022 roku</a:t>
            </a:r>
          </a:p>
        </p:txBody>
      </p:sp>
      <p:grpSp>
        <p:nvGrpSpPr>
          <p:cNvPr id="28" name="Grupa 56">
            <a:extLst>
              <a:ext uri="{FF2B5EF4-FFF2-40B4-BE49-F238E27FC236}">
                <a16:creationId xmlns:a16="http://schemas.microsoft.com/office/drawing/2014/main" id="{C65E854D-4558-4A84-9E2B-FD8BEA968CFA}"/>
              </a:ext>
            </a:extLst>
          </p:cNvPr>
          <p:cNvGrpSpPr/>
          <p:nvPr/>
        </p:nvGrpSpPr>
        <p:grpSpPr>
          <a:xfrm>
            <a:off x="7995257" y="1712758"/>
            <a:ext cx="1388588" cy="307777"/>
            <a:chOff x="1724456" y="5569558"/>
            <a:chExt cx="1388588" cy="307777"/>
          </a:xfrm>
        </p:grpSpPr>
        <p:sp>
          <p:nvSpPr>
            <p:cNvPr id="29" name="Prostokąt 61">
              <a:extLst>
                <a:ext uri="{FF2B5EF4-FFF2-40B4-BE49-F238E27FC236}">
                  <a16:creationId xmlns:a16="http://schemas.microsoft.com/office/drawing/2014/main" id="{4915681D-DB8D-45EC-9FA1-81B27E0DFD3A}"/>
                </a:ext>
              </a:extLst>
            </p:cNvPr>
            <p:cNvSpPr/>
            <p:nvPr/>
          </p:nvSpPr>
          <p:spPr>
            <a:xfrm>
              <a:off x="1877432" y="5569558"/>
              <a:ext cx="1235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1"/>
              <a:r>
                <a:rPr lang="pl-PL" sz="700" kern="1200" dirty="0">
                  <a:solidFill>
                    <a:srgbClr val="CED1D2">
                      <a:lumMod val="50000"/>
                    </a:srgbClr>
                  </a:solidFill>
                </a:rPr>
                <a:t>obszary, na których PSG świadczy usługi</a:t>
              </a:r>
            </a:p>
          </p:txBody>
        </p:sp>
        <p:sp>
          <p:nvSpPr>
            <p:cNvPr id="30" name="Prostokąt 62">
              <a:extLst>
                <a:ext uri="{FF2B5EF4-FFF2-40B4-BE49-F238E27FC236}">
                  <a16:creationId xmlns:a16="http://schemas.microsoft.com/office/drawing/2014/main" id="{FA1CE7A0-D201-4534-BD37-C1CE1F43A754}"/>
                </a:ext>
              </a:extLst>
            </p:cNvPr>
            <p:cNvSpPr/>
            <p:nvPr/>
          </p:nvSpPr>
          <p:spPr>
            <a:xfrm>
              <a:off x="1724456" y="5648480"/>
              <a:ext cx="152975" cy="152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upa 65">
            <a:extLst>
              <a:ext uri="{FF2B5EF4-FFF2-40B4-BE49-F238E27FC236}">
                <a16:creationId xmlns:a16="http://schemas.microsoft.com/office/drawing/2014/main" id="{C957367D-0000-4C02-AB0E-6E0E6CC642CF}"/>
              </a:ext>
            </a:extLst>
          </p:cNvPr>
          <p:cNvGrpSpPr/>
          <p:nvPr/>
        </p:nvGrpSpPr>
        <p:grpSpPr>
          <a:xfrm>
            <a:off x="7995257" y="2223727"/>
            <a:ext cx="1388588" cy="415498"/>
            <a:chOff x="4504652" y="5569557"/>
            <a:chExt cx="1388588" cy="415498"/>
          </a:xfrm>
        </p:grpSpPr>
        <p:sp>
          <p:nvSpPr>
            <p:cNvPr id="32" name="Prostokąt 66">
              <a:extLst>
                <a:ext uri="{FF2B5EF4-FFF2-40B4-BE49-F238E27FC236}">
                  <a16:creationId xmlns:a16="http://schemas.microsoft.com/office/drawing/2014/main" id="{3DED65F8-60EC-478E-80BF-330710E2E419}"/>
                </a:ext>
              </a:extLst>
            </p:cNvPr>
            <p:cNvSpPr/>
            <p:nvPr/>
          </p:nvSpPr>
          <p:spPr>
            <a:xfrm>
              <a:off x="4657628" y="5569557"/>
              <a:ext cx="123561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1"/>
              <a:r>
                <a:rPr lang="pl-PL" sz="700" kern="1200" dirty="0">
                  <a:solidFill>
                    <a:srgbClr val="CED1D2">
                      <a:lumMod val="50000"/>
                    </a:srgbClr>
                  </a:solidFill>
                </a:rPr>
                <a:t>obszary, na których PSG będzie świadczyć usługi do końca 2022 roku</a:t>
              </a:r>
            </a:p>
          </p:txBody>
        </p:sp>
        <p:sp>
          <p:nvSpPr>
            <p:cNvPr id="33" name="Prostokąt 67">
              <a:extLst>
                <a:ext uri="{FF2B5EF4-FFF2-40B4-BE49-F238E27FC236}">
                  <a16:creationId xmlns:a16="http://schemas.microsoft.com/office/drawing/2014/main" id="{D1A42FCF-F918-4392-8C72-014A3B8EB7D1}"/>
                </a:ext>
              </a:extLst>
            </p:cNvPr>
            <p:cNvSpPr/>
            <p:nvPr/>
          </p:nvSpPr>
          <p:spPr>
            <a:xfrm>
              <a:off x="4504652" y="5641565"/>
              <a:ext cx="152975" cy="152972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700" kern="1200" dirty="0">
                <a:solidFill>
                  <a:srgbClr val="FF8000"/>
                </a:solidFill>
              </a:endParaRPr>
            </a:p>
          </p:txBody>
        </p:sp>
      </p:grpSp>
      <p:cxnSp>
        <p:nvCxnSpPr>
          <p:cNvPr id="34" name="Łącznik prosty 35">
            <a:extLst>
              <a:ext uri="{FF2B5EF4-FFF2-40B4-BE49-F238E27FC236}">
                <a16:creationId xmlns:a16="http://schemas.microsoft.com/office/drawing/2014/main" id="{869A892E-486D-457E-98BA-ED7A5BB88BD3}"/>
              </a:ext>
            </a:extLst>
          </p:cNvPr>
          <p:cNvCxnSpPr>
            <a:cxnSpLocks/>
          </p:cNvCxnSpPr>
          <p:nvPr/>
        </p:nvCxnSpPr>
        <p:spPr>
          <a:xfrm>
            <a:off x="5207303" y="1417121"/>
            <a:ext cx="0" cy="3892946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a 51">
            <a:extLst>
              <a:ext uri="{FF2B5EF4-FFF2-40B4-BE49-F238E27FC236}">
                <a16:creationId xmlns:a16="http://schemas.microsoft.com/office/drawing/2014/main" id="{C82980C3-8C3C-4097-B284-E4A4DCD10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4577" y="4975043"/>
            <a:ext cx="405452" cy="417036"/>
          </a:xfrm>
          <a:prstGeom prst="rect">
            <a:avLst/>
          </a:prstGeom>
        </p:spPr>
      </p:pic>
      <p:pic>
        <p:nvPicPr>
          <p:cNvPr id="36" name="Grafika 53">
            <a:extLst>
              <a:ext uri="{FF2B5EF4-FFF2-40B4-BE49-F238E27FC236}">
                <a16:creationId xmlns:a16="http://schemas.microsoft.com/office/drawing/2014/main" id="{001CE74A-F80B-4B01-8E24-82730E7B7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55358" y="3259130"/>
            <a:ext cx="481142" cy="443156"/>
          </a:xfrm>
          <a:prstGeom prst="rect">
            <a:avLst/>
          </a:prstGeom>
        </p:spPr>
      </p:pic>
      <p:pic>
        <p:nvPicPr>
          <p:cNvPr id="37" name="Grafika 54">
            <a:extLst>
              <a:ext uri="{FF2B5EF4-FFF2-40B4-BE49-F238E27FC236}">
                <a16:creationId xmlns:a16="http://schemas.microsoft.com/office/drawing/2014/main" id="{38978C4E-4593-4E52-AAB5-7B9905D00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4887" y="4012348"/>
            <a:ext cx="458394" cy="411376"/>
          </a:xfrm>
          <a:prstGeom prst="rect">
            <a:avLst/>
          </a:prstGeom>
        </p:spPr>
      </p:pic>
      <p:sp>
        <p:nvSpPr>
          <p:cNvPr id="38" name="pole tekstowe 26">
            <a:extLst>
              <a:ext uri="{FF2B5EF4-FFF2-40B4-BE49-F238E27FC236}">
                <a16:creationId xmlns:a16="http://schemas.microsoft.com/office/drawing/2014/main" id="{AB8179C2-25F4-4E42-9671-B4610767BBA0}"/>
              </a:ext>
            </a:extLst>
          </p:cNvPr>
          <p:cNvSpPr txBox="1"/>
          <p:nvPr/>
        </p:nvSpPr>
        <p:spPr>
          <a:xfrm>
            <a:off x="9167641" y="3234664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pl-PL" sz="2400" b="1" kern="1200" dirty="0">
                <a:solidFill>
                  <a:srgbClr val="C00000"/>
                </a:solidFill>
              </a:rPr>
              <a:t>2,1 mln </a:t>
            </a:r>
            <a:r>
              <a:rPr lang="pl-PL" sz="1400" kern="1200" dirty="0">
                <a:solidFill>
                  <a:srgbClr val="003A76"/>
                </a:solidFill>
              </a:rPr>
              <a:t>mieszkańców na terenie nowozgazyfikowanych gmin</a:t>
            </a:r>
            <a:br>
              <a:rPr lang="pl-PL" sz="1400" kern="1200" dirty="0">
                <a:solidFill>
                  <a:srgbClr val="003A76"/>
                </a:solidFill>
              </a:rPr>
            </a:br>
            <a:endParaRPr lang="pl-PL" sz="1400" kern="1200" dirty="0">
              <a:solidFill>
                <a:srgbClr val="003A76"/>
              </a:solidFill>
            </a:endParaRPr>
          </a:p>
        </p:txBody>
      </p:sp>
      <p:sp>
        <p:nvSpPr>
          <p:cNvPr id="39" name="pole tekstowe 49">
            <a:extLst>
              <a:ext uri="{FF2B5EF4-FFF2-40B4-BE49-F238E27FC236}">
                <a16:creationId xmlns:a16="http://schemas.microsoft.com/office/drawing/2014/main" id="{D8E2F0D0-FA8A-409A-8229-11DE5A6CB09E}"/>
              </a:ext>
            </a:extLst>
          </p:cNvPr>
          <p:cNvSpPr txBox="1"/>
          <p:nvPr/>
        </p:nvSpPr>
        <p:spPr>
          <a:xfrm>
            <a:off x="9167641" y="4599991"/>
            <a:ext cx="2088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pl-PL" sz="2400" b="1" kern="1200" dirty="0">
                <a:solidFill>
                  <a:srgbClr val="C00000"/>
                </a:solidFill>
              </a:rPr>
              <a:t>300</a:t>
            </a:r>
          </a:p>
          <a:p>
            <a:pPr hangingPunct="1"/>
            <a:r>
              <a:rPr lang="pl-PL" sz="1400" kern="1200" dirty="0" err="1">
                <a:solidFill>
                  <a:srgbClr val="003A76"/>
                </a:solidFill>
              </a:rPr>
              <a:t>nowozgazyfikowanych</a:t>
            </a:r>
            <a:r>
              <a:rPr lang="pl-PL" sz="1400" kern="1200" dirty="0">
                <a:solidFill>
                  <a:srgbClr val="003A76"/>
                </a:solidFill>
              </a:rPr>
              <a:t> gmin</a:t>
            </a:r>
          </a:p>
        </p:txBody>
      </p:sp>
      <p:cxnSp>
        <p:nvCxnSpPr>
          <p:cNvPr id="40" name="Łącznik prosty 50">
            <a:extLst>
              <a:ext uri="{FF2B5EF4-FFF2-40B4-BE49-F238E27FC236}">
                <a16:creationId xmlns:a16="http://schemas.microsoft.com/office/drawing/2014/main" id="{59F46A99-761E-4D3B-AC98-B64FD98FDE0C}"/>
              </a:ext>
            </a:extLst>
          </p:cNvPr>
          <p:cNvCxnSpPr>
            <a:cxnSpLocks/>
          </p:cNvCxnSpPr>
          <p:nvPr/>
        </p:nvCxnSpPr>
        <p:spPr>
          <a:xfrm>
            <a:off x="9007278" y="4505055"/>
            <a:ext cx="0" cy="1103049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57">
            <a:extLst>
              <a:ext uri="{FF2B5EF4-FFF2-40B4-BE49-F238E27FC236}">
                <a16:creationId xmlns:a16="http://schemas.microsoft.com/office/drawing/2014/main" id="{9EC658AD-7134-4B3A-9F7E-BF3614A2EF2C}"/>
              </a:ext>
            </a:extLst>
          </p:cNvPr>
          <p:cNvCxnSpPr>
            <a:cxnSpLocks/>
          </p:cNvCxnSpPr>
          <p:nvPr/>
        </p:nvCxnSpPr>
        <p:spPr>
          <a:xfrm>
            <a:off x="9007278" y="3280919"/>
            <a:ext cx="0" cy="1103049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tiff" descr="pasted-image.tiff">
            <a:extLst>
              <a:ext uri="{FF2B5EF4-FFF2-40B4-BE49-F238E27FC236}">
                <a16:creationId xmlns:a16="http://schemas.microsoft.com/office/drawing/2014/main" id="{C5AF2C9E-E993-46BA-A389-53B9FEC81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0" y="6202490"/>
            <a:ext cx="1461708" cy="58685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ytuł 1">
            <a:extLst>
              <a:ext uri="{FF2B5EF4-FFF2-40B4-BE49-F238E27FC236}">
                <a16:creationId xmlns:a16="http://schemas.microsoft.com/office/drawing/2014/main" id="{0C2FFA1F-5DD5-485D-8492-460D9D7B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627" y="1288303"/>
            <a:ext cx="3598957" cy="1481834"/>
          </a:xfrm>
        </p:spPr>
        <p:txBody>
          <a:bodyPr>
            <a:noAutofit/>
          </a:bodyPr>
          <a:lstStyle/>
          <a:p>
            <a:pPr algn="l"/>
            <a:r>
              <a:rPr lang="pl-PL" sz="3100" b="1" dirty="0">
                <a:solidFill>
                  <a:srgbClr val="051762"/>
                </a:solidFill>
              </a:rPr>
              <a:t>Liczba planowanych do gazyfikacji gmin według województw</a:t>
            </a:r>
          </a:p>
        </p:txBody>
      </p:sp>
      <p:pic>
        <p:nvPicPr>
          <p:cNvPr id="43" name="Grafika 10">
            <a:extLst>
              <a:ext uri="{FF2B5EF4-FFF2-40B4-BE49-F238E27FC236}">
                <a16:creationId xmlns:a16="http://schemas.microsoft.com/office/drawing/2014/main" id="{4654BCF6-5677-4D0F-961F-1A8F03B93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034" y="928901"/>
            <a:ext cx="5129674" cy="4941082"/>
          </a:xfrm>
          <a:prstGeom prst="rect">
            <a:avLst/>
          </a:prstGeom>
        </p:spPr>
      </p:pic>
      <p:grpSp>
        <p:nvGrpSpPr>
          <p:cNvPr id="44" name="Grupa 13">
            <a:extLst>
              <a:ext uri="{FF2B5EF4-FFF2-40B4-BE49-F238E27FC236}">
                <a16:creationId xmlns:a16="http://schemas.microsoft.com/office/drawing/2014/main" id="{27206F14-D97C-496A-8B85-483DC7C4DA6D}"/>
              </a:ext>
            </a:extLst>
          </p:cNvPr>
          <p:cNvGrpSpPr/>
          <p:nvPr/>
        </p:nvGrpSpPr>
        <p:grpSpPr>
          <a:xfrm>
            <a:off x="2017362" y="4077524"/>
            <a:ext cx="421382" cy="421382"/>
            <a:chOff x="3703355" y="2920395"/>
            <a:chExt cx="441146" cy="441146"/>
          </a:xfrm>
        </p:grpSpPr>
        <p:sp>
          <p:nvSpPr>
            <p:cNvPr id="45" name="Owal 12">
              <a:extLst>
                <a:ext uri="{FF2B5EF4-FFF2-40B4-BE49-F238E27FC236}">
                  <a16:creationId xmlns:a16="http://schemas.microsoft.com/office/drawing/2014/main" id="{B776025F-FFB1-41C2-A977-4CDC67521EDF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46" name="Prostokąt 11">
              <a:extLst>
                <a:ext uri="{FF2B5EF4-FFF2-40B4-BE49-F238E27FC236}">
                  <a16:creationId xmlns:a16="http://schemas.microsoft.com/office/drawing/2014/main" id="{7FE0E03D-C743-447C-9D84-2A857EF23FA3}"/>
                </a:ext>
              </a:extLst>
            </p:cNvPr>
            <p:cNvSpPr/>
            <p:nvPr/>
          </p:nvSpPr>
          <p:spPr>
            <a:xfrm>
              <a:off x="3703355" y="2956302"/>
              <a:ext cx="431630" cy="354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1"/>
              <a:r>
                <a:rPr lang="pl-PL" sz="1600" b="1" kern="1200" dirty="0">
                  <a:solidFill>
                    <a:prstClr val="white"/>
                  </a:solidFill>
                </a:rPr>
                <a:t>22</a:t>
              </a:r>
            </a:p>
          </p:txBody>
        </p:sp>
      </p:grpSp>
      <p:sp>
        <p:nvSpPr>
          <p:cNvPr id="47" name="Prostokąt 14">
            <a:extLst>
              <a:ext uri="{FF2B5EF4-FFF2-40B4-BE49-F238E27FC236}">
                <a16:creationId xmlns:a16="http://schemas.microsoft.com/office/drawing/2014/main" id="{54501A70-86BC-4BA8-B216-A0D6BD3C09CA}"/>
              </a:ext>
            </a:extLst>
          </p:cNvPr>
          <p:cNvSpPr/>
          <p:nvPr/>
        </p:nvSpPr>
        <p:spPr>
          <a:xfrm>
            <a:off x="1600203" y="3831442"/>
            <a:ext cx="12025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DOLNOŚLĄSKIE</a:t>
            </a:r>
          </a:p>
        </p:txBody>
      </p:sp>
      <p:grpSp>
        <p:nvGrpSpPr>
          <p:cNvPr id="48" name="Grupa 17">
            <a:extLst>
              <a:ext uri="{FF2B5EF4-FFF2-40B4-BE49-F238E27FC236}">
                <a16:creationId xmlns:a16="http://schemas.microsoft.com/office/drawing/2014/main" id="{AAECBB23-3B56-4D51-9F14-960D458887B0}"/>
              </a:ext>
            </a:extLst>
          </p:cNvPr>
          <p:cNvGrpSpPr/>
          <p:nvPr/>
        </p:nvGrpSpPr>
        <p:grpSpPr>
          <a:xfrm>
            <a:off x="2789051" y="4349601"/>
            <a:ext cx="421383" cy="421382"/>
            <a:chOff x="3703354" y="2920395"/>
            <a:chExt cx="441147" cy="441146"/>
          </a:xfrm>
        </p:grpSpPr>
        <p:sp>
          <p:nvSpPr>
            <p:cNvPr id="49" name="Owal 19">
              <a:extLst>
                <a:ext uri="{FF2B5EF4-FFF2-40B4-BE49-F238E27FC236}">
                  <a16:creationId xmlns:a16="http://schemas.microsoft.com/office/drawing/2014/main" id="{3D0C24A4-E231-4321-8921-F4D08AF2242C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50" name="Prostokąt 20">
              <a:extLst>
                <a:ext uri="{FF2B5EF4-FFF2-40B4-BE49-F238E27FC236}">
                  <a16:creationId xmlns:a16="http://schemas.microsoft.com/office/drawing/2014/main" id="{6699CABD-CC89-4301-820A-B3AE670EDB0B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9</a:t>
              </a:r>
            </a:p>
          </p:txBody>
        </p:sp>
      </p:grpSp>
      <p:sp>
        <p:nvSpPr>
          <p:cNvPr id="51" name="Prostokąt 18">
            <a:extLst>
              <a:ext uri="{FF2B5EF4-FFF2-40B4-BE49-F238E27FC236}">
                <a16:creationId xmlns:a16="http://schemas.microsoft.com/office/drawing/2014/main" id="{EA1F4787-D1C3-4690-9635-688428830514}"/>
              </a:ext>
            </a:extLst>
          </p:cNvPr>
          <p:cNvSpPr/>
          <p:nvPr/>
        </p:nvSpPr>
        <p:spPr>
          <a:xfrm>
            <a:off x="2569702" y="4114243"/>
            <a:ext cx="8451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OPOLSKIE</a:t>
            </a:r>
          </a:p>
        </p:txBody>
      </p:sp>
      <p:grpSp>
        <p:nvGrpSpPr>
          <p:cNvPr id="52" name="Grupa 23">
            <a:extLst>
              <a:ext uri="{FF2B5EF4-FFF2-40B4-BE49-F238E27FC236}">
                <a16:creationId xmlns:a16="http://schemas.microsoft.com/office/drawing/2014/main" id="{30EF3030-96A3-4B62-8CDF-F4C19824836A}"/>
              </a:ext>
            </a:extLst>
          </p:cNvPr>
          <p:cNvGrpSpPr/>
          <p:nvPr/>
        </p:nvGrpSpPr>
        <p:grpSpPr>
          <a:xfrm>
            <a:off x="3478214" y="4742268"/>
            <a:ext cx="421383" cy="421382"/>
            <a:chOff x="3703354" y="2920395"/>
            <a:chExt cx="441147" cy="441146"/>
          </a:xfrm>
        </p:grpSpPr>
        <p:sp>
          <p:nvSpPr>
            <p:cNvPr id="53" name="Owal 25">
              <a:extLst>
                <a:ext uri="{FF2B5EF4-FFF2-40B4-BE49-F238E27FC236}">
                  <a16:creationId xmlns:a16="http://schemas.microsoft.com/office/drawing/2014/main" id="{1ACAAF2B-7048-4D00-81E2-70699C4BF1B5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54" name="Prostokąt 26">
              <a:extLst>
                <a:ext uri="{FF2B5EF4-FFF2-40B4-BE49-F238E27FC236}">
                  <a16:creationId xmlns:a16="http://schemas.microsoft.com/office/drawing/2014/main" id="{8C738DB4-2232-4653-9865-E396A5861524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sp>
        <p:nvSpPr>
          <p:cNvPr id="55" name="Prostokąt 24">
            <a:extLst>
              <a:ext uri="{FF2B5EF4-FFF2-40B4-BE49-F238E27FC236}">
                <a16:creationId xmlns:a16="http://schemas.microsoft.com/office/drawing/2014/main" id="{A3ED8517-4B4D-4AA5-A3A7-2AEBBB31A68D}"/>
              </a:ext>
            </a:extLst>
          </p:cNvPr>
          <p:cNvSpPr/>
          <p:nvPr/>
        </p:nvSpPr>
        <p:spPr>
          <a:xfrm>
            <a:off x="3311765" y="4526971"/>
            <a:ext cx="739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ŚLĄSKIE</a:t>
            </a:r>
          </a:p>
        </p:txBody>
      </p:sp>
      <p:grpSp>
        <p:nvGrpSpPr>
          <p:cNvPr id="56" name="Grupa 28">
            <a:extLst>
              <a:ext uri="{FF2B5EF4-FFF2-40B4-BE49-F238E27FC236}">
                <a16:creationId xmlns:a16="http://schemas.microsoft.com/office/drawing/2014/main" id="{0EE9A4AC-0165-4E12-A80D-1F0D4D6D9657}"/>
              </a:ext>
            </a:extLst>
          </p:cNvPr>
          <p:cNvGrpSpPr/>
          <p:nvPr/>
        </p:nvGrpSpPr>
        <p:grpSpPr>
          <a:xfrm>
            <a:off x="4269850" y="5129352"/>
            <a:ext cx="421383" cy="421382"/>
            <a:chOff x="3703354" y="2920395"/>
            <a:chExt cx="441147" cy="441146"/>
          </a:xfrm>
        </p:grpSpPr>
        <p:sp>
          <p:nvSpPr>
            <p:cNvPr id="57" name="Owal 30">
              <a:extLst>
                <a:ext uri="{FF2B5EF4-FFF2-40B4-BE49-F238E27FC236}">
                  <a16:creationId xmlns:a16="http://schemas.microsoft.com/office/drawing/2014/main" id="{F9DB5915-5126-41AF-AB3F-F33EFC5FCB8E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58" name="Prostokąt 31">
              <a:extLst>
                <a:ext uri="{FF2B5EF4-FFF2-40B4-BE49-F238E27FC236}">
                  <a16:creationId xmlns:a16="http://schemas.microsoft.com/office/drawing/2014/main" id="{9120CF12-96EE-4D59-B1C2-9A56A34DC786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17</a:t>
              </a:r>
            </a:p>
          </p:txBody>
        </p:sp>
      </p:grpSp>
      <p:sp>
        <p:nvSpPr>
          <p:cNvPr id="59" name="Prostokąt 29">
            <a:extLst>
              <a:ext uri="{FF2B5EF4-FFF2-40B4-BE49-F238E27FC236}">
                <a16:creationId xmlns:a16="http://schemas.microsoft.com/office/drawing/2014/main" id="{17FC69EA-D1E7-43E0-B101-23CB36938779}"/>
              </a:ext>
            </a:extLst>
          </p:cNvPr>
          <p:cNvSpPr/>
          <p:nvPr/>
        </p:nvSpPr>
        <p:spPr>
          <a:xfrm>
            <a:off x="3911040" y="4897830"/>
            <a:ext cx="11240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MAŁOPOLSKIE</a:t>
            </a:r>
          </a:p>
        </p:txBody>
      </p:sp>
      <p:grpSp>
        <p:nvGrpSpPr>
          <p:cNvPr id="60" name="Grupa 33">
            <a:extLst>
              <a:ext uri="{FF2B5EF4-FFF2-40B4-BE49-F238E27FC236}">
                <a16:creationId xmlns:a16="http://schemas.microsoft.com/office/drawing/2014/main" id="{29681707-8950-4657-AE09-9275C1580EBB}"/>
              </a:ext>
            </a:extLst>
          </p:cNvPr>
          <p:cNvGrpSpPr/>
          <p:nvPr/>
        </p:nvGrpSpPr>
        <p:grpSpPr>
          <a:xfrm>
            <a:off x="5093046" y="5053215"/>
            <a:ext cx="421383" cy="421382"/>
            <a:chOff x="3703354" y="2920395"/>
            <a:chExt cx="441147" cy="441146"/>
          </a:xfrm>
        </p:grpSpPr>
        <p:sp>
          <p:nvSpPr>
            <p:cNvPr id="61" name="Owal 35">
              <a:extLst>
                <a:ext uri="{FF2B5EF4-FFF2-40B4-BE49-F238E27FC236}">
                  <a16:creationId xmlns:a16="http://schemas.microsoft.com/office/drawing/2014/main" id="{CC97050A-CBB2-4472-9830-A7E62C94F04F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62" name="Prostokąt 36">
              <a:extLst>
                <a:ext uri="{FF2B5EF4-FFF2-40B4-BE49-F238E27FC236}">
                  <a16:creationId xmlns:a16="http://schemas.microsoft.com/office/drawing/2014/main" id="{15FE5E11-BDEA-4AE2-BEAA-7A42DBCF6A91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4</a:t>
              </a:r>
            </a:p>
          </p:txBody>
        </p:sp>
      </p:grpSp>
      <p:sp>
        <p:nvSpPr>
          <p:cNvPr id="63" name="Prostokąt 34">
            <a:extLst>
              <a:ext uri="{FF2B5EF4-FFF2-40B4-BE49-F238E27FC236}">
                <a16:creationId xmlns:a16="http://schemas.microsoft.com/office/drawing/2014/main" id="{A39E042A-2BAE-44C9-A338-CF369B26170B}"/>
              </a:ext>
            </a:extLst>
          </p:cNvPr>
          <p:cNvSpPr/>
          <p:nvPr/>
        </p:nvSpPr>
        <p:spPr>
          <a:xfrm>
            <a:off x="4691231" y="4776566"/>
            <a:ext cx="1225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PODKARPACKIE</a:t>
            </a:r>
          </a:p>
        </p:txBody>
      </p:sp>
      <p:grpSp>
        <p:nvGrpSpPr>
          <p:cNvPr id="64" name="Grupa 38">
            <a:extLst>
              <a:ext uri="{FF2B5EF4-FFF2-40B4-BE49-F238E27FC236}">
                <a16:creationId xmlns:a16="http://schemas.microsoft.com/office/drawing/2014/main" id="{FB868243-05C1-4918-ACE9-737870A59863}"/>
              </a:ext>
            </a:extLst>
          </p:cNvPr>
          <p:cNvGrpSpPr/>
          <p:nvPr/>
        </p:nvGrpSpPr>
        <p:grpSpPr>
          <a:xfrm>
            <a:off x="4269848" y="4322203"/>
            <a:ext cx="562922" cy="421382"/>
            <a:chOff x="3629265" y="2920395"/>
            <a:chExt cx="589325" cy="441146"/>
          </a:xfrm>
        </p:grpSpPr>
        <p:sp>
          <p:nvSpPr>
            <p:cNvPr id="65" name="Owal 40">
              <a:extLst>
                <a:ext uri="{FF2B5EF4-FFF2-40B4-BE49-F238E27FC236}">
                  <a16:creationId xmlns:a16="http://schemas.microsoft.com/office/drawing/2014/main" id="{2514C3FC-2BC8-4525-8017-76A27D9B79B4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kern="1200">
                <a:solidFill>
                  <a:prstClr val="white"/>
                </a:solidFill>
              </a:endParaRPr>
            </a:p>
          </p:txBody>
        </p:sp>
        <p:sp>
          <p:nvSpPr>
            <p:cNvPr id="66" name="Prostokąt 41">
              <a:extLst>
                <a:ext uri="{FF2B5EF4-FFF2-40B4-BE49-F238E27FC236}">
                  <a16:creationId xmlns:a16="http://schemas.microsoft.com/office/drawing/2014/main" id="{85A6045A-834C-486C-B5AC-ECE38DA3DD5D}"/>
                </a:ext>
              </a:extLst>
            </p:cNvPr>
            <p:cNvSpPr/>
            <p:nvPr/>
          </p:nvSpPr>
          <p:spPr>
            <a:xfrm>
              <a:off x="3629265" y="2956302"/>
              <a:ext cx="589325" cy="386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b="1" kern="1200" dirty="0">
                  <a:solidFill>
                    <a:prstClr val="white"/>
                  </a:solidFill>
                </a:rPr>
                <a:t>12</a:t>
              </a:r>
            </a:p>
          </p:txBody>
        </p:sp>
      </p:grpSp>
      <p:sp>
        <p:nvSpPr>
          <p:cNvPr id="67" name="Prostokąt 39">
            <a:extLst>
              <a:ext uri="{FF2B5EF4-FFF2-40B4-BE49-F238E27FC236}">
                <a16:creationId xmlns:a16="http://schemas.microsoft.com/office/drawing/2014/main" id="{6D8E0683-9122-4943-A195-A43907200732}"/>
              </a:ext>
            </a:extLst>
          </p:cNvPr>
          <p:cNvSpPr/>
          <p:nvPr/>
        </p:nvSpPr>
        <p:spPr>
          <a:xfrm>
            <a:off x="3875211" y="4090681"/>
            <a:ext cx="1337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ŚWIĘTOKRZYSKIE</a:t>
            </a:r>
          </a:p>
        </p:txBody>
      </p:sp>
      <p:grpSp>
        <p:nvGrpSpPr>
          <p:cNvPr id="68" name="Grupa 43">
            <a:extLst>
              <a:ext uri="{FF2B5EF4-FFF2-40B4-BE49-F238E27FC236}">
                <a16:creationId xmlns:a16="http://schemas.microsoft.com/office/drawing/2014/main" id="{C2FAAA05-C2A9-4DC0-9E05-8D357B0B107D}"/>
              </a:ext>
            </a:extLst>
          </p:cNvPr>
          <p:cNvGrpSpPr/>
          <p:nvPr/>
        </p:nvGrpSpPr>
        <p:grpSpPr>
          <a:xfrm>
            <a:off x="5323599" y="3948637"/>
            <a:ext cx="421383" cy="421382"/>
            <a:chOff x="3703354" y="2920395"/>
            <a:chExt cx="441147" cy="441146"/>
          </a:xfrm>
        </p:grpSpPr>
        <p:sp>
          <p:nvSpPr>
            <p:cNvPr id="69" name="Owal 45">
              <a:extLst>
                <a:ext uri="{FF2B5EF4-FFF2-40B4-BE49-F238E27FC236}">
                  <a16:creationId xmlns:a16="http://schemas.microsoft.com/office/drawing/2014/main" id="{48FC8C57-D7B1-4802-BB15-C7D9CC97599E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70" name="Prostokąt 46">
              <a:extLst>
                <a:ext uri="{FF2B5EF4-FFF2-40B4-BE49-F238E27FC236}">
                  <a16:creationId xmlns:a16="http://schemas.microsoft.com/office/drawing/2014/main" id="{46AF02F2-D780-481F-A4AC-7F624D709E76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18</a:t>
              </a:r>
            </a:p>
          </p:txBody>
        </p:sp>
      </p:grpSp>
      <p:sp>
        <p:nvSpPr>
          <p:cNvPr id="71" name="Prostokąt 44">
            <a:extLst>
              <a:ext uri="{FF2B5EF4-FFF2-40B4-BE49-F238E27FC236}">
                <a16:creationId xmlns:a16="http://schemas.microsoft.com/office/drawing/2014/main" id="{C13EE13D-EADD-4F1F-BFB9-0DC32A52BA5C}"/>
              </a:ext>
            </a:extLst>
          </p:cNvPr>
          <p:cNvSpPr/>
          <p:nvPr/>
        </p:nvSpPr>
        <p:spPr>
          <a:xfrm>
            <a:off x="5069460" y="3694363"/>
            <a:ext cx="9108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LUBELSKIE</a:t>
            </a:r>
          </a:p>
        </p:txBody>
      </p:sp>
      <p:grpSp>
        <p:nvGrpSpPr>
          <p:cNvPr id="72" name="Grupa 48">
            <a:extLst>
              <a:ext uri="{FF2B5EF4-FFF2-40B4-BE49-F238E27FC236}">
                <a16:creationId xmlns:a16="http://schemas.microsoft.com/office/drawing/2014/main" id="{E4610678-6C12-476F-9563-B969FC3A3C75}"/>
              </a:ext>
            </a:extLst>
          </p:cNvPr>
          <p:cNvGrpSpPr/>
          <p:nvPr/>
        </p:nvGrpSpPr>
        <p:grpSpPr>
          <a:xfrm>
            <a:off x="3709726" y="3527654"/>
            <a:ext cx="421383" cy="421382"/>
            <a:chOff x="3703354" y="2920395"/>
            <a:chExt cx="441147" cy="441146"/>
          </a:xfrm>
        </p:grpSpPr>
        <p:sp>
          <p:nvSpPr>
            <p:cNvPr id="73" name="Owal 50">
              <a:extLst>
                <a:ext uri="{FF2B5EF4-FFF2-40B4-BE49-F238E27FC236}">
                  <a16:creationId xmlns:a16="http://schemas.microsoft.com/office/drawing/2014/main" id="{C44227F3-7D50-4647-93D5-C298C7D9CBD6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74" name="Prostokąt 51">
              <a:extLst>
                <a:ext uri="{FF2B5EF4-FFF2-40B4-BE49-F238E27FC236}">
                  <a16:creationId xmlns:a16="http://schemas.microsoft.com/office/drawing/2014/main" id="{ECDC9924-1103-4758-B537-AD1363DACE8A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44</a:t>
              </a:r>
            </a:p>
          </p:txBody>
        </p:sp>
      </p:grpSp>
      <p:sp>
        <p:nvSpPr>
          <p:cNvPr id="75" name="Prostokąt 49">
            <a:extLst>
              <a:ext uri="{FF2B5EF4-FFF2-40B4-BE49-F238E27FC236}">
                <a16:creationId xmlns:a16="http://schemas.microsoft.com/office/drawing/2014/main" id="{08F59F8E-404C-43DD-87D7-858473027FB3}"/>
              </a:ext>
            </a:extLst>
          </p:cNvPr>
          <p:cNvSpPr/>
          <p:nvPr/>
        </p:nvSpPr>
        <p:spPr>
          <a:xfrm>
            <a:off x="3539270" y="3296132"/>
            <a:ext cx="747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ŁÓDZKIE</a:t>
            </a:r>
          </a:p>
        </p:txBody>
      </p:sp>
      <p:grpSp>
        <p:nvGrpSpPr>
          <p:cNvPr id="76" name="Grupa 53">
            <a:extLst>
              <a:ext uri="{FF2B5EF4-FFF2-40B4-BE49-F238E27FC236}">
                <a16:creationId xmlns:a16="http://schemas.microsoft.com/office/drawing/2014/main" id="{CB2EA077-6DD5-4DC2-BF5D-43704B854B58}"/>
              </a:ext>
            </a:extLst>
          </p:cNvPr>
          <p:cNvGrpSpPr/>
          <p:nvPr/>
        </p:nvGrpSpPr>
        <p:grpSpPr>
          <a:xfrm>
            <a:off x="2432130" y="3074578"/>
            <a:ext cx="421383" cy="421382"/>
            <a:chOff x="3703354" y="2920395"/>
            <a:chExt cx="441147" cy="441146"/>
          </a:xfrm>
        </p:grpSpPr>
        <p:sp>
          <p:nvSpPr>
            <p:cNvPr id="77" name="Owal 55">
              <a:extLst>
                <a:ext uri="{FF2B5EF4-FFF2-40B4-BE49-F238E27FC236}">
                  <a16:creationId xmlns:a16="http://schemas.microsoft.com/office/drawing/2014/main" id="{F8C50147-5D43-4E56-8058-02A44DF1BBCA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78" name="Prostokąt 56">
              <a:extLst>
                <a:ext uri="{FF2B5EF4-FFF2-40B4-BE49-F238E27FC236}">
                  <a16:creationId xmlns:a16="http://schemas.microsoft.com/office/drawing/2014/main" id="{F7C0CE26-3F66-4039-949A-F3E886F01DE3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18</a:t>
              </a:r>
            </a:p>
          </p:txBody>
        </p:sp>
      </p:grpSp>
      <p:sp>
        <p:nvSpPr>
          <p:cNvPr id="79" name="Prostokąt 54">
            <a:extLst>
              <a:ext uri="{FF2B5EF4-FFF2-40B4-BE49-F238E27FC236}">
                <a16:creationId xmlns:a16="http://schemas.microsoft.com/office/drawing/2014/main" id="{D9F1E0FE-3284-494B-B70E-9F9D5DC90569}"/>
              </a:ext>
            </a:extLst>
          </p:cNvPr>
          <p:cNvSpPr/>
          <p:nvPr/>
        </p:nvSpPr>
        <p:spPr>
          <a:xfrm>
            <a:off x="2005995" y="2843056"/>
            <a:ext cx="1258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WIELKOPOLSKIE</a:t>
            </a:r>
          </a:p>
        </p:txBody>
      </p:sp>
      <p:grpSp>
        <p:nvGrpSpPr>
          <p:cNvPr id="80" name="Grupa 58">
            <a:extLst>
              <a:ext uri="{FF2B5EF4-FFF2-40B4-BE49-F238E27FC236}">
                <a16:creationId xmlns:a16="http://schemas.microsoft.com/office/drawing/2014/main" id="{241E6CF6-3EA7-4527-B09A-0B25F0F7CFD8}"/>
              </a:ext>
            </a:extLst>
          </p:cNvPr>
          <p:cNvGrpSpPr/>
          <p:nvPr/>
        </p:nvGrpSpPr>
        <p:grpSpPr>
          <a:xfrm>
            <a:off x="1137868" y="3185256"/>
            <a:ext cx="421383" cy="421382"/>
            <a:chOff x="3703354" y="2920395"/>
            <a:chExt cx="441147" cy="441146"/>
          </a:xfrm>
        </p:grpSpPr>
        <p:sp>
          <p:nvSpPr>
            <p:cNvPr id="81" name="Owal 60">
              <a:extLst>
                <a:ext uri="{FF2B5EF4-FFF2-40B4-BE49-F238E27FC236}">
                  <a16:creationId xmlns:a16="http://schemas.microsoft.com/office/drawing/2014/main" id="{A2069725-B41C-41A9-BC72-37E1D4D07B11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82" name="Prostokąt 61">
              <a:extLst>
                <a:ext uri="{FF2B5EF4-FFF2-40B4-BE49-F238E27FC236}">
                  <a16:creationId xmlns:a16="http://schemas.microsoft.com/office/drawing/2014/main" id="{F32BD987-092D-4B7C-8F7E-4BC50E545D5B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6</a:t>
              </a:r>
            </a:p>
          </p:txBody>
        </p:sp>
      </p:grpSp>
      <p:sp>
        <p:nvSpPr>
          <p:cNvPr id="83" name="Prostokąt 59">
            <a:extLst>
              <a:ext uri="{FF2B5EF4-FFF2-40B4-BE49-F238E27FC236}">
                <a16:creationId xmlns:a16="http://schemas.microsoft.com/office/drawing/2014/main" id="{D831CCA0-69E4-4971-82BE-A876F0065E38}"/>
              </a:ext>
            </a:extLst>
          </p:cNvPr>
          <p:cNvSpPr/>
          <p:nvPr/>
        </p:nvSpPr>
        <p:spPr>
          <a:xfrm>
            <a:off x="920925" y="2953734"/>
            <a:ext cx="8402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LUBUSKIE</a:t>
            </a:r>
          </a:p>
        </p:txBody>
      </p:sp>
      <p:grpSp>
        <p:nvGrpSpPr>
          <p:cNvPr id="84" name="Grupa 63">
            <a:extLst>
              <a:ext uri="{FF2B5EF4-FFF2-40B4-BE49-F238E27FC236}">
                <a16:creationId xmlns:a16="http://schemas.microsoft.com/office/drawing/2014/main" id="{D54C32C4-935A-4E9B-968F-632781AAA100}"/>
              </a:ext>
            </a:extLst>
          </p:cNvPr>
          <p:cNvGrpSpPr/>
          <p:nvPr/>
        </p:nvGrpSpPr>
        <p:grpSpPr>
          <a:xfrm>
            <a:off x="1512479" y="1790722"/>
            <a:ext cx="421383" cy="421382"/>
            <a:chOff x="3703354" y="2920395"/>
            <a:chExt cx="441147" cy="441146"/>
          </a:xfrm>
        </p:grpSpPr>
        <p:sp>
          <p:nvSpPr>
            <p:cNvPr id="85" name="Owal 65">
              <a:extLst>
                <a:ext uri="{FF2B5EF4-FFF2-40B4-BE49-F238E27FC236}">
                  <a16:creationId xmlns:a16="http://schemas.microsoft.com/office/drawing/2014/main" id="{95DEFBE5-68E5-4969-B2BC-DDE587174810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86" name="Prostokąt 66">
              <a:extLst>
                <a:ext uri="{FF2B5EF4-FFF2-40B4-BE49-F238E27FC236}">
                  <a16:creationId xmlns:a16="http://schemas.microsoft.com/office/drawing/2014/main" id="{046035B2-2AC6-46E8-8AEF-19CD91FBA621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sp>
        <p:nvSpPr>
          <p:cNvPr id="87" name="Prostokąt 64">
            <a:extLst>
              <a:ext uri="{FF2B5EF4-FFF2-40B4-BE49-F238E27FC236}">
                <a16:creationId xmlns:a16="http://schemas.microsoft.com/office/drawing/2014/main" id="{F73667C5-F6BC-4752-B707-93EC2CCAAECC}"/>
              </a:ext>
            </a:extLst>
          </p:cNvPr>
          <p:cNvSpPr/>
          <p:nvPr/>
        </p:nvSpPr>
        <p:spPr>
          <a:xfrm>
            <a:off x="843490" y="1559200"/>
            <a:ext cx="17443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ZACHODNIOPOMORSKIE</a:t>
            </a:r>
          </a:p>
        </p:txBody>
      </p:sp>
      <p:grpSp>
        <p:nvGrpSpPr>
          <p:cNvPr id="88" name="Grupa 68">
            <a:extLst>
              <a:ext uri="{FF2B5EF4-FFF2-40B4-BE49-F238E27FC236}">
                <a16:creationId xmlns:a16="http://schemas.microsoft.com/office/drawing/2014/main" id="{D7C78CC8-15CC-443D-9B5B-7D539CDC6390}"/>
              </a:ext>
            </a:extLst>
          </p:cNvPr>
          <p:cNvGrpSpPr/>
          <p:nvPr/>
        </p:nvGrpSpPr>
        <p:grpSpPr>
          <a:xfrm>
            <a:off x="3173777" y="2392019"/>
            <a:ext cx="421383" cy="421382"/>
            <a:chOff x="3703354" y="2920395"/>
            <a:chExt cx="441147" cy="441146"/>
          </a:xfrm>
        </p:grpSpPr>
        <p:sp>
          <p:nvSpPr>
            <p:cNvPr id="89" name="Owal 70">
              <a:extLst>
                <a:ext uri="{FF2B5EF4-FFF2-40B4-BE49-F238E27FC236}">
                  <a16:creationId xmlns:a16="http://schemas.microsoft.com/office/drawing/2014/main" id="{F8374C2C-6811-4C55-895F-97A686E5F20B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90" name="Prostokąt 71">
              <a:extLst>
                <a:ext uri="{FF2B5EF4-FFF2-40B4-BE49-F238E27FC236}">
                  <a16:creationId xmlns:a16="http://schemas.microsoft.com/office/drawing/2014/main" id="{9D9330A9-506F-4AE0-9D2F-1799AE698D98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sp>
        <p:nvSpPr>
          <p:cNvPr id="91" name="Prostokąt 69">
            <a:extLst>
              <a:ext uri="{FF2B5EF4-FFF2-40B4-BE49-F238E27FC236}">
                <a16:creationId xmlns:a16="http://schemas.microsoft.com/office/drawing/2014/main" id="{413929DC-845E-4250-95CC-A4093DD9A5D8}"/>
              </a:ext>
            </a:extLst>
          </p:cNvPr>
          <p:cNvSpPr/>
          <p:nvPr/>
        </p:nvSpPr>
        <p:spPr>
          <a:xfrm>
            <a:off x="2497574" y="2160497"/>
            <a:ext cx="17588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KUJAWSKO-POMORSKIE</a:t>
            </a:r>
          </a:p>
        </p:txBody>
      </p:sp>
      <p:grpSp>
        <p:nvGrpSpPr>
          <p:cNvPr id="92" name="Grupa 73">
            <a:extLst>
              <a:ext uri="{FF2B5EF4-FFF2-40B4-BE49-F238E27FC236}">
                <a16:creationId xmlns:a16="http://schemas.microsoft.com/office/drawing/2014/main" id="{5D91EBA1-A24C-41B1-A53D-EB2C78A51C52}"/>
              </a:ext>
            </a:extLst>
          </p:cNvPr>
          <p:cNvGrpSpPr/>
          <p:nvPr/>
        </p:nvGrpSpPr>
        <p:grpSpPr>
          <a:xfrm>
            <a:off x="2887636" y="1300255"/>
            <a:ext cx="421383" cy="421382"/>
            <a:chOff x="3703354" y="2920395"/>
            <a:chExt cx="441147" cy="441146"/>
          </a:xfrm>
        </p:grpSpPr>
        <p:sp>
          <p:nvSpPr>
            <p:cNvPr id="93" name="Owal 75">
              <a:extLst>
                <a:ext uri="{FF2B5EF4-FFF2-40B4-BE49-F238E27FC236}">
                  <a16:creationId xmlns:a16="http://schemas.microsoft.com/office/drawing/2014/main" id="{30129176-43D4-43B9-9279-8DCBFC17835F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94" name="Prostokąt 76">
              <a:extLst>
                <a:ext uri="{FF2B5EF4-FFF2-40B4-BE49-F238E27FC236}">
                  <a16:creationId xmlns:a16="http://schemas.microsoft.com/office/drawing/2014/main" id="{CBBFD641-B549-4D54-9756-735D24A575E3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30</a:t>
              </a:r>
            </a:p>
          </p:txBody>
        </p:sp>
      </p:grpSp>
      <p:sp>
        <p:nvSpPr>
          <p:cNvPr id="95" name="Prostokąt 74">
            <a:extLst>
              <a:ext uri="{FF2B5EF4-FFF2-40B4-BE49-F238E27FC236}">
                <a16:creationId xmlns:a16="http://schemas.microsoft.com/office/drawing/2014/main" id="{B18E91DF-212F-4F85-B70B-B0C5BEC20C41}"/>
              </a:ext>
            </a:extLst>
          </p:cNvPr>
          <p:cNvSpPr/>
          <p:nvPr/>
        </p:nvSpPr>
        <p:spPr>
          <a:xfrm>
            <a:off x="2607374" y="1068733"/>
            <a:ext cx="966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POMORSKIE</a:t>
            </a:r>
          </a:p>
        </p:txBody>
      </p:sp>
      <p:grpSp>
        <p:nvGrpSpPr>
          <p:cNvPr id="96" name="Grupa 78">
            <a:extLst>
              <a:ext uri="{FF2B5EF4-FFF2-40B4-BE49-F238E27FC236}">
                <a16:creationId xmlns:a16="http://schemas.microsoft.com/office/drawing/2014/main" id="{A9AA25B6-6075-4026-8890-1C722CF24A2F}"/>
              </a:ext>
            </a:extLst>
          </p:cNvPr>
          <p:cNvGrpSpPr/>
          <p:nvPr/>
        </p:nvGrpSpPr>
        <p:grpSpPr>
          <a:xfrm>
            <a:off x="4419819" y="1691134"/>
            <a:ext cx="421383" cy="421382"/>
            <a:chOff x="3703354" y="2920395"/>
            <a:chExt cx="441147" cy="441146"/>
          </a:xfrm>
        </p:grpSpPr>
        <p:sp>
          <p:nvSpPr>
            <p:cNvPr id="97" name="Owal 80">
              <a:extLst>
                <a:ext uri="{FF2B5EF4-FFF2-40B4-BE49-F238E27FC236}">
                  <a16:creationId xmlns:a16="http://schemas.microsoft.com/office/drawing/2014/main" id="{11F907CC-093B-4BB3-97A6-DFCA723F575D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98" name="Prostokąt 81">
              <a:extLst>
                <a:ext uri="{FF2B5EF4-FFF2-40B4-BE49-F238E27FC236}">
                  <a16:creationId xmlns:a16="http://schemas.microsoft.com/office/drawing/2014/main" id="{6883A90C-A3A6-45F7-868D-F5621E0619FC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sp>
        <p:nvSpPr>
          <p:cNvPr id="99" name="Prostokąt 79">
            <a:extLst>
              <a:ext uri="{FF2B5EF4-FFF2-40B4-BE49-F238E27FC236}">
                <a16:creationId xmlns:a16="http://schemas.microsoft.com/office/drawing/2014/main" id="{6324F66F-035A-4F67-B4B4-F208418F0677}"/>
              </a:ext>
            </a:extLst>
          </p:cNvPr>
          <p:cNvSpPr/>
          <p:nvPr/>
        </p:nvSpPr>
        <p:spPr>
          <a:xfrm>
            <a:off x="3721175" y="1459612"/>
            <a:ext cx="18036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WARMIŃSKO MAZURSKIE</a:t>
            </a:r>
          </a:p>
        </p:txBody>
      </p:sp>
      <p:grpSp>
        <p:nvGrpSpPr>
          <p:cNvPr id="100" name="Grupa 83">
            <a:extLst>
              <a:ext uri="{FF2B5EF4-FFF2-40B4-BE49-F238E27FC236}">
                <a16:creationId xmlns:a16="http://schemas.microsoft.com/office/drawing/2014/main" id="{51E99B95-2843-4819-AEFE-3C27149A986F}"/>
              </a:ext>
            </a:extLst>
          </p:cNvPr>
          <p:cNvGrpSpPr/>
          <p:nvPr/>
        </p:nvGrpSpPr>
        <p:grpSpPr>
          <a:xfrm>
            <a:off x="4379792" y="2874749"/>
            <a:ext cx="421383" cy="421382"/>
            <a:chOff x="3703354" y="2920395"/>
            <a:chExt cx="441147" cy="441146"/>
          </a:xfrm>
        </p:grpSpPr>
        <p:sp>
          <p:nvSpPr>
            <p:cNvPr id="101" name="Owal 85">
              <a:extLst>
                <a:ext uri="{FF2B5EF4-FFF2-40B4-BE49-F238E27FC236}">
                  <a16:creationId xmlns:a16="http://schemas.microsoft.com/office/drawing/2014/main" id="{75BBAA78-2CC5-4768-A20D-B02F33A54898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102" name="Prostokąt 86">
              <a:extLst>
                <a:ext uri="{FF2B5EF4-FFF2-40B4-BE49-F238E27FC236}">
                  <a16:creationId xmlns:a16="http://schemas.microsoft.com/office/drawing/2014/main" id="{2855F0F7-017B-435B-ADA5-E90920BA7FD3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30</a:t>
              </a:r>
            </a:p>
          </p:txBody>
        </p:sp>
      </p:grpSp>
      <p:sp>
        <p:nvSpPr>
          <p:cNvPr id="103" name="Prostokąt 84">
            <a:extLst>
              <a:ext uri="{FF2B5EF4-FFF2-40B4-BE49-F238E27FC236}">
                <a16:creationId xmlns:a16="http://schemas.microsoft.com/office/drawing/2014/main" id="{F634A17C-6B2A-4D4E-BDD2-F6455BB67E4C}"/>
              </a:ext>
            </a:extLst>
          </p:cNvPr>
          <p:cNvSpPr/>
          <p:nvPr/>
        </p:nvSpPr>
        <p:spPr>
          <a:xfrm>
            <a:off x="4027396" y="2643227"/>
            <a:ext cx="11112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MAZOWIECKIE</a:t>
            </a:r>
          </a:p>
        </p:txBody>
      </p:sp>
      <p:grpSp>
        <p:nvGrpSpPr>
          <p:cNvPr id="104" name="Grupa 88">
            <a:extLst>
              <a:ext uri="{FF2B5EF4-FFF2-40B4-BE49-F238E27FC236}">
                <a16:creationId xmlns:a16="http://schemas.microsoft.com/office/drawing/2014/main" id="{94E2DBE2-AEB4-46CA-BD98-16320828209E}"/>
              </a:ext>
            </a:extLst>
          </p:cNvPr>
          <p:cNvGrpSpPr/>
          <p:nvPr/>
        </p:nvGrpSpPr>
        <p:grpSpPr>
          <a:xfrm>
            <a:off x="5393896" y="2406718"/>
            <a:ext cx="421383" cy="421382"/>
            <a:chOff x="3703354" y="2920395"/>
            <a:chExt cx="441147" cy="441146"/>
          </a:xfrm>
        </p:grpSpPr>
        <p:sp>
          <p:nvSpPr>
            <p:cNvPr id="105" name="Owal 90">
              <a:extLst>
                <a:ext uri="{FF2B5EF4-FFF2-40B4-BE49-F238E27FC236}">
                  <a16:creationId xmlns:a16="http://schemas.microsoft.com/office/drawing/2014/main" id="{7BE635AA-D9B8-4726-A8C4-3EFA1DAE7B28}"/>
                </a:ext>
              </a:extLst>
            </p:cNvPr>
            <p:cNvSpPr/>
            <p:nvPr/>
          </p:nvSpPr>
          <p:spPr>
            <a:xfrm>
              <a:off x="3703355" y="2920395"/>
              <a:ext cx="441146" cy="441146"/>
            </a:xfrm>
            <a:prstGeom prst="ellipse">
              <a:avLst/>
            </a:prstGeom>
            <a:solidFill>
              <a:srgbClr val="CE1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/>
              <a:endParaRPr lang="pl-PL" sz="1600" kern="1200">
                <a:solidFill>
                  <a:prstClr val="white"/>
                </a:solidFill>
              </a:endParaRPr>
            </a:p>
          </p:txBody>
        </p:sp>
        <p:sp>
          <p:nvSpPr>
            <p:cNvPr id="106" name="Prostokąt 91">
              <a:extLst>
                <a:ext uri="{FF2B5EF4-FFF2-40B4-BE49-F238E27FC236}">
                  <a16:creationId xmlns:a16="http://schemas.microsoft.com/office/drawing/2014/main" id="{6E56115F-15E4-4149-8D04-94B22D43169D}"/>
                </a:ext>
              </a:extLst>
            </p:cNvPr>
            <p:cNvSpPr/>
            <p:nvPr/>
          </p:nvSpPr>
          <p:spPr>
            <a:xfrm>
              <a:off x="3703354" y="2956302"/>
              <a:ext cx="441145" cy="354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1"/>
              <a:r>
                <a:rPr lang="pl-PL" sz="1600" b="1" kern="1200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sp>
        <p:nvSpPr>
          <p:cNvPr id="107" name="Prostokąt 89">
            <a:extLst>
              <a:ext uri="{FF2B5EF4-FFF2-40B4-BE49-F238E27FC236}">
                <a16:creationId xmlns:a16="http://schemas.microsoft.com/office/drawing/2014/main" id="{AB86F007-417E-4F90-AFAF-F285C522E477}"/>
              </a:ext>
            </a:extLst>
          </p:cNvPr>
          <p:cNvSpPr/>
          <p:nvPr/>
        </p:nvSpPr>
        <p:spPr>
          <a:xfrm>
            <a:off x="5129309" y="2172577"/>
            <a:ext cx="9316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/>
            <a:r>
              <a:rPr lang="pl-PL" sz="1000" b="1" kern="1200" dirty="0">
                <a:solidFill>
                  <a:srgbClr val="CE1630"/>
                </a:solidFill>
              </a:rPr>
              <a:t>PODLASKIE</a:t>
            </a:r>
          </a:p>
        </p:txBody>
      </p:sp>
      <p:sp>
        <p:nvSpPr>
          <p:cNvPr id="108" name="pole tekstowe 93">
            <a:extLst>
              <a:ext uri="{FF2B5EF4-FFF2-40B4-BE49-F238E27FC236}">
                <a16:creationId xmlns:a16="http://schemas.microsoft.com/office/drawing/2014/main" id="{57558F82-70EE-42B6-88B2-8203D3A36C46}"/>
              </a:ext>
            </a:extLst>
          </p:cNvPr>
          <p:cNvSpPr txBox="1"/>
          <p:nvPr/>
        </p:nvSpPr>
        <p:spPr bwMode="auto">
          <a:xfrm>
            <a:off x="7292796" y="4102160"/>
            <a:ext cx="886866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hangingPunct="1"/>
            <a:r>
              <a:rPr lang="pl-PL" sz="28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109" name="Prostokąt 94">
            <a:extLst>
              <a:ext uri="{FF2B5EF4-FFF2-40B4-BE49-F238E27FC236}">
                <a16:creationId xmlns:a16="http://schemas.microsoft.com/office/drawing/2014/main" id="{CCCE2669-7045-4393-965B-3F3044B03A09}"/>
              </a:ext>
            </a:extLst>
          </p:cNvPr>
          <p:cNvSpPr/>
          <p:nvPr/>
        </p:nvSpPr>
        <p:spPr>
          <a:xfrm>
            <a:off x="7228740" y="4558219"/>
            <a:ext cx="21707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0A1D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suma planowanych do gazyfikacji nowych gmin</a:t>
            </a:r>
          </a:p>
        </p:txBody>
      </p:sp>
      <p:cxnSp>
        <p:nvCxnSpPr>
          <p:cNvPr id="110" name="Łącznik prosty 96">
            <a:extLst>
              <a:ext uri="{FF2B5EF4-FFF2-40B4-BE49-F238E27FC236}">
                <a16:creationId xmlns:a16="http://schemas.microsoft.com/office/drawing/2014/main" id="{83E0914F-9077-4FB0-BFD8-15E866D4FA54}"/>
              </a:ext>
            </a:extLst>
          </p:cNvPr>
          <p:cNvCxnSpPr>
            <a:cxnSpLocks/>
          </p:cNvCxnSpPr>
          <p:nvPr/>
        </p:nvCxnSpPr>
        <p:spPr>
          <a:xfrm>
            <a:off x="7148780" y="4050948"/>
            <a:ext cx="0" cy="1263535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tiff" descr="pasted-image.tiff">
            <a:extLst>
              <a:ext uri="{FF2B5EF4-FFF2-40B4-BE49-F238E27FC236}">
                <a16:creationId xmlns:a16="http://schemas.microsoft.com/office/drawing/2014/main" id="{C5AF2C9E-E993-46BA-A389-53B9FEC81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0" y="6202490"/>
            <a:ext cx="1461708" cy="586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Obraz 3">
            <a:extLst>
              <a:ext uri="{FF2B5EF4-FFF2-40B4-BE49-F238E27FC236}">
                <a16:creationId xmlns:a16="http://schemas.microsoft.com/office/drawing/2014/main" id="{1ACD6807-ED4D-4C2D-8111-E10F4C1B5F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89"/>
          <a:stretch/>
        </p:blipFill>
        <p:spPr>
          <a:xfrm>
            <a:off x="3597503" y="695319"/>
            <a:ext cx="8306870" cy="3299019"/>
          </a:xfrm>
          <a:prstGeom prst="rect">
            <a:avLst/>
          </a:prstGeom>
        </p:spPr>
      </p:pic>
      <p:sp>
        <p:nvSpPr>
          <p:cNvPr id="112" name="Tytuł 1">
            <a:extLst>
              <a:ext uri="{FF2B5EF4-FFF2-40B4-BE49-F238E27FC236}">
                <a16:creationId xmlns:a16="http://schemas.microsoft.com/office/drawing/2014/main" id="{A6FFA45A-8B79-41A6-A5E6-C823F1F7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40" y="1097192"/>
            <a:ext cx="3077935" cy="1205939"/>
          </a:xfrm>
        </p:spPr>
        <p:txBody>
          <a:bodyPr>
            <a:normAutofit/>
          </a:bodyPr>
          <a:lstStyle/>
          <a:p>
            <a:pPr algn="l"/>
            <a:r>
              <a:rPr lang="pl-PL" sz="3100" b="1" dirty="0">
                <a:solidFill>
                  <a:srgbClr val="051762"/>
                </a:solidFill>
              </a:rPr>
              <a:t>77 stacji LNG </a:t>
            </a:r>
            <a:br>
              <a:rPr lang="pl-PL" sz="3100" b="1" dirty="0">
                <a:solidFill>
                  <a:srgbClr val="051762"/>
                </a:solidFill>
              </a:rPr>
            </a:br>
            <a:r>
              <a:rPr lang="pl-PL" sz="3100" b="1" dirty="0">
                <a:solidFill>
                  <a:srgbClr val="051762"/>
                </a:solidFill>
              </a:rPr>
              <a:t>w całej Polsce</a:t>
            </a:r>
          </a:p>
        </p:txBody>
      </p:sp>
      <p:sp>
        <p:nvSpPr>
          <p:cNvPr id="113" name="Prostokąt 8">
            <a:extLst>
              <a:ext uri="{FF2B5EF4-FFF2-40B4-BE49-F238E27FC236}">
                <a16:creationId xmlns:a16="http://schemas.microsoft.com/office/drawing/2014/main" id="{42BBE91F-4406-40EC-9BAE-35509EF1B3E0}"/>
              </a:ext>
            </a:extLst>
          </p:cNvPr>
          <p:cNvSpPr/>
          <p:nvPr/>
        </p:nvSpPr>
        <p:spPr>
          <a:xfrm>
            <a:off x="3677126" y="4878856"/>
            <a:ext cx="2831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200" kern="1200" dirty="0">
                <a:solidFill>
                  <a:srgbClr val="0A1D64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zwiększanie dostępności paliwa gazowego na terenach zgazyfikowanych w tym pokrycie zapotrzebowania szczytowego </a:t>
            </a:r>
            <a:endParaRPr lang="pl-PL" altLang="pl-PL" sz="1200" kern="1200" dirty="0">
              <a:solidFill>
                <a:srgbClr val="0A1D64"/>
              </a:solidFill>
              <a:latin typeface="Calibri Light" panose="020F0302020204030204" pitchFamily="34" charset="0"/>
            </a:endParaRPr>
          </a:p>
        </p:txBody>
      </p:sp>
      <p:sp>
        <p:nvSpPr>
          <p:cNvPr id="114" name="Prostokąt 9">
            <a:extLst>
              <a:ext uri="{FF2B5EF4-FFF2-40B4-BE49-F238E27FC236}">
                <a16:creationId xmlns:a16="http://schemas.microsoft.com/office/drawing/2014/main" id="{8A89ACA7-6983-48A9-B962-2817249A0C2C}"/>
              </a:ext>
            </a:extLst>
          </p:cNvPr>
          <p:cNvSpPr/>
          <p:nvPr/>
        </p:nvSpPr>
        <p:spPr>
          <a:xfrm>
            <a:off x="3507350" y="4357355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kern="1200" dirty="0">
                <a:solidFill>
                  <a:srgbClr val="C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GŁÓWNY CEL BUDOWY STACJI REGAZYFIKACJI LNG:</a:t>
            </a:r>
            <a:endParaRPr lang="pl-PL" altLang="pl-PL" sz="1600" b="1" kern="12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15" name="Prostokąt 10">
            <a:extLst>
              <a:ext uri="{FF2B5EF4-FFF2-40B4-BE49-F238E27FC236}">
                <a16:creationId xmlns:a16="http://schemas.microsoft.com/office/drawing/2014/main" id="{8108E0DF-DCF8-4683-BECB-FDBE08E13E15}"/>
              </a:ext>
            </a:extLst>
          </p:cNvPr>
          <p:cNvSpPr/>
          <p:nvPr/>
        </p:nvSpPr>
        <p:spPr>
          <a:xfrm>
            <a:off x="6656501" y="4878856"/>
            <a:ext cx="3167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200" kern="1200" dirty="0">
                <a:solidFill>
                  <a:srgbClr val="0A1D64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gazyfikacja nowych obszarów – gazyfikacja wyspowa dla terenów bez dostępu do sieci gazowych, </a:t>
            </a:r>
            <a:r>
              <a:rPr lang="pl-PL" altLang="pl-PL" sz="1200" kern="1200" dirty="0" err="1">
                <a:solidFill>
                  <a:srgbClr val="0A1D64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pregazyfikacja</a:t>
            </a:r>
            <a:r>
              <a:rPr lang="pl-PL" altLang="pl-PL" sz="1200" kern="1200" dirty="0">
                <a:solidFill>
                  <a:srgbClr val="0A1D64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– wykorzystanie stacji LNG do czasu wybudowania gazociągu doprowadzającego</a:t>
            </a:r>
            <a:endParaRPr lang="pl-PL" altLang="pl-PL" sz="1200" kern="1200" dirty="0">
              <a:solidFill>
                <a:srgbClr val="0A1D64"/>
              </a:solidFill>
              <a:latin typeface="Calibri Light" panose="020F0302020204030204" pitchFamily="34" charset="0"/>
            </a:endParaRPr>
          </a:p>
        </p:txBody>
      </p:sp>
      <p:sp>
        <p:nvSpPr>
          <p:cNvPr id="116" name="Prostokąt 11">
            <a:extLst>
              <a:ext uri="{FF2B5EF4-FFF2-40B4-BE49-F238E27FC236}">
                <a16:creationId xmlns:a16="http://schemas.microsoft.com/office/drawing/2014/main" id="{9952F322-9803-405E-A1FD-7356D8BE279D}"/>
              </a:ext>
            </a:extLst>
          </p:cNvPr>
          <p:cNvSpPr/>
          <p:nvPr/>
        </p:nvSpPr>
        <p:spPr>
          <a:xfrm>
            <a:off x="10072956" y="4878855"/>
            <a:ext cx="1559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200" kern="1200" dirty="0">
                <a:solidFill>
                  <a:srgbClr val="0A1D64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zwiększanie wolumenu dystrybucji gazu </a:t>
            </a:r>
            <a:endParaRPr lang="pl-PL" altLang="pl-PL" sz="1200" kern="1200" dirty="0">
              <a:solidFill>
                <a:srgbClr val="0A1D64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7" name="Łącznik prosty 13">
            <a:extLst>
              <a:ext uri="{FF2B5EF4-FFF2-40B4-BE49-F238E27FC236}">
                <a16:creationId xmlns:a16="http://schemas.microsoft.com/office/drawing/2014/main" id="{D7BF3702-D329-4F4B-A50D-13A7F7E8C7E0}"/>
              </a:ext>
            </a:extLst>
          </p:cNvPr>
          <p:cNvCxnSpPr>
            <a:cxnSpLocks/>
          </p:cNvCxnSpPr>
          <p:nvPr/>
        </p:nvCxnSpPr>
        <p:spPr>
          <a:xfrm>
            <a:off x="3597503" y="4228133"/>
            <a:ext cx="8306870" cy="0"/>
          </a:xfrm>
          <a:prstGeom prst="line">
            <a:avLst/>
          </a:prstGeom>
          <a:ln w="38100">
            <a:solidFill>
              <a:srgbClr val="CE1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upa 19">
            <a:extLst>
              <a:ext uri="{FF2B5EF4-FFF2-40B4-BE49-F238E27FC236}">
                <a16:creationId xmlns:a16="http://schemas.microsoft.com/office/drawing/2014/main" id="{0CAB3EB7-ECF9-4037-AF7E-A2AF42764C25}"/>
              </a:ext>
            </a:extLst>
          </p:cNvPr>
          <p:cNvGrpSpPr/>
          <p:nvPr/>
        </p:nvGrpSpPr>
        <p:grpSpPr>
          <a:xfrm>
            <a:off x="3623261" y="4928162"/>
            <a:ext cx="6408712" cy="1015657"/>
            <a:chOff x="718281" y="5094729"/>
            <a:chExt cx="6408712" cy="926559"/>
          </a:xfrm>
        </p:grpSpPr>
        <p:cxnSp>
          <p:nvCxnSpPr>
            <p:cNvPr id="119" name="Łącznik prosty 14">
              <a:extLst>
                <a:ext uri="{FF2B5EF4-FFF2-40B4-BE49-F238E27FC236}">
                  <a16:creationId xmlns:a16="http://schemas.microsoft.com/office/drawing/2014/main" id="{8F2C05F6-E1B8-41B3-8509-2AF18E5AB230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5094729"/>
              <a:ext cx="0" cy="926559"/>
            </a:xfrm>
            <a:prstGeom prst="line">
              <a:avLst/>
            </a:prstGeom>
            <a:ln w="28575">
              <a:solidFill>
                <a:schemeClr val="accent5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Łącznik prosty 17">
              <a:extLst>
                <a:ext uri="{FF2B5EF4-FFF2-40B4-BE49-F238E27FC236}">
                  <a16:creationId xmlns:a16="http://schemas.microsoft.com/office/drawing/2014/main" id="{DFB2099D-89C7-4839-AA70-2A7E226B0013}"/>
                </a:ext>
              </a:extLst>
            </p:cNvPr>
            <p:cNvCxnSpPr>
              <a:cxnSpLocks/>
            </p:cNvCxnSpPr>
            <p:nvPr/>
          </p:nvCxnSpPr>
          <p:spPr>
            <a:xfrm>
              <a:off x="7126993" y="5094729"/>
              <a:ext cx="0" cy="926559"/>
            </a:xfrm>
            <a:prstGeom prst="line">
              <a:avLst/>
            </a:prstGeom>
            <a:ln w="28575">
              <a:solidFill>
                <a:schemeClr val="accent5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Łącznik prosty 18">
              <a:extLst>
                <a:ext uri="{FF2B5EF4-FFF2-40B4-BE49-F238E27FC236}">
                  <a16:creationId xmlns:a16="http://schemas.microsoft.com/office/drawing/2014/main" id="{F98803BC-DDC1-41A3-988C-51506AB8AC19}"/>
                </a:ext>
              </a:extLst>
            </p:cNvPr>
            <p:cNvCxnSpPr>
              <a:cxnSpLocks/>
            </p:cNvCxnSpPr>
            <p:nvPr/>
          </p:nvCxnSpPr>
          <p:spPr>
            <a:xfrm>
              <a:off x="718281" y="5094729"/>
              <a:ext cx="0" cy="926559"/>
            </a:xfrm>
            <a:prstGeom prst="line">
              <a:avLst/>
            </a:prstGeom>
            <a:ln w="28575">
              <a:solidFill>
                <a:schemeClr val="accent5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Prostokąt 4">
            <a:extLst>
              <a:ext uri="{FF2B5EF4-FFF2-40B4-BE49-F238E27FC236}">
                <a16:creationId xmlns:a16="http://schemas.microsoft.com/office/drawing/2014/main" id="{48DC9242-C49F-40CE-A38B-80F995103AB1}"/>
              </a:ext>
            </a:extLst>
          </p:cNvPr>
          <p:cNvSpPr/>
          <p:nvPr/>
        </p:nvSpPr>
        <p:spPr>
          <a:xfrm>
            <a:off x="765141" y="2951946"/>
            <a:ext cx="26340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  <a:t>W RAMACH PROGRAMU </a:t>
            </a:r>
            <a:b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</a:br>
            <a: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  <a:t>PRZYSPIESZENIA INWESTYCJI </a:t>
            </a:r>
            <a:b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</a:br>
            <a: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  <a:t>W SIEĆ GAZOWĄ POLSKI </a:t>
            </a:r>
            <a:b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</a:br>
            <a:r>
              <a:rPr lang="pl-PL" sz="1400" b="1" kern="1200" dirty="0">
                <a:solidFill>
                  <a:srgbClr val="CE1630"/>
                </a:solidFill>
                <a:latin typeface="Calibri Light" panose="020F0302020204030204" pitchFamily="34" charset="0"/>
              </a:rPr>
              <a:t>W LATACH 2018–2022</a:t>
            </a:r>
          </a:p>
        </p:txBody>
      </p:sp>
    </p:spTree>
    <p:extLst>
      <p:ext uri="{BB962C8B-B14F-4D97-AF65-F5344CB8AC3E}">
        <p14:creationId xmlns:p14="http://schemas.microsoft.com/office/powerpoint/2010/main" val="5709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tiff" descr="pasted-image.tiff">
            <a:extLst>
              <a:ext uri="{FF2B5EF4-FFF2-40B4-BE49-F238E27FC236}">
                <a16:creationId xmlns:a16="http://schemas.microsoft.com/office/drawing/2014/main" id="{C5AF2C9E-E993-46BA-A389-53B9FEC81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0" y="6202490"/>
            <a:ext cx="1461708" cy="58685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rostokąt 36">
            <a:extLst>
              <a:ext uri="{FF2B5EF4-FFF2-40B4-BE49-F238E27FC236}">
                <a16:creationId xmlns:a16="http://schemas.microsoft.com/office/drawing/2014/main" id="{38658E09-3363-4820-B8EE-54417B5E275A}"/>
              </a:ext>
            </a:extLst>
          </p:cNvPr>
          <p:cNvSpPr/>
          <p:nvPr/>
        </p:nvSpPr>
        <p:spPr>
          <a:xfrm flipV="1">
            <a:off x="0" y="2161585"/>
            <a:ext cx="12191999" cy="39883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r>
              <a:rPr lang="pl-PL" kern="12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Prostokąt 6">
            <a:extLst>
              <a:ext uri="{FF2B5EF4-FFF2-40B4-BE49-F238E27FC236}">
                <a16:creationId xmlns:a16="http://schemas.microsoft.com/office/drawing/2014/main" id="{145A8496-2FCE-4CEA-A176-73412BD1430D}"/>
              </a:ext>
            </a:extLst>
          </p:cNvPr>
          <p:cNvSpPr/>
          <p:nvPr/>
        </p:nvSpPr>
        <p:spPr>
          <a:xfrm>
            <a:off x="2373339" y="2709648"/>
            <a:ext cx="29237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</a:rPr>
              <a:t>SZANSA NA ROZWÓJ POLSKI REGIONALNEJ I POWIATOWEJ</a:t>
            </a:r>
            <a:br>
              <a:rPr lang="pl-PL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dostęp do gazu przyciąga kolejne inwestycje i przedsiębiorców.</a:t>
            </a:r>
          </a:p>
        </p:txBody>
      </p:sp>
      <p:sp>
        <p:nvSpPr>
          <p:cNvPr id="7" name="Prostokąt 10">
            <a:extLst>
              <a:ext uri="{FF2B5EF4-FFF2-40B4-BE49-F238E27FC236}">
                <a16:creationId xmlns:a16="http://schemas.microsoft.com/office/drawing/2014/main" id="{EA04F21B-117B-4FC2-BF21-3603C9401931}"/>
              </a:ext>
            </a:extLst>
          </p:cNvPr>
          <p:cNvSpPr/>
          <p:nvPr/>
        </p:nvSpPr>
        <p:spPr>
          <a:xfrm>
            <a:off x="6159117" y="3977165"/>
            <a:ext cx="397538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</a:rPr>
              <a:t>LIKWIDACJA LOKALNYCH KOTŁOWNI </a:t>
            </a:r>
            <a:br>
              <a:rPr lang="pl-PL" sz="1400" b="1" kern="1200" dirty="0">
                <a:solidFill>
                  <a:srgbClr val="CE1630"/>
                </a:solidFill>
              </a:rPr>
            </a:br>
            <a:r>
              <a:rPr lang="pl-PL" sz="1400" b="1" kern="1200" dirty="0">
                <a:solidFill>
                  <a:srgbClr val="CE1630"/>
                </a:solidFill>
              </a:rPr>
              <a:t>NA MIAŁ WĘGLOWY</a:t>
            </a:r>
            <a:br>
              <a:rPr lang="pl-PL" sz="1600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zastąpienie ich kotłami na gaz ziemny. Efekt: zmniejszenie emisji pyłów i innych szkodliwych dla zdrowia substancji </a:t>
            </a:r>
            <a:br>
              <a:rPr lang="pl-PL" sz="1100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i poprawa stanu środowiska i zdrowia mieszkańców.</a:t>
            </a:r>
          </a:p>
        </p:txBody>
      </p:sp>
      <p:sp>
        <p:nvSpPr>
          <p:cNvPr id="8" name="Prostokąt 11">
            <a:extLst>
              <a:ext uri="{FF2B5EF4-FFF2-40B4-BE49-F238E27FC236}">
                <a16:creationId xmlns:a16="http://schemas.microsoft.com/office/drawing/2014/main" id="{CFC8290A-F7C3-4D5D-B83F-0F755CE50595}"/>
              </a:ext>
            </a:extLst>
          </p:cNvPr>
          <p:cNvSpPr/>
          <p:nvPr/>
        </p:nvSpPr>
        <p:spPr>
          <a:xfrm>
            <a:off x="6159117" y="2711966"/>
            <a:ext cx="3825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</a:rPr>
              <a:t>POPRAWA WIZERUNKU MIASTA </a:t>
            </a:r>
            <a:br>
              <a:rPr lang="pl-PL" sz="1400" b="1" kern="1200" dirty="0">
                <a:solidFill>
                  <a:srgbClr val="CE1630"/>
                </a:solidFill>
              </a:rPr>
            </a:br>
            <a:r>
              <a:rPr lang="pl-PL" sz="1400" b="1" kern="1200" dirty="0">
                <a:solidFill>
                  <a:srgbClr val="CE1630"/>
                </a:solidFill>
              </a:rPr>
              <a:t>I JEGO ATRAKCYJNOŚCI,</a:t>
            </a:r>
            <a:br>
              <a:rPr lang="pl-PL" sz="1600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a w dłuższej perspektywie zwiększenie dochodów miasta z tytułu odprowadzanych podatków od nieruchomości </a:t>
            </a:r>
            <a:br>
              <a:rPr lang="pl-PL" sz="1100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(od zrealizowanych inwestycji gazowych) i opłat </a:t>
            </a:r>
            <a:br>
              <a:rPr lang="pl-PL" sz="1100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za umieszczenie w pasach drogowych gazociągów.</a:t>
            </a:r>
          </a:p>
        </p:txBody>
      </p:sp>
      <p:cxnSp>
        <p:nvCxnSpPr>
          <p:cNvPr id="9" name="Łącznik prosty 14">
            <a:extLst>
              <a:ext uri="{FF2B5EF4-FFF2-40B4-BE49-F238E27FC236}">
                <a16:creationId xmlns:a16="http://schemas.microsoft.com/office/drawing/2014/main" id="{D8AF83F1-F440-47F9-8C08-21D15E10C572}"/>
              </a:ext>
            </a:extLst>
          </p:cNvPr>
          <p:cNvCxnSpPr>
            <a:cxnSpLocks/>
          </p:cNvCxnSpPr>
          <p:nvPr/>
        </p:nvCxnSpPr>
        <p:spPr>
          <a:xfrm>
            <a:off x="2351584" y="2768872"/>
            <a:ext cx="0" cy="1103049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16">
            <a:extLst>
              <a:ext uri="{FF2B5EF4-FFF2-40B4-BE49-F238E27FC236}">
                <a16:creationId xmlns:a16="http://schemas.microsoft.com/office/drawing/2014/main" id="{1B07C43D-2956-4DC1-88D5-EC64B13CE072}"/>
              </a:ext>
            </a:extLst>
          </p:cNvPr>
          <p:cNvCxnSpPr>
            <a:cxnSpLocks/>
          </p:cNvCxnSpPr>
          <p:nvPr/>
        </p:nvCxnSpPr>
        <p:spPr>
          <a:xfrm>
            <a:off x="2351584" y="4003201"/>
            <a:ext cx="0" cy="1005014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7">
            <a:extLst>
              <a:ext uri="{FF2B5EF4-FFF2-40B4-BE49-F238E27FC236}">
                <a16:creationId xmlns:a16="http://schemas.microsoft.com/office/drawing/2014/main" id="{38992953-64B9-4E27-ACC0-2006B6A20C4B}"/>
              </a:ext>
            </a:extLst>
          </p:cNvPr>
          <p:cNvCxnSpPr>
            <a:cxnSpLocks/>
          </p:cNvCxnSpPr>
          <p:nvPr/>
        </p:nvCxnSpPr>
        <p:spPr>
          <a:xfrm>
            <a:off x="6102843" y="2768872"/>
            <a:ext cx="0" cy="1103049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8">
            <a:extLst>
              <a:ext uri="{FF2B5EF4-FFF2-40B4-BE49-F238E27FC236}">
                <a16:creationId xmlns:a16="http://schemas.microsoft.com/office/drawing/2014/main" id="{3BA64EE8-9BBA-48BB-8C96-F6A44A8A2CAA}"/>
              </a:ext>
            </a:extLst>
          </p:cNvPr>
          <p:cNvCxnSpPr>
            <a:cxnSpLocks/>
          </p:cNvCxnSpPr>
          <p:nvPr/>
        </p:nvCxnSpPr>
        <p:spPr>
          <a:xfrm>
            <a:off x="6102843" y="4003201"/>
            <a:ext cx="0" cy="1005014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9">
            <a:extLst>
              <a:ext uri="{FF2B5EF4-FFF2-40B4-BE49-F238E27FC236}">
                <a16:creationId xmlns:a16="http://schemas.microsoft.com/office/drawing/2014/main" id="{E91C1623-91A7-4F58-81E6-B200CCBBEEFF}"/>
              </a:ext>
            </a:extLst>
          </p:cNvPr>
          <p:cNvCxnSpPr>
            <a:cxnSpLocks/>
          </p:cNvCxnSpPr>
          <p:nvPr/>
        </p:nvCxnSpPr>
        <p:spPr>
          <a:xfrm flipV="1">
            <a:off x="-38637" y="2143968"/>
            <a:ext cx="12299324" cy="17618"/>
          </a:xfrm>
          <a:prstGeom prst="line">
            <a:avLst/>
          </a:prstGeom>
          <a:ln w="38100">
            <a:solidFill>
              <a:srgbClr val="CE1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2">
            <a:extLst>
              <a:ext uri="{FF2B5EF4-FFF2-40B4-BE49-F238E27FC236}">
                <a16:creationId xmlns:a16="http://schemas.microsoft.com/office/drawing/2014/main" id="{B0CA8F13-7F4C-48DD-924E-4CA258BD840A}"/>
              </a:ext>
            </a:extLst>
          </p:cNvPr>
          <p:cNvSpPr/>
          <p:nvPr/>
        </p:nvSpPr>
        <p:spPr>
          <a:xfrm>
            <a:off x="2351584" y="2095919"/>
            <a:ext cx="1837880" cy="307777"/>
          </a:xfrm>
          <a:prstGeom prst="rect">
            <a:avLst/>
          </a:prstGeom>
          <a:solidFill>
            <a:srgbClr val="CE1630"/>
          </a:solidFill>
          <a:ln>
            <a:noFill/>
          </a:ln>
        </p:spPr>
        <p:txBody>
          <a:bodyPr wrap="square">
            <a:spAutoFit/>
          </a:bodyPr>
          <a:lstStyle/>
          <a:p>
            <a:pPr hangingPunct="1"/>
            <a:r>
              <a:rPr lang="pl-PL" sz="14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SPOŁECZEŃSTWO</a:t>
            </a:r>
            <a:endParaRPr lang="pl-PL" sz="1400" kern="1200" dirty="0">
              <a:solidFill>
                <a:prstClr val="white"/>
              </a:solidFill>
            </a:endParaRPr>
          </a:p>
        </p:txBody>
      </p:sp>
      <p:sp>
        <p:nvSpPr>
          <p:cNvPr id="15" name="Prostokąt 12">
            <a:extLst>
              <a:ext uri="{FF2B5EF4-FFF2-40B4-BE49-F238E27FC236}">
                <a16:creationId xmlns:a16="http://schemas.microsoft.com/office/drawing/2014/main" id="{6036679B-49BC-4610-A9EB-0521A1106F34}"/>
              </a:ext>
            </a:extLst>
          </p:cNvPr>
          <p:cNvSpPr/>
          <p:nvPr/>
        </p:nvSpPr>
        <p:spPr>
          <a:xfrm>
            <a:off x="4826262" y="2095919"/>
            <a:ext cx="2350323" cy="307777"/>
          </a:xfrm>
          <a:prstGeom prst="rect">
            <a:avLst/>
          </a:prstGeom>
          <a:solidFill>
            <a:srgbClr val="CE1630"/>
          </a:solidFill>
          <a:ln>
            <a:noFill/>
          </a:ln>
        </p:spPr>
        <p:txBody>
          <a:bodyPr wrap="none">
            <a:spAutoFit/>
          </a:bodyPr>
          <a:lstStyle/>
          <a:p>
            <a:pPr hangingPunct="1"/>
            <a:r>
              <a:rPr lang="pl-PL" sz="14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INSTYTUCJE PUBLICZNE</a:t>
            </a:r>
            <a:endParaRPr lang="pl-PL" sz="1400" kern="1200" dirty="0">
              <a:solidFill>
                <a:prstClr val="white"/>
              </a:solidFill>
            </a:endParaRPr>
          </a:p>
        </p:txBody>
      </p:sp>
      <p:sp>
        <p:nvSpPr>
          <p:cNvPr id="16" name="Prostokąt 13">
            <a:extLst>
              <a:ext uri="{FF2B5EF4-FFF2-40B4-BE49-F238E27FC236}">
                <a16:creationId xmlns:a16="http://schemas.microsoft.com/office/drawing/2014/main" id="{D7ADA483-5D5D-48F6-B09E-1992BF4223E9}"/>
              </a:ext>
            </a:extLst>
          </p:cNvPr>
          <p:cNvSpPr/>
          <p:nvPr/>
        </p:nvSpPr>
        <p:spPr>
          <a:xfrm>
            <a:off x="8102917" y="2095919"/>
            <a:ext cx="2035878" cy="307777"/>
          </a:xfrm>
          <a:prstGeom prst="rect">
            <a:avLst/>
          </a:prstGeom>
          <a:solidFill>
            <a:srgbClr val="CE1630"/>
          </a:solidFill>
          <a:ln>
            <a:noFill/>
          </a:ln>
        </p:spPr>
        <p:txBody>
          <a:bodyPr wrap="none">
            <a:spAutoFit/>
          </a:bodyPr>
          <a:lstStyle/>
          <a:p>
            <a:pPr hangingPunct="1"/>
            <a:r>
              <a:rPr lang="pl-PL" sz="14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PRZEDSIĘBIORSTWA</a:t>
            </a:r>
            <a:endParaRPr lang="pl-PL" sz="1400" kern="1200" dirty="0">
              <a:solidFill>
                <a:prstClr val="white"/>
              </a:solidFill>
            </a:endParaRPr>
          </a:p>
        </p:txBody>
      </p:sp>
      <p:pic>
        <p:nvPicPr>
          <p:cNvPr id="17" name="Grafika 23">
            <a:extLst>
              <a:ext uri="{FF2B5EF4-FFF2-40B4-BE49-F238E27FC236}">
                <a16:creationId xmlns:a16="http://schemas.microsoft.com/office/drawing/2014/main" id="{A302332B-719F-439A-A02D-D31A0B70B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6657" y="1488544"/>
            <a:ext cx="661112" cy="661112"/>
          </a:xfrm>
          <a:prstGeom prst="rect">
            <a:avLst/>
          </a:prstGeom>
        </p:spPr>
      </p:pic>
      <p:pic>
        <p:nvPicPr>
          <p:cNvPr id="18" name="Grafika 24">
            <a:extLst>
              <a:ext uri="{FF2B5EF4-FFF2-40B4-BE49-F238E27FC236}">
                <a16:creationId xmlns:a16="http://schemas.microsoft.com/office/drawing/2014/main" id="{4CA800A0-0E2C-4AA6-8867-74CE26A63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0673" y="1435555"/>
            <a:ext cx="860010" cy="718225"/>
          </a:xfrm>
          <a:prstGeom prst="rect">
            <a:avLst/>
          </a:prstGeom>
        </p:spPr>
      </p:pic>
      <p:pic>
        <p:nvPicPr>
          <p:cNvPr id="19" name="Grafika 25">
            <a:extLst>
              <a:ext uri="{FF2B5EF4-FFF2-40B4-BE49-F238E27FC236}">
                <a16:creationId xmlns:a16="http://schemas.microsoft.com/office/drawing/2014/main" id="{4A510637-30AE-43D5-AC54-888719BC1E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1573" y="1262721"/>
            <a:ext cx="969698" cy="893829"/>
          </a:xfrm>
          <a:prstGeom prst="rect">
            <a:avLst/>
          </a:prstGeom>
        </p:spPr>
      </p:pic>
      <p:pic>
        <p:nvPicPr>
          <p:cNvPr id="20" name="Grafika 26">
            <a:extLst>
              <a:ext uri="{FF2B5EF4-FFF2-40B4-BE49-F238E27FC236}">
                <a16:creationId xmlns:a16="http://schemas.microsoft.com/office/drawing/2014/main" id="{9F2B6A55-AD3C-4A1F-9044-069CF55F7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6340" y="1440496"/>
            <a:ext cx="678858" cy="678858"/>
          </a:xfrm>
          <a:prstGeom prst="rect">
            <a:avLst/>
          </a:prstGeom>
        </p:spPr>
      </p:pic>
      <p:pic>
        <p:nvPicPr>
          <p:cNvPr id="21" name="Grafika 28">
            <a:extLst>
              <a:ext uri="{FF2B5EF4-FFF2-40B4-BE49-F238E27FC236}">
                <a16:creationId xmlns:a16="http://schemas.microsoft.com/office/drawing/2014/main" id="{4F47A260-6854-469B-A121-4C83A7C963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6216" y="1333453"/>
            <a:ext cx="872838" cy="828132"/>
          </a:xfrm>
          <a:prstGeom prst="rect">
            <a:avLst/>
          </a:prstGeom>
        </p:spPr>
      </p:pic>
      <p:pic>
        <p:nvPicPr>
          <p:cNvPr id="22" name="Grafika 29">
            <a:extLst>
              <a:ext uri="{FF2B5EF4-FFF2-40B4-BE49-F238E27FC236}">
                <a16:creationId xmlns:a16="http://schemas.microsoft.com/office/drawing/2014/main" id="{ED6C545A-416B-4FF7-BF76-21277794F8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76252" y="1468580"/>
            <a:ext cx="828121" cy="684704"/>
          </a:xfrm>
          <a:prstGeom prst="rect">
            <a:avLst/>
          </a:prstGeom>
        </p:spPr>
      </p:pic>
      <p:pic>
        <p:nvPicPr>
          <p:cNvPr id="23" name="Grafika 31">
            <a:extLst>
              <a:ext uri="{FF2B5EF4-FFF2-40B4-BE49-F238E27FC236}">
                <a16:creationId xmlns:a16="http://schemas.microsoft.com/office/drawing/2014/main" id="{BC678C2E-016F-4295-AD62-F8C80FA41E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9839" y="904024"/>
            <a:ext cx="697081" cy="584521"/>
          </a:xfrm>
          <a:prstGeom prst="rect">
            <a:avLst/>
          </a:prstGeom>
        </p:spPr>
      </p:pic>
      <p:pic>
        <p:nvPicPr>
          <p:cNvPr id="24" name="Grafika 32">
            <a:extLst>
              <a:ext uri="{FF2B5EF4-FFF2-40B4-BE49-F238E27FC236}">
                <a16:creationId xmlns:a16="http://schemas.microsoft.com/office/drawing/2014/main" id="{34C6F5AC-0920-4B20-A5BC-372608959C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17035" y="1154409"/>
            <a:ext cx="256715" cy="199448"/>
          </a:xfrm>
          <a:prstGeom prst="rect">
            <a:avLst/>
          </a:prstGeom>
        </p:spPr>
      </p:pic>
      <p:pic>
        <p:nvPicPr>
          <p:cNvPr id="25" name="Grafika 33">
            <a:extLst>
              <a:ext uri="{FF2B5EF4-FFF2-40B4-BE49-F238E27FC236}">
                <a16:creationId xmlns:a16="http://schemas.microsoft.com/office/drawing/2014/main" id="{2C542D10-9ADB-4DC6-A184-62803D4AF0A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28990" y="1090625"/>
            <a:ext cx="333375" cy="152400"/>
          </a:xfrm>
          <a:prstGeom prst="rect">
            <a:avLst/>
          </a:prstGeom>
        </p:spPr>
      </p:pic>
      <p:pic>
        <p:nvPicPr>
          <p:cNvPr id="26" name="Grafika 35">
            <a:extLst>
              <a:ext uri="{FF2B5EF4-FFF2-40B4-BE49-F238E27FC236}">
                <a16:creationId xmlns:a16="http://schemas.microsoft.com/office/drawing/2014/main" id="{196EE82D-7F58-4321-A7D4-BCA5C8FBF0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379304" y="1555358"/>
            <a:ext cx="1293427" cy="540292"/>
          </a:xfrm>
          <a:prstGeom prst="rect">
            <a:avLst/>
          </a:prstGeom>
        </p:spPr>
      </p:pic>
      <p:sp>
        <p:nvSpPr>
          <p:cNvPr id="27" name="Prostokąt 27">
            <a:extLst>
              <a:ext uri="{FF2B5EF4-FFF2-40B4-BE49-F238E27FC236}">
                <a16:creationId xmlns:a16="http://schemas.microsoft.com/office/drawing/2014/main" id="{28BE2AC5-DE79-41C1-A955-BE519AAFD29D}"/>
              </a:ext>
            </a:extLst>
          </p:cNvPr>
          <p:cNvSpPr/>
          <p:nvPr/>
        </p:nvSpPr>
        <p:spPr>
          <a:xfrm>
            <a:off x="2386054" y="3991133"/>
            <a:ext cx="347498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</a:rPr>
              <a:t>NEUTRALIZACJA RÓŻNIC </a:t>
            </a:r>
            <a:br>
              <a:rPr lang="pl-PL" sz="1400" b="1" kern="1200" dirty="0">
                <a:solidFill>
                  <a:srgbClr val="CE1630"/>
                </a:solidFill>
              </a:rPr>
            </a:br>
            <a:r>
              <a:rPr lang="pl-PL" sz="1400" b="1" kern="1200" dirty="0">
                <a:solidFill>
                  <a:srgbClr val="CE1630"/>
                </a:solidFill>
              </a:rPr>
              <a:t>W ROZWOJU GOSPODARCZYM GMIN </a:t>
            </a:r>
            <a:br>
              <a:rPr lang="pl-PL" kern="1200" dirty="0">
                <a:solidFill>
                  <a:srgbClr val="0A1D64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nowoczesne fabryki i nowoczesne procesy produkcyjne muszą mieć dostęp do paliwa gazowego. </a:t>
            </a:r>
            <a:endParaRPr lang="pl-PL" sz="1200" kern="1200" dirty="0">
              <a:solidFill>
                <a:srgbClr val="0A1D64"/>
              </a:solidFill>
            </a:endParaRPr>
          </a:p>
        </p:txBody>
      </p:sp>
      <p:sp>
        <p:nvSpPr>
          <p:cNvPr id="28" name="Prostokąt 30">
            <a:extLst>
              <a:ext uri="{FF2B5EF4-FFF2-40B4-BE49-F238E27FC236}">
                <a16:creationId xmlns:a16="http://schemas.microsoft.com/office/drawing/2014/main" id="{DDC15A90-700B-45AF-B2A2-687B10890FBE}"/>
              </a:ext>
            </a:extLst>
          </p:cNvPr>
          <p:cNvSpPr/>
          <p:nvPr/>
        </p:nvSpPr>
        <p:spPr>
          <a:xfrm>
            <a:off x="2368444" y="5153464"/>
            <a:ext cx="34395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</a:rPr>
              <a:t>ROZWÓJ BUDOWNICTWA JEDNO </a:t>
            </a:r>
            <a:br>
              <a:rPr lang="pl-PL" sz="1400" b="1" kern="1200" dirty="0">
                <a:solidFill>
                  <a:srgbClr val="CE1630"/>
                </a:solidFill>
              </a:rPr>
            </a:br>
            <a:r>
              <a:rPr lang="pl-PL" sz="1400" b="1" kern="1200" dirty="0">
                <a:solidFill>
                  <a:srgbClr val="CE1630"/>
                </a:solidFill>
              </a:rPr>
              <a:t>I WIELORODZINNEGO </a:t>
            </a:r>
            <a:br>
              <a:rPr lang="pl-PL" sz="1400" b="1" kern="1200" dirty="0">
                <a:solidFill>
                  <a:srgbClr val="CE1630"/>
                </a:solidFill>
              </a:rPr>
            </a:br>
            <a:r>
              <a:rPr lang="pl-PL" sz="1100" kern="1200" dirty="0">
                <a:solidFill>
                  <a:srgbClr val="0A1D64"/>
                </a:solidFill>
              </a:rPr>
              <a:t>zasilanie urządzeń domowych paliwem gazowym to wygoda i komfort. </a:t>
            </a:r>
          </a:p>
        </p:txBody>
      </p:sp>
      <p:sp>
        <p:nvSpPr>
          <p:cNvPr id="29" name="Prostokąt 34">
            <a:extLst>
              <a:ext uri="{FF2B5EF4-FFF2-40B4-BE49-F238E27FC236}">
                <a16:creationId xmlns:a16="http://schemas.microsoft.com/office/drawing/2014/main" id="{95C1F740-BFA8-4979-8C25-5C062C2551EC}"/>
              </a:ext>
            </a:extLst>
          </p:cNvPr>
          <p:cNvSpPr/>
          <p:nvPr/>
        </p:nvSpPr>
        <p:spPr>
          <a:xfrm>
            <a:off x="6185062" y="5177986"/>
            <a:ext cx="3799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pl-PL" sz="1400" b="1" kern="1200" dirty="0">
                <a:solidFill>
                  <a:srgbClr val="CE1630"/>
                </a:solidFill>
              </a:rPr>
              <a:t>ZMNIEJSZENIE WYKLUCZENIA </a:t>
            </a:r>
            <a:br>
              <a:rPr lang="pl-PL" sz="1400" b="1" kern="1200" dirty="0">
                <a:solidFill>
                  <a:srgbClr val="CE1630"/>
                </a:solidFill>
              </a:rPr>
            </a:br>
            <a:r>
              <a:rPr lang="pl-PL" sz="1400" b="1" kern="1200" dirty="0">
                <a:solidFill>
                  <a:srgbClr val="CE1630"/>
                </a:solidFill>
              </a:rPr>
              <a:t>I UBÓSTWA ENERGETYCZNEGO</a:t>
            </a:r>
            <a:endParaRPr lang="pl-PL" sz="1100" kern="1200" dirty="0">
              <a:solidFill>
                <a:srgbClr val="CE1630"/>
              </a:solidFill>
            </a:endParaRPr>
          </a:p>
        </p:txBody>
      </p:sp>
      <p:cxnSp>
        <p:nvCxnSpPr>
          <p:cNvPr id="30" name="Łącznik prosty 37">
            <a:extLst>
              <a:ext uri="{FF2B5EF4-FFF2-40B4-BE49-F238E27FC236}">
                <a16:creationId xmlns:a16="http://schemas.microsoft.com/office/drawing/2014/main" id="{FF636851-ADA4-40BB-9C48-4598DC465E12}"/>
              </a:ext>
            </a:extLst>
          </p:cNvPr>
          <p:cNvCxnSpPr>
            <a:cxnSpLocks/>
          </p:cNvCxnSpPr>
          <p:nvPr/>
        </p:nvCxnSpPr>
        <p:spPr>
          <a:xfrm>
            <a:off x="2342828" y="5198700"/>
            <a:ext cx="8757" cy="816539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8">
            <a:extLst>
              <a:ext uri="{FF2B5EF4-FFF2-40B4-BE49-F238E27FC236}">
                <a16:creationId xmlns:a16="http://schemas.microsoft.com/office/drawing/2014/main" id="{0F8D9210-C267-4FA1-B636-95A3FA095587}"/>
              </a:ext>
            </a:extLst>
          </p:cNvPr>
          <p:cNvCxnSpPr>
            <a:cxnSpLocks/>
          </p:cNvCxnSpPr>
          <p:nvPr/>
        </p:nvCxnSpPr>
        <p:spPr>
          <a:xfrm>
            <a:off x="6102844" y="5121946"/>
            <a:ext cx="8757" cy="816539"/>
          </a:xfrm>
          <a:prstGeom prst="line">
            <a:avLst/>
          </a:prstGeom>
          <a:ln w="19050">
            <a:solidFill>
              <a:srgbClr val="CE16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ytuł 1">
            <a:extLst>
              <a:ext uri="{FF2B5EF4-FFF2-40B4-BE49-F238E27FC236}">
                <a16:creationId xmlns:a16="http://schemas.microsoft.com/office/drawing/2014/main" id="{073D52C2-91A3-46D5-B863-59A2EE04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31" y="273492"/>
            <a:ext cx="11166703" cy="680679"/>
          </a:xfrm>
        </p:spPr>
        <p:txBody>
          <a:bodyPr>
            <a:normAutofit/>
          </a:bodyPr>
          <a:lstStyle/>
          <a:p>
            <a:pPr algn="l"/>
            <a:r>
              <a:rPr lang="pl-PL" sz="3100" b="1" dirty="0">
                <a:solidFill>
                  <a:srgbClr val="051762"/>
                </a:solidFill>
              </a:rPr>
              <a:t>Korzyści z rozwoju sieci gazowej</a:t>
            </a:r>
          </a:p>
        </p:txBody>
      </p:sp>
    </p:spTree>
    <p:extLst>
      <p:ext uri="{BB962C8B-B14F-4D97-AF65-F5344CB8AC3E}">
        <p14:creationId xmlns:p14="http://schemas.microsoft.com/office/powerpoint/2010/main" val="37117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Obraz 2" descr="Obraz 2"/>
          <p:cNvPicPr>
            <a:picLocks noChangeAspect="1"/>
          </p:cNvPicPr>
          <p:nvPr/>
        </p:nvPicPr>
        <p:blipFill>
          <a:blip r:embed="rId2">
            <a:alphaModFix amt="60385"/>
            <a:extLst/>
          </a:blip>
          <a:srcRect l="15196" t="20335" b="16201"/>
          <a:stretch>
            <a:fillRect/>
          </a:stretch>
        </p:blipFill>
        <p:spPr>
          <a:xfrm flipH="1">
            <a:off x="36" y="-3"/>
            <a:ext cx="12191965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pole tekstowe 6"/>
          <p:cNvSpPr/>
          <p:nvPr/>
        </p:nvSpPr>
        <p:spPr>
          <a:xfrm>
            <a:off x="3587610" y="285342"/>
            <a:ext cx="532424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45535D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Gazyfikacja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nowych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obszarów</a:t>
            </a:r>
            <a:r>
              <a:rPr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81" name="Obraz 8" descr="Obraz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5873" y="861909"/>
            <a:ext cx="5052622" cy="496760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sp>
        <p:nvSpPr>
          <p:cNvPr id="282" name="Elipsa 23"/>
          <p:cNvSpPr/>
          <p:nvPr/>
        </p:nvSpPr>
        <p:spPr>
          <a:xfrm>
            <a:off x="6135635" y="1067199"/>
            <a:ext cx="769725" cy="744447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Elipsa 24"/>
          <p:cNvSpPr/>
          <p:nvPr/>
        </p:nvSpPr>
        <p:spPr>
          <a:xfrm>
            <a:off x="8501191" y="1364523"/>
            <a:ext cx="951235" cy="860033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Elipsa 25"/>
          <p:cNvSpPr/>
          <p:nvPr/>
        </p:nvSpPr>
        <p:spPr>
          <a:xfrm>
            <a:off x="8418903" y="2474022"/>
            <a:ext cx="769725" cy="744447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Elipsa 26"/>
          <p:cNvSpPr/>
          <p:nvPr/>
        </p:nvSpPr>
        <p:spPr>
          <a:xfrm>
            <a:off x="8912945" y="3255340"/>
            <a:ext cx="544949" cy="571161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Elipsa 27"/>
          <p:cNvSpPr/>
          <p:nvPr/>
        </p:nvSpPr>
        <p:spPr>
          <a:xfrm>
            <a:off x="5037763" y="2598815"/>
            <a:ext cx="605863" cy="549323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Elipsa 28"/>
          <p:cNvSpPr/>
          <p:nvPr/>
        </p:nvSpPr>
        <p:spPr>
          <a:xfrm>
            <a:off x="7096828" y="2060811"/>
            <a:ext cx="735647" cy="687087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Elipsa 29"/>
          <p:cNvSpPr/>
          <p:nvPr/>
        </p:nvSpPr>
        <p:spPr>
          <a:xfrm>
            <a:off x="6670144" y="3449508"/>
            <a:ext cx="658699" cy="671239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Elipsa 30"/>
          <p:cNvSpPr/>
          <p:nvPr/>
        </p:nvSpPr>
        <p:spPr>
          <a:xfrm>
            <a:off x="7354641" y="3895252"/>
            <a:ext cx="574702" cy="526625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Prostokąt"/>
          <p:cNvSpPr/>
          <p:nvPr/>
        </p:nvSpPr>
        <p:spPr>
          <a:xfrm>
            <a:off x="1734934" y="1611601"/>
            <a:ext cx="2279653" cy="74243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92C">
                <a:alpha val="80000"/>
              </a:srgbClr>
            </a:solidFill>
            <a:miter/>
          </a:ln>
          <a:effectLst>
            <a:outerShdw blurRad="1778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400" b="1">
                <a:solidFill>
                  <a:srgbClr val="ED692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1" name="Badanie potencjału gazyfikacji nowych obszarów"/>
          <p:cNvSpPr/>
          <p:nvPr/>
        </p:nvSpPr>
        <p:spPr>
          <a:xfrm>
            <a:off x="1734934" y="1621488"/>
            <a:ext cx="227965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400">
                <a:solidFill>
                  <a:srgbClr val="45535D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Badanie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potencjału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gazyfikacji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nowych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obszarów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Prostokąt"/>
          <p:cNvSpPr/>
          <p:nvPr/>
        </p:nvSpPr>
        <p:spPr>
          <a:xfrm>
            <a:off x="1734167" y="5355351"/>
            <a:ext cx="2279982" cy="78054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92C">
                <a:alpha val="80000"/>
              </a:srgbClr>
            </a:solidFill>
            <a:miter/>
          </a:ln>
          <a:effectLst>
            <a:outerShdw blurRad="1778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3" name="Pozyskiwanie środków…"/>
          <p:cNvSpPr/>
          <p:nvPr/>
        </p:nvSpPr>
        <p:spPr>
          <a:xfrm>
            <a:off x="1743857" y="5484016"/>
            <a:ext cx="227998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1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Pozyskiwanie środków </a:t>
            </a:r>
          </a:p>
          <a:p>
            <a:pPr algn="ctr">
              <a:defRPr sz="1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do realizacji inwestycji</a:t>
            </a:r>
          </a:p>
        </p:txBody>
      </p:sp>
      <p:sp>
        <p:nvSpPr>
          <p:cNvPr id="294" name="Prostokąt"/>
          <p:cNvSpPr/>
          <p:nvPr/>
        </p:nvSpPr>
        <p:spPr>
          <a:xfrm>
            <a:off x="1734933" y="2558269"/>
            <a:ext cx="2279216" cy="75060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92C">
                <a:alpha val="80000"/>
              </a:srgbClr>
            </a:solidFill>
            <a:miter/>
          </a:ln>
          <a:effectLst>
            <a:outerShdw blurRad="1778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5" name="Wykorzystanie technologii LNG"/>
          <p:cNvSpPr/>
          <p:nvPr/>
        </p:nvSpPr>
        <p:spPr>
          <a:xfrm>
            <a:off x="1744458" y="2671963"/>
            <a:ext cx="2279216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1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Wykorzystanie </a:t>
            </a:r>
          </a:p>
          <a:p>
            <a:pPr algn="ctr">
              <a:defRPr sz="1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technologii LNG</a:t>
            </a:r>
          </a:p>
        </p:txBody>
      </p:sp>
      <p:sp>
        <p:nvSpPr>
          <p:cNvPr id="296" name="Prostokąt"/>
          <p:cNvSpPr/>
          <p:nvPr/>
        </p:nvSpPr>
        <p:spPr>
          <a:xfrm>
            <a:off x="1733729" y="3487606"/>
            <a:ext cx="2280420" cy="75060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92C">
                <a:alpha val="80000"/>
              </a:srgbClr>
            </a:solidFill>
            <a:miter/>
          </a:ln>
          <a:effectLst>
            <a:outerShdw blurRad="1778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7" name="Aktywna współpraca z JST"/>
          <p:cNvSpPr/>
          <p:nvPr/>
        </p:nvSpPr>
        <p:spPr>
          <a:xfrm>
            <a:off x="1743637" y="3605751"/>
            <a:ext cx="228042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1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Aktywna współpraca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z JST</a:t>
            </a:r>
          </a:p>
        </p:txBody>
      </p:sp>
      <p:sp>
        <p:nvSpPr>
          <p:cNvPr id="298" name="Prostokąt"/>
          <p:cNvSpPr/>
          <p:nvPr/>
        </p:nvSpPr>
        <p:spPr>
          <a:xfrm>
            <a:off x="1733728" y="4414292"/>
            <a:ext cx="2280861" cy="74994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ED692C">
                <a:alpha val="80000"/>
              </a:srgbClr>
            </a:solidFill>
            <a:miter/>
          </a:ln>
          <a:effectLst>
            <a:outerShdw blurRad="1778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9" name="Działania promujące wykorzystanie gazu"/>
          <p:cNvSpPr/>
          <p:nvPr/>
        </p:nvSpPr>
        <p:spPr>
          <a:xfrm>
            <a:off x="1743417" y="4527655"/>
            <a:ext cx="228086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Działania promujące wykorzystanie gazu</a:t>
            </a:r>
          </a:p>
        </p:txBody>
      </p:sp>
      <p:sp>
        <p:nvSpPr>
          <p:cNvPr id="304" name="Linia"/>
          <p:cNvSpPr/>
          <p:nvPr/>
        </p:nvSpPr>
        <p:spPr>
          <a:xfrm>
            <a:off x="4332688" y="6402635"/>
            <a:ext cx="7193309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" name="Elipsa 30"/>
          <p:cNvSpPr/>
          <p:nvPr/>
        </p:nvSpPr>
        <p:spPr>
          <a:xfrm>
            <a:off x="8624504" y="5220703"/>
            <a:ext cx="574702" cy="526625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Elipsa 30"/>
          <p:cNvSpPr/>
          <p:nvPr/>
        </p:nvSpPr>
        <p:spPr>
          <a:xfrm>
            <a:off x="8919512" y="4569987"/>
            <a:ext cx="254892" cy="213211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Elipsa 30"/>
          <p:cNvSpPr/>
          <p:nvPr/>
        </p:nvSpPr>
        <p:spPr>
          <a:xfrm>
            <a:off x="8919512" y="4108778"/>
            <a:ext cx="127446" cy="166870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Elipsa 30"/>
          <p:cNvSpPr/>
          <p:nvPr/>
        </p:nvSpPr>
        <p:spPr>
          <a:xfrm>
            <a:off x="8849362" y="4916881"/>
            <a:ext cx="127446" cy="166870"/>
          </a:xfrm>
          <a:prstGeom prst="ellipse">
            <a:avLst/>
          </a:prstGeom>
          <a:ln w="25400">
            <a:solidFill>
              <a:srgbClr val="45535D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B475734-2C73-41A9-B374-EE323A80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89" grpId="1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Obraz 8" descr="Obraz 8"/>
          <p:cNvPicPr>
            <a:picLocks noChangeAspect="1"/>
          </p:cNvPicPr>
          <p:nvPr/>
        </p:nvPicPr>
        <p:blipFill>
          <a:blip r:embed="rId2">
            <a:alphaModFix amt="60363"/>
            <a:extLst/>
          </a:blip>
          <a:srcRect l="15196" t="20335" b="16201"/>
          <a:stretch>
            <a:fillRect/>
          </a:stretch>
        </p:blipFill>
        <p:spPr>
          <a:xfrm flipH="1">
            <a:off x="-13560" y="-3"/>
            <a:ext cx="1220556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9860" y="-36879"/>
            <a:ext cx="1667648" cy="166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Obraz 11" descr="Obraz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50652" y="1095899"/>
            <a:ext cx="4810507" cy="4113659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  <p:sp>
        <p:nvSpPr>
          <p:cNvPr id="309" name="pole tekstowe 16"/>
          <p:cNvSpPr/>
          <p:nvPr/>
        </p:nvSpPr>
        <p:spPr>
          <a:xfrm>
            <a:off x="331532" y="1450654"/>
            <a:ext cx="4563910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21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Polska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Spółka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Gazownictwa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defRPr sz="1850">
                <a:solidFill>
                  <a:srgbClr val="ED69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aktywnie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nawiązuje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współpracę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defRPr sz="245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dirty="0" err="1">
                <a:solidFill>
                  <a:srgbClr val="ED6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samorządami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rzecz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defRPr sz="24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2450" dirty="0" err="1">
                <a:latin typeface="Arial" panose="020B0604020202020204" pitchFamily="34" charset="0"/>
                <a:cs typeface="Arial" panose="020B0604020202020204" pitchFamily="34" charset="0"/>
              </a:rPr>
              <a:t>gazyfikacji</a:t>
            </a:r>
            <a:r>
              <a:rPr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dirty="0" err="1">
                <a:latin typeface="Arial" panose="020B0604020202020204" pitchFamily="34" charset="0"/>
                <a:cs typeface="Arial" panose="020B0604020202020204" pitchFamily="34" charset="0"/>
              </a:rPr>
              <a:t>nowych</a:t>
            </a:r>
            <a:r>
              <a:rPr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dirty="0" err="1">
                <a:latin typeface="Arial" panose="020B0604020202020204" pitchFamily="34" charset="0"/>
                <a:cs typeface="Arial" panose="020B0604020202020204" pitchFamily="34" charset="0"/>
              </a:rPr>
              <a:t>gmin</a:t>
            </a:r>
            <a:r>
              <a:rPr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defRPr sz="1990">
                <a:solidFill>
                  <a:srgbClr val="ED69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 err="1">
                <a:latin typeface="Arial" panose="020B0604020202020204" pitchFamily="34" charset="0"/>
                <a:cs typeface="Arial" panose="020B0604020202020204" pitchFamily="34" charset="0"/>
              </a:rPr>
              <a:t>likwidacji</a:t>
            </a: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 err="1">
                <a:latin typeface="Arial" panose="020B0604020202020204" pitchFamily="34" charset="0"/>
                <a:cs typeface="Arial" panose="020B0604020202020204" pitchFamily="34" charset="0"/>
              </a:rPr>
              <a:t>tzw</a:t>
            </a: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. „</a:t>
            </a:r>
            <a:r>
              <a:rPr sz="2100" dirty="0" err="1">
                <a:latin typeface="Arial" panose="020B0604020202020204" pitchFamily="34" charset="0"/>
                <a:cs typeface="Arial" panose="020B0604020202020204" pitchFamily="34" charset="0"/>
              </a:rPr>
              <a:t>białych</a:t>
            </a: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 err="1">
                <a:latin typeface="Arial" panose="020B0604020202020204" pitchFamily="34" charset="0"/>
                <a:cs typeface="Arial" panose="020B0604020202020204" pitchFamily="34" charset="0"/>
              </a:rPr>
              <a:t>plam</a:t>
            </a: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algn="r">
              <a:defRPr sz="2000">
                <a:solidFill>
                  <a:srgbClr val="45535D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gazowniczej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mapie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Polski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14" name="Linia"/>
          <p:cNvSpPr/>
          <p:nvPr/>
        </p:nvSpPr>
        <p:spPr>
          <a:xfrm>
            <a:off x="-728970" y="3636588"/>
            <a:ext cx="5542667" cy="1"/>
          </a:xfrm>
          <a:prstGeom prst="line">
            <a:avLst/>
          </a:prstGeom>
          <a:ln w="19050">
            <a:solidFill>
              <a:srgbClr val="ED692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15" name="image23.tif" descr="image23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" y="3988290"/>
            <a:ext cx="1730322" cy="2442537"/>
          </a:xfrm>
          <a:prstGeom prst="rect">
            <a:avLst/>
          </a:prstGeom>
          <a:ln w="12700" cap="sq">
            <a:solidFill>
              <a:srgbClr val="45535D"/>
            </a:solidFill>
            <a:miter/>
          </a:ln>
        </p:spPr>
      </p:pic>
      <p:sp>
        <p:nvSpPr>
          <p:cNvPr id="316" name="pole tekstowe 24"/>
          <p:cNvSpPr/>
          <p:nvPr/>
        </p:nvSpPr>
        <p:spPr>
          <a:xfrm>
            <a:off x="2056219" y="4797984"/>
            <a:ext cx="283816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400">
                <a:solidFill>
                  <a:srgbClr val="FF630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pole tekstowe 19"/>
          <p:cNvSpPr/>
          <p:nvPr/>
        </p:nvSpPr>
        <p:spPr>
          <a:xfrm>
            <a:off x="2769737" y="5766645"/>
            <a:ext cx="2147640" cy="523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sz="17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podpisanych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defRPr sz="1700">
                <a:solidFill>
                  <a:srgbClr val="44546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listów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intencyjnych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8" name="Linia"/>
          <p:cNvSpPr/>
          <p:nvPr/>
        </p:nvSpPr>
        <p:spPr>
          <a:xfrm>
            <a:off x="2813912" y="6410838"/>
            <a:ext cx="2059291" cy="1"/>
          </a:xfrm>
          <a:prstGeom prst="line">
            <a:avLst/>
          </a:prstGeom>
          <a:ln w="12700">
            <a:solidFill>
              <a:srgbClr val="4755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2D8CF42-406D-4AF7-9FD5-0D55A2DDB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91" y="214436"/>
            <a:ext cx="1463167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6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zkolenia BHP">
  <a:themeElements>
    <a:clrScheme name="PSG">
      <a:dk1>
        <a:srgbClr val="464E52"/>
      </a:dk1>
      <a:lt1>
        <a:srgbClr val="FFFFFF"/>
      </a:lt1>
      <a:dk2>
        <a:srgbClr val="464E52"/>
      </a:dk2>
      <a:lt2>
        <a:srgbClr val="FFFFFF"/>
      </a:lt2>
      <a:accent1>
        <a:srgbClr val="FF6309"/>
      </a:accent1>
      <a:accent2>
        <a:srgbClr val="CDCFD0"/>
      </a:accent2>
      <a:accent3>
        <a:srgbClr val="AAABB8"/>
      </a:accent3>
      <a:accent4>
        <a:srgbClr val="DADADA"/>
      </a:accent4>
      <a:accent5>
        <a:srgbClr val="FFB7AA"/>
      </a:accent5>
      <a:accent6>
        <a:srgbClr val="BABBBC"/>
      </a:accent6>
      <a:hlink>
        <a:srgbClr val="FF6309"/>
      </a:hlink>
      <a:folHlink>
        <a:srgbClr val="3EADF7"/>
      </a:folHlink>
    </a:clrScheme>
    <a:fontScheme name="Prezentacja sza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>
    <a:extraClrScheme>
      <a:clrScheme name="Prezentacja sza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szara 13">
        <a:dk1>
          <a:srgbClr val="0A1D64"/>
        </a:dk1>
        <a:lt1>
          <a:srgbClr val="FFFFFF"/>
        </a:lt1>
        <a:dk2>
          <a:srgbClr val="0A1D64"/>
        </a:dk2>
        <a:lt2>
          <a:srgbClr val="969696"/>
        </a:lt2>
        <a:accent1>
          <a:srgbClr val="FF6309"/>
        </a:accent1>
        <a:accent2>
          <a:srgbClr val="CDCFD0"/>
        </a:accent2>
        <a:accent3>
          <a:srgbClr val="FFFFFF"/>
        </a:accent3>
        <a:accent4>
          <a:srgbClr val="071754"/>
        </a:accent4>
        <a:accent5>
          <a:srgbClr val="FFB7AA"/>
        </a:accent5>
        <a:accent6>
          <a:srgbClr val="BABBBC"/>
        </a:accent6>
        <a:hlink>
          <a:srgbClr val="0768A9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szara 14">
        <a:dk1>
          <a:srgbClr val="969696"/>
        </a:dk1>
        <a:lt1>
          <a:srgbClr val="FFFFFF"/>
        </a:lt1>
        <a:dk2>
          <a:srgbClr val="0A1D64"/>
        </a:dk2>
        <a:lt2>
          <a:srgbClr val="FFFFFF"/>
        </a:lt2>
        <a:accent1>
          <a:srgbClr val="FF6309"/>
        </a:accent1>
        <a:accent2>
          <a:srgbClr val="CDCFD0"/>
        </a:accent2>
        <a:accent3>
          <a:srgbClr val="AAABB8"/>
        </a:accent3>
        <a:accent4>
          <a:srgbClr val="DADADA"/>
        </a:accent4>
        <a:accent5>
          <a:srgbClr val="FFB7AA"/>
        </a:accent5>
        <a:accent6>
          <a:srgbClr val="BABBBC"/>
        </a:accent6>
        <a:hlink>
          <a:srgbClr val="FF6309"/>
        </a:hlink>
        <a:folHlink>
          <a:srgbClr val="0768A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468</Words>
  <Application>Microsoft Office PowerPoint</Application>
  <PresentationFormat>Panoramiczny</PresentationFormat>
  <Paragraphs>153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20</vt:i4>
      </vt:variant>
    </vt:vector>
  </HeadingPairs>
  <TitlesOfParts>
    <vt:vector size="33" baseType="lpstr">
      <vt:lpstr>Arial</vt:lpstr>
      <vt:lpstr>Avenir Black</vt:lpstr>
      <vt:lpstr>Avenir Heavy</vt:lpstr>
      <vt:lpstr>Avenir Medium</vt:lpstr>
      <vt:lpstr>Avenir Next</vt:lpstr>
      <vt:lpstr>Avenir Next Medium</vt:lpstr>
      <vt:lpstr>Avenir Roman</vt:lpstr>
      <vt:lpstr>Calibri</vt:lpstr>
      <vt:lpstr>Calibri Light</vt:lpstr>
      <vt:lpstr>Times New Roman</vt:lpstr>
      <vt:lpstr>Motyw pakietu Office</vt:lpstr>
      <vt:lpstr>Szkolenia BHP</vt:lpstr>
      <vt:lpstr>1_Motyw pakietu Office</vt:lpstr>
      <vt:lpstr>Gazyfikacja gmin woj. Świętokrzyskiego</vt:lpstr>
      <vt:lpstr>Prezentacja programu PowerPoint</vt:lpstr>
      <vt:lpstr>Program przyspieszenia inwestycji  w sieć gazową Polski realizowany przez PSG z GK PGNiG </vt:lpstr>
      <vt:lpstr>Prezentacja programu PowerPoint</vt:lpstr>
      <vt:lpstr>Liczba planowanych do gazyfikacji gmin według województw</vt:lpstr>
      <vt:lpstr>77 stacji LNG  w całej Polsce</vt:lpstr>
      <vt:lpstr>Korzyści z rozwoju sieci gazowej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Michniewicz Artur</dc:creator>
  <cp:lastModifiedBy>Sykulski Marcin</cp:lastModifiedBy>
  <cp:revision>150</cp:revision>
  <cp:lastPrinted>2018-10-31T07:56:19Z</cp:lastPrinted>
  <dcterms:modified xsi:type="dcterms:W3CDTF">2018-12-05T10:00:03Z</dcterms:modified>
</cp:coreProperties>
</file>