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302" r:id="rId4"/>
    <p:sldId id="261" r:id="rId5"/>
    <p:sldId id="310" r:id="rId6"/>
    <p:sldId id="263" r:id="rId7"/>
    <p:sldId id="265" r:id="rId8"/>
    <p:sldId id="266" r:id="rId9"/>
    <p:sldId id="269" r:id="rId10"/>
    <p:sldId id="270" r:id="rId11"/>
    <p:sldId id="271" r:id="rId12"/>
    <p:sldId id="278" r:id="rId13"/>
    <p:sldId id="279" r:id="rId14"/>
    <p:sldId id="280" r:id="rId15"/>
    <p:sldId id="281" r:id="rId16"/>
    <p:sldId id="272" r:id="rId17"/>
    <p:sldId id="291" r:id="rId18"/>
    <p:sldId id="294" r:id="rId19"/>
    <p:sldId id="309" r:id="rId20"/>
    <p:sldId id="307" r:id="rId21"/>
    <p:sldId id="301" r:id="rId22"/>
    <p:sldId id="285" r:id="rId23"/>
    <p:sldId id="303" r:id="rId24"/>
    <p:sldId id="304" r:id="rId25"/>
    <p:sldId id="305" r:id="rId26"/>
    <p:sldId id="288" r:id="rId27"/>
    <p:sldId id="306" r:id="rId28"/>
    <p:sldId id="286" r:id="rId29"/>
    <p:sldId id="296" r:id="rId30"/>
    <p:sldId id="297" r:id="rId31"/>
    <p:sldId id="30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7" autoAdjust="0"/>
    <p:restoredTop sz="96270" autoAdjust="0"/>
  </p:normalViewPr>
  <p:slideViewPr>
    <p:cSldViewPr snapToGrid="0">
      <p:cViewPr varScale="1">
        <p:scale>
          <a:sx n="116" d="100"/>
          <a:sy n="116" d="100"/>
        </p:scale>
        <p:origin x="16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12/5/2018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12/5/2018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12/5/2018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12/5/2018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12/5/2018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/>
              <a:t>Konecki Klaster Energetyczny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429" y="1594539"/>
            <a:ext cx="4050795" cy="414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4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Gmina przyjazna środowisku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89" y="771276"/>
            <a:ext cx="5317026" cy="2990827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31" y="3089365"/>
            <a:ext cx="5355772" cy="301262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544389" y="4848217"/>
            <a:ext cx="2947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Przebudowa ciepłowni miejskiej w 2012r. z nową instalacją odpylającą </a:t>
            </a:r>
          </a:p>
          <a:p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(99% skuteczności) </a:t>
            </a: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23438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3222" y="1499833"/>
            <a:ext cx="7315200" cy="5120640"/>
          </a:xfrm>
        </p:spPr>
        <p:txBody>
          <a:bodyPr/>
          <a:lstStyle/>
          <a:p>
            <a:pPr lvl="0">
              <a:spcBef>
                <a:spcPts val="700"/>
              </a:spcBef>
            </a:pPr>
            <a:r>
              <a:rPr lang="pl-PL" dirty="0"/>
              <a:t>Przedsiębiorstwo Energetyki Cieplnej w Końskich  Sp. z o.o.</a:t>
            </a:r>
            <a:br>
              <a:rPr lang="pl-PL" dirty="0"/>
            </a:br>
            <a:r>
              <a:rPr lang="pl-PL" dirty="0"/>
              <a:t> – KOORDYNATOR </a:t>
            </a:r>
            <a:r>
              <a:rPr lang="pl-PL" dirty="0" smtClean="0"/>
              <a:t>KLASTRA.</a:t>
            </a:r>
            <a:endParaRPr lang="pl-PL" dirty="0"/>
          </a:p>
          <a:p>
            <a:pPr lvl="0">
              <a:spcBef>
                <a:spcPts val="700"/>
              </a:spcBef>
            </a:pPr>
            <a:r>
              <a:rPr lang="pl-PL" dirty="0"/>
              <a:t>Gmina Końskie – PARTNER KLASTRA / </a:t>
            </a:r>
            <a:r>
              <a:rPr lang="pl-PL" dirty="0" smtClean="0"/>
              <a:t>LIDER.</a:t>
            </a:r>
            <a:endParaRPr lang="pl-PL" dirty="0"/>
          </a:p>
          <a:p>
            <a:pPr lvl="0">
              <a:spcBef>
                <a:spcPts val="700"/>
              </a:spcBef>
            </a:pPr>
            <a:r>
              <a:rPr lang="pl-PL" dirty="0"/>
              <a:t>Przedsiębiorstwo Wodociągów i Kanalizacji w Końskich Sp. z o.o.</a:t>
            </a:r>
            <a:br>
              <a:rPr lang="pl-PL" dirty="0"/>
            </a:br>
            <a:r>
              <a:rPr lang="pl-PL" dirty="0"/>
              <a:t> – PARTNER </a:t>
            </a:r>
            <a:r>
              <a:rPr lang="pl-PL" dirty="0" smtClean="0"/>
              <a:t>KLASTRA.</a:t>
            </a:r>
            <a:endParaRPr lang="pl-PL" dirty="0"/>
          </a:p>
          <a:p>
            <a:pPr lvl="0">
              <a:spcBef>
                <a:spcPts val="700"/>
              </a:spcBef>
            </a:pPr>
            <a:r>
              <a:rPr lang="pl-PL" dirty="0"/>
              <a:t>Przedsiębiorstwo Gospodarki Komunalnej w Końskich Sp. z o.o.</a:t>
            </a:r>
            <a:br>
              <a:rPr lang="pl-PL" dirty="0"/>
            </a:br>
            <a:r>
              <a:rPr lang="pl-PL" dirty="0"/>
              <a:t> – PARTNER </a:t>
            </a:r>
            <a:r>
              <a:rPr lang="pl-PL" dirty="0" smtClean="0"/>
              <a:t>KLASTRA.</a:t>
            </a:r>
            <a:endParaRPr lang="pl-PL" dirty="0"/>
          </a:p>
          <a:p>
            <a:pPr lvl="0">
              <a:spcBef>
                <a:spcPts val="700"/>
              </a:spcBef>
            </a:pPr>
            <a:r>
              <a:rPr lang="pl-PL" dirty="0"/>
              <a:t>Przedsiębiorstwo Gospodarki Mieszkaniowej w Końskich Sp. z o.o. – PARTNER </a:t>
            </a:r>
            <a:r>
              <a:rPr lang="pl-PL" dirty="0" smtClean="0"/>
              <a:t>KLASTRA.</a:t>
            </a:r>
            <a:endParaRPr lang="pl-PL" dirty="0"/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290734" y="975533"/>
            <a:ext cx="5312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Klaster tworzą: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123525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2919" y="2042591"/>
            <a:ext cx="3165690" cy="3641516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/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>Problemy członków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pl-PL" sz="2400" b="1" dirty="0"/>
              <a:t>Przedsiębiorstwo Energetyki Cieplnej </a:t>
            </a:r>
            <a:br>
              <a:rPr lang="pl-PL" sz="2400" b="1" dirty="0"/>
            </a:br>
            <a:r>
              <a:rPr lang="pl-PL" sz="2400" b="1" dirty="0"/>
              <a:t> w Końskich  Sp. z </a:t>
            </a:r>
            <a:r>
              <a:rPr lang="pl-PL" sz="2400" b="1" dirty="0" smtClean="0"/>
              <a:t>o.o. </a:t>
            </a:r>
            <a:endParaRPr lang="pl-PL" sz="2400" b="1" dirty="0"/>
          </a:p>
          <a:p>
            <a:pPr marL="0" lvl="0" indent="0" algn="ctr">
              <a:buNone/>
            </a:pPr>
            <a:endParaRPr lang="pl-PL" sz="2400" b="1" dirty="0"/>
          </a:p>
          <a:p>
            <a:pPr lvl="0"/>
            <a:r>
              <a:rPr lang="pl-PL" dirty="0"/>
              <a:t>Nieefektywna sieć ciepłownicza. </a:t>
            </a:r>
          </a:p>
          <a:p>
            <a:pPr lvl="0"/>
            <a:r>
              <a:rPr lang="pl-PL" dirty="0" smtClean="0"/>
              <a:t>Niewielki </a:t>
            </a:r>
            <a:r>
              <a:rPr lang="pl-PL" dirty="0"/>
              <a:t>odbiór energii cieplnej w lecie.</a:t>
            </a:r>
          </a:p>
          <a:p>
            <a:pPr lvl="0"/>
            <a:r>
              <a:rPr lang="pl-PL" dirty="0"/>
              <a:t>Rosnące koszty </a:t>
            </a:r>
            <a:r>
              <a:rPr lang="pl-PL" dirty="0" smtClean="0"/>
              <a:t>emisji CO2.</a:t>
            </a:r>
            <a:endParaRPr lang="pl-PL" dirty="0"/>
          </a:p>
          <a:p>
            <a:pPr lvl="0"/>
            <a:r>
              <a:rPr lang="pl-PL" dirty="0"/>
              <a:t>Konieczność dostosowania się </a:t>
            </a:r>
            <a:r>
              <a:rPr lang="pl-PL" dirty="0" smtClean="0"/>
              <a:t>do standardów </a:t>
            </a:r>
            <a:r>
              <a:rPr lang="pl-PL" dirty="0"/>
              <a:t>emisji (BAT).</a:t>
            </a:r>
          </a:p>
          <a:p>
            <a:pPr lvl="0"/>
            <a:r>
              <a:rPr lang="pl-PL" dirty="0"/>
              <a:t>Ograniczony zasięg sieci dystrybucyjnej energii elektrycznej.</a:t>
            </a:r>
          </a:p>
          <a:p>
            <a:pPr lvl="0"/>
            <a:r>
              <a:rPr lang="pl-PL" dirty="0"/>
              <a:t>Duża rezerwa mocy w systemie dystrybucji </a:t>
            </a:r>
            <a:r>
              <a:rPr lang="pl-PL" dirty="0" smtClean="0"/>
              <a:t>energii el</a:t>
            </a:r>
            <a:r>
              <a:rPr lang="pl-PL" dirty="0"/>
              <a:t>. (80%).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61750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pl-PL" sz="2400" b="1" dirty="0"/>
              <a:t>Przedsiębiorstwo Gospodarki Komunalnej          </a:t>
            </a:r>
            <a:br>
              <a:rPr lang="pl-PL" sz="2400" b="1" dirty="0"/>
            </a:br>
            <a:r>
              <a:rPr lang="pl-PL" sz="2400" b="1" dirty="0"/>
              <a:t>  w Końskich  Sp. z o.o. </a:t>
            </a:r>
          </a:p>
          <a:p>
            <a:pPr marL="0" lvl="0" indent="0">
              <a:buNone/>
            </a:pPr>
            <a:r>
              <a:rPr lang="pl-PL" dirty="0"/>
              <a:t> </a:t>
            </a:r>
          </a:p>
          <a:p>
            <a:pPr lvl="0"/>
            <a:r>
              <a:rPr lang="pl-PL" dirty="0"/>
              <a:t>Energochłonne budynki biurowe.</a:t>
            </a:r>
          </a:p>
          <a:p>
            <a:pPr lvl="0"/>
            <a:r>
              <a:rPr lang="pl-PL" dirty="0"/>
              <a:t>Problemy z zagospodarowaniem odpadów  – </a:t>
            </a:r>
            <a:r>
              <a:rPr lang="pl-PL" dirty="0" err="1"/>
              <a:t>bio</a:t>
            </a:r>
            <a:r>
              <a:rPr lang="pl-PL" dirty="0"/>
              <a:t> i RDF.</a:t>
            </a:r>
          </a:p>
          <a:p>
            <a:pPr lvl="0"/>
            <a:r>
              <a:rPr lang="pl-PL" dirty="0"/>
              <a:t>Duże koszty energii elektrycznej w RIPOK.</a:t>
            </a:r>
          </a:p>
          <a:p>
            <a:pPr lvl="0"/>
            <a:r>
              <a:rPr lang="pl-PL" dirty="0"/>
              <a:t>Duże koszty funkcjonowania z powodu dwóch lokalizacji</a:t>
            </a:r>
            <a:br>
              <a:rPr lang="pl-PL" dirty="0"/>
            </a:br>
            <a:r>
              <a:rPr lang="pl-PL" dirty="0"/>
              <a:t> baza  i RIPOK.</a:t>
            </a:r>
          </a:p>
          <a:p>
            <a:endParaRPr lang="pl-PL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252919" y="2042591"/>
            <a:ext cx="3165690" cy="3641516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/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>Problemy członków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123822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pl-PL" sz="2400" b="1" dirty="0"/>
              <a:t>Przedsiębiorstwo Wodociągów i Kanalizacji </a:t>
            </a:r>
            <a:br>
              <a:rPr lang="pl-PL" sz="2400" b="1" dirty="0"/>
            </a:br>
            <a:r>
              <a:rPr lang="pl-PL" sz="2400" b="1" dirty="0"/>
              <a:t>w Końskich  Sp. z o.o. </a:t>
            </a:r>
          </a:p>
          <a:p>
            <a:pPr marL="0" lvl="0" indent="0" algn="ctr">
              <a:buNone/>
            </a:pPr>
            <a:endParaRPr lang="pl-PL" sz="2400" b="1" dirty="0"/>
          </a:p>
          <a:p>
            <a:pPr lvl="0"/>
            <a:r>
              <a:rPr lang="pl-PL" dirty="0"/>
              <a:t>Niezagospodarowany duży teren (ok. 100 ha).</a:t>
            </a:r>
          </a:p>
          <a:p>
            <a:pPr lvl="0"/>
            <a:r>
              <a:rPr lang="pl-PL" dirty="0"/>
              <a:t>Koszty związane z unieszkodliwianiem </a:t>
            </a:r>
            <a:r>
              <a:rPr lang="pl-PL" dirty="0" smtClean="0"/>
              <a:t>osadów ściekowych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z oczyszczalni ścieków.</a:t>
            </a:r>
          </a:p>
          <a:p>
            <a:pPr lvl="0"/>
            <a:r>
              <a:rPr lang="pl-PL" dirty="0"/>
              <a:t>Konieczność zakupu dużej ilości energii elektrycznej.</a:t>
            </a:r>
          </a:p>
          <a:p>
            <a:endParaRPr lang="pl-PL" dirty="0"/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252919" y="2042591"/>
            <a:ext cx="3165690" cy="3641516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/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>Problemy członków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377645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pl-PL" sz="2400" b="1" dirty="0"/>
              <a:t>Przedsiębiorstwo Gospodarki Mieszkaniowej     </a:t>
            </a:r>
          </a:p>
          <a:p>
            <a:pPr marL="0" lvl="0" indent="0" algn="ctr">
              <a:buNone/>
            </a:pPr>
            <a:r>
              <a:rPr lang="pl-PL" sz="2400" b="1" dirty="0"/>
              <a:t> w Końskich  Sp. z o.o. </a:t>
            </a:r>
          </a:p>
          <a:p>
            <a:pPr marL="0" lvl="0" indent="0" algn="ctr">
              <a:buNone/>
            </a:pPr>
            <a:endParaRPr lang="pl-PL" sz="2400" b="1" dirty="0"/>
          </a:p>
          <a:p>
            <a:pPr lvl="0"/>
            <a:r>
              <a:rPr lang="pl-PL" dirty="0"/>
              <a:t>Oczekiwanie </a:t>
            </a:r>
            <a:r>
              <a:rPr lang="pl-PL" dirty="0" smtClean="0"/>
              <a:t>stabilnych/przewidywalnych </a:t>
            </a:r>
            <a:r>
              <a:rPr lang="pl-PL" dirty="0"/>
              <a:t>opłat za usługi komunalne</a:t>
            </a:r>
            <a:r>
              <a:rPr lang="pl-PL" dirty="0" smtClean="0"/>
              <a:t>.</a:t>
            </a:r>
          </a:p>
          <a:p>
            <a:r>
              <a:rPr lang="pl-PL" dirty="0"/>
              <a:t>Zagrożenia </a:t>
            </a:r>
            <a:r>
              <a:rPr lang="pl-PL" dirty="0" smtClean="0"/>
              <a:t>zatruciem czadem </a:t>
            </a:r>
            <a:r>
              <a:rPr lang="pl-PL" dirty="0"/>
              <a:t>mieszkańców budynków wielolokalowych korzystających z indywidualnych źródeł ciepła (przygotowanie  C.W.U.).</a:t>
            </a:r>
          </a:p>
          <a:p>
            <a:pPr marL="0" lvl="0" indent="0">
              <a:buNone/>
            </a:pPr>
            <a:endParaRPr lang="pl-PL" dirty="0" smtClean="0"/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52919" y="2042591"/>
            <a:ext cx="3165690" cy="3641516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/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>Problemy członków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156595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2916" y="2417175"/>
            <a:ext cx="2947482" cy="3275168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 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/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>Pomysł na przyszłość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spcBef>
                <a:spcPts val="700"/>
              </a:spcBef>
              <a:buNone/>
            </a:pPr>
            <a:r>
              <a:rPr lang="pl-PL" sz="2400" b="1" dirty="0"/>
              <a:t>Cele klastra</a:t>
            </a:r>
          </a:p>
          <a:p>
            <a:pPr marL="0" lvl="0" indent="0" algn="ctr">
              <a:spcBef>
                <a:spcPts val="700"/>
              </a:spcBef>
              <a:buNone/>
            </a:pPr>
            <a:endParaRPr lang="pl-PL" dirty="0"/>
          </a:p>
          <a:p>
            <a:pPr lvl="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pl-PL" dirty="0"/>
              <a:t>Rozwój przedsiębiorstw wchodzących w skład klastra.</a:t>
            </a:r>
          </a:p>
          <a:p>
            <a:pPr lvl="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pl-PL" dirty="0"/>
              <a:t>Zagospodarowanie lokalnych zasobów energetycznych (paliw alternatywnych, ciepło odpadowe, </a:t>
            </a:r>
            <a:r>
              <a:rPr lang="pl-PL" dirty="0" smtClean="0"/>
              <a:t>biomasa, energia słoneczna) </a:t>
            </a:r>
            <a:r>
              <a:rPr lang="pl-PL" dirty="0"/>
              <a:t>.</a:t>
            </a:r>
          </a:p>
          <a:p>
            <a:pPr lvl="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pl-PL" dirty="0"/>
              <a:t>Stabilizacja / </a:t>
            </a:r>
            <a:r>
              <a:rPr lang="pl-PL" dirty="0" smtClean="0"/>
              <a:t>przewidywalność  </a:t>
            </a:r>
            <a:r>
              <a:rPr lang="pl-PL" dirty="0"/>
              <a:t>kosztów  </a:t>
            </a:r>
            <a:r>
              <a:rPr lang="pl-PL" dirty="0" smtClean="0"/>
              <a:t>   usług    komunalnych      (woda</a:t>
            </a:r>
            <a:r>
              <a:rPr lang="pl-PL" dirty="0"/>
              <a:t>, ścieki, odpady, ciepło systemowe).</a:t>
            </a:r>
          </a:p>
          <a:p>
            <a:pPr lvl="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pl-PL" dirty="0"/>
              <a:t>Zwiększenie udziału OZE w bilansach energetycznych </a:t>
            </a:r>
            <a:br>
              <a:rPr lang="pl-PL" dirty="0"/>
            </a:br>
            <a:r>
              <a:rPr lang="pl-PL" dirty="0"/>
              <a:t>podmiotów tworzących klaster.</a:t>
            </a:r>
          </a:p>
          <a:p>
            <a:pPr lvl="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pl-PL" dirty="0"/>
              <a:t>Efektywny system ciepłowniczy.</a:t>
            </a:r>
          </a:p>
          <a:p>
            <a:pPr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pl-PL" dirty="0"/>
              <a:t>Rozwój gminy poprzez zapewnienie stabilnych </a:t>
            </a:r>
            <a:r>
              <a:rPr lang="pl-PL" dirty="0" smtClean="0"/>
              <a:t> </a:t>
            </a:r>
            <a:r>
              <a:rPr lang="pl-PL" dirty="0"/>
              <a:t>dostaw energii elektrycznej i cieplnej.	</a:t>
            </a:r>
          </a:p>
          <a:p>
            <a:pPr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pl-PL" dirty="0"/>
              <a:t>Zwiększenie atrakcyjności terenów przemysłowych  - możliwość dostarczenia energii elektrycznej z </a:t>
            </a:r>
            <a:r>
              <a:rPr lang="pl-PL" dirty="0" smtClean="0"/>
              <a:t>OZE.</a:t>
            </a:r>
            <a:endParaRPr lang="pl-PL" dirty="0"/>
          </a:p>
          <a:p>
            <a:pPr>
              <a:spcBef>
                <a:spcPts val="700"/>
              </a:spcBef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375562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3768" y="2627871"/>
            <a:ext cx="2947482" cy="3124892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 </a:t>
            </a: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Projekty </a:t>
            </a:r>
            <a:r>
              <a:rPr lang="pl-PL" sz="2800" b="1" dirty="0">
                <a:solidFill>
                  <a:schemeClr val="tx1"/>
                </a:solidFill>
              </a:rPr>
              <a:t>planowane do </a:t>
            </a:r>
            <a:r>
              <a:rPr lang="pl-PL" sz="2800" b="1" dirty="0" smtClean="0">
                <a:solidFill>
                  <a:schemeClr val="tx1"/>
                </a:solidFill>
              </a:rPr>
              <a:t>realizacji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09752" y="653144"/>
            <a:ext cx="8060525" cy="28627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400" b="1" dirty="0">
                <a:latin typeface="Calibri"/>
                <a:ea typeface="Calibri"/>
                <a:cs typeface="Times New Roman"/>
              </a:rPr>
              <a:t>Budowa efektywnego systemu ciepłowniczego </a:t>
            </a:r>
            <a:r>
              <a:rPr lang="pl-PL" sz="2400" b="1" dirty="0" smtClean="0">
                <a:latin typeface="Calibri"/>
                <a:ea typeface="Calibri"/>
                <a:cs typeface="Times New Roman"/>
              </a:rPr>
              <a:t>(</a:t>
            </a:r>
            <a:r>
              <a:rPr lang="pl-PL" sz="2400" b="1" dirty="0" err="1" smtClean="0">
                <a:latin typeface="Calibri"/>
                <a:ea typeface="Calibri"/>
                <a:cs typeface="Times New Roman"/>
              </a:rPr>
              <a:t>CiepłozOZE</a:t>
            </a:r>
            <a:r>
              <a:rPr lang="pl-PL" sz="2400" b="1" dirty="0" smtClean="0">
                <a:latin typeface="Calibri"/>
                <a:ea typeface="Calibri"/>
                <a:cs typeface="Times New Roman"/>
              </a:rPr>
              <a:t>)</a:t>
            </a:r>
            <a:endParaRPr lang="pl-PL" sz="24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800" dirty="0"/>
              <a:t>Budowa kotła na biomasę 6 </a:t>
            </a:r>
            <a:r>
              <a:rPr lang="pl-PL" sz="1800" dirty="0" smtClean="0"/>
              <a:t>MW. </a:t>
            </a:r>
            <a:endParaRPr lang="pl-PL" sz="18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800" dirty="0"/>
              <a:t>Budowa </a:t>
            </a:r>
            <a:r>
              <a:rPr lang="pl-PL" sz="1800" dirty="0" err="1"/>
              <a:t>średniotermonowego</a:t>
            </a:r>
            <a:r>
              <a:rPr lang="pl-PL" sz="1800" dirty="0"/>
              <a:t>  akumulatora ciepła 57 </a:t>
            </a:r>
            <a:r>
              <a:rPr lang="pl-PL" sz="1800" dirty="0" smtClean="0"/>
              <a:t>200m3.</a:t>
            </a:r>
            <a:endParaRPr lang="pl-PL" sz="18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800" dirty="0"/>
              <a:t>Budowa stacji solarnej o mocy 14 MW do zasilania </a:t>
            </a:r>
            <a:r>
              <a:rPr lang="pl-PL" sz="1800" dirty="0" smtClean="0"/>
              <a:t> </a:t>
            </a:r>
            <a:r>
              <a:rPr lang="pl-PL" sz="1800" dirty="0"/>
              <a:t>magazynu </a:t>
            </a:r>
            <a:r>
              <a:rPr lang="pl-PL" sz="1800" dirty="0" smtClean="0"/>
              <a:t>ciepła. </a:t>
            </a:r>
            <a:endParaRPr lang="pl-P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pl-PL" sz="1800" dirty="0"/>
              <a:t>Budowa kotła elektrycznego o mocy 2MW wykorzystywanego do zasilania </a:t>
            </a:r>
            <a:r>
              <a:rPr lang="pl-PL" sz="1800" dirty="0" smtClean="0"/>
              <a:t> </a:t>
            </a:r>
            <a:r>
              <a:rPr lang="pl-PL" sz="1800" dirty="0"/>
              <a:t>magazynu ciepła </a:t>
            </a:r>
            <a:r>
              <a:rPr lang="pl-PL" sz="1800" dirty="0" smtClean="0"/>
              <a:t>tanią </a:t>
            </a:r>
            <a:r>
              <a:rPr lang="pl-PL" sz="1800" dirty="0"/>
              <a:t>energią Power to </a:t>
            </a:r>
            <a:r>
              <a:rPr lang="pl-PL" sz="1800" dirty="0" err="1" smtClean="0"/>
              <a:t>Heat</a:t>
            </a:r>
            <a:r>
              <a:rPr lang="pl-PL" sz="1800" dirty="0" smtClean="0"/>
              <a:t>.</a:t>
            </a:r>
            <a:endParaRPr lang="pl-PL" sz="18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800" dirty="0"/>
              <a:t>Wykorzystanie ciepła odpadowego z pobliskich zakładów </a:t>
            </a:r>
            <a:r>
              <a:rPr lang="pl-PL" sz="1800" dirty="0" smtClean="0"/>
              <a:t>ceramicznych.</a:t>
            </a:r>
            <a:endParaRPr lang="pl-PL" sz="18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800" dirty="0"/>
              <a:t>Budowa oraz modernizacje </a:t>
            </a:r>
            <a:r>
              <a:rPr lang="pl-PL" sz="1800"/>
              <a:t>sieci </a:t>
            </a:r>
            <a:r>
              <a:rPr lang="pl-PL" sz="1800" smtClean="0"/>
              <a:t>cieplnej. </a:t>
            </a:r>
            <a:endParaRPr lang="pl-PL" sz="1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  <p:pic>
        <p:nvPicPr>
          <p:cNvPr id="8" name="Obraz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752" y="4048018"/>
            <a:ext cx="4424639" cy="2091620"/>
          </a:xfrm>
          <a:prstGeom prst="rect">
            <a:avLst/>
          </a:prstGeom>
          <a:noFill/>
          <a:effectLst>
            <a:softEdge rad="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391" y="5029224"/>
            <a:ext cx="1831703" cy="1447077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0" name="Obraz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146" y="5033576"/>
            <a:ext cx="1947167" cy="1090039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91" y="3039161"/>
            <a:ext cx="3818922" cy="2010020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8871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712191" y="705177"/>
            <a:ext cx="788840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000" b="1" dirty="0">
              <a:latin typeface="Calibri"/>
              <a:ea typeface="Calibri"/>
              <a:cs typeface="Times New Roman"/>
            </a:endParaRPr>
          </a:p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Budowa efektywnego systemu ciepłowniczego </a:t>
            </a: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(LIFE)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l-PL" sz="2400" dirty="0" smtClean="0"/>
          </a:p>
          <a:p>
            <a:endParaRPr lang="pl-PL" sz="2400" dirty="0"/>
          </a:p>
          <a:p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 „LIFE” - PEC w Końskich Sp. z o.o. złożył w dn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12-09-2018r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wniosek na realizację projektu:</a:t>
            </a:r>
          </a:p>
          <a:p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„</a:t>
            </a: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Mikrosieci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ciepłownicze z wykorzystaniem odnawialnych źródeł energii w ramach miejskiego systemu energetycznego”.</a:t>
            </a:r>
          </a:p>
          <a:p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Inwestycje obejmą dwa obszary: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Budowa  węzła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C.W.U. dla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wielorodzinnego budynku mieszkalnego z wykorzystaniem źródeł OZE.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Budowa kompleksowej instalacji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C.W.U.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ze wsparciem źródeł OZE w obrębie lokalnej kotłowni gazowej.</a:t>
            </a:r>
          </a:p>
          <a:p>
            <a:pPr marL="342900" indent="-342900">
              <a:buFont typeface="+mj-lt"/>
              <a:buAutoNum type="arabicPeriod"/>
            </a:pPr>
            <a:endParaRPr lang="pl-PL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253768" y="2627871"/>
            <a:ext cx="2947482" cy="3124892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 </a:t>
            </a: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Projekty </a:t>
            </a:r>
            <a:r>
              <a:rPr lang="pl-PL" sz="2800" b="1" dirty="0">
                <a:solidFill>
                  <a:schemeClr val="tx1"/>
                </a:solidFill>
              </a:rPr>
              <a:t>planowane do </a:t>
            </a:r>
            <a:r>
              <a:rPr lang="pl-PL" sz="2800" b="1" dirty="0" smtClean="0">
                <a:solidFill>
                  <a:schemeClr val="tx1"/>
                </a:solidFill>
              </a:rPr>
              <a:t>realizacji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7564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t="19065" r="31003" b="47365"/>
          <a:stretch/>
        </p:blipFill>
        <p:spPr bwMode="auto">
          <a:xfrm>
            <a:off x="3712190" y="2807232"/>
            <a:ext cx="7889881" cy="326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712191" y="705177"/>
            <a:ext cx="788840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Budowa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efektywnego systemu ciepłowniczego (LIFE</a:t>
            </a: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cz.1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l-PL" sz="2400" dirty="0"/>
          </a:p>
          <a:p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Budowa 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węzła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C.W.U.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 oparciu o istniejący węzeł C.O. w wielorodzinnym budynku mieszkalnym przy ul. Hubala 11 w Końskich.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Wykorzystaniem źródeł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OZE  w okresie letnim (kolektory słoneczne, pompy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ciepła 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okresie zimowym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ciepła woda będzie przygotowywana z sieci cieplnej. </a:t>
            </a:r>
            <a:b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253768" y="2627871"/>
            <a:ext cx="2947482" cy="3124892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 </a:t>
            </a: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Projekty </a:t>
            </a:r>
            <a:r>
              <a:rPr lang="pl-PL" sz="2800" b="1" dirty="0">
                <a:solidFill>
                  <a:schemeClr val="tx1"/>
                </a:solidFill>
              </a:rPr>
              <a:t>planowane do </a:t>
            </a:r>
            <a:r>
              <a:rPr lang="pl-PL" sz="2800" b="1" dirty="0" smtClean="0">
                <a:solidFill>
                  <a:schemeClr val="tx1"/>
                </a:solidFill>
              </a:rPr>
              <a:t>realizacji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41281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4681" y="2405447"/>
            <a:ext cx="2947482" cy="2932393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Konecki Klaster Energetyczny</a:t>
            </a:r>
            <a:br>
              <a:rPr lang="pl-PL" b="1" dirty="0" smtClean="0">
                <a:solidFill>
                  <a:schemeClr val="tx1"/>
                </a:solidFill>
              </a:rPr>
            </a:br>
            <a:r>
              <a:rPr lang="pl-PL" b="1" dirty="0" smtClean="0">
                <a:solidFill>
                  <a:schemeClr val="tx1"/>
                </a:solidFill>
              </a:rPr>
              <a:t/>
            </a:r>
            <a:br>
              <a:rPr lang="pl-PL" b="1" dirty="0" smtClean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Certyfikat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54" y="802734"/>
            <a:ext cx="7417164" cy="524338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36191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712191" y="705177"/>
            <a:ext cx="788840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000" b="1" dirty="0">
              <a:latin typeface="Calibri"/>
              <a:ea typeface="Calibri"/>
              <a:cs typeface="Times New Roman"/>
            </a:endParaRPr>
          </a:p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Budowa efektywnego systemu ciepłowniczego (LIFE) </a:t>
            </a: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cz.2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l-PL" sz="2400" dirty="0" smtClean="0"/>
          </a:p>
          <a:p>
            <a:endParaRPr lang="pl-PL" sz="2400" dirty="0"/>
          </a:p>
          <a:p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Budowa </a:t>
            </a:r>
            <a:r>
              <a:rPr lang="pl-P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mikrosieci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ciepłowniczej w oparciu o źródła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OZE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dla wielorodzinnych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budynków mieszkalnych zasilanych z lokalnej kotłowni gazowej KG-1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przy wykorzystaniu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kolektorów solarnych (1200 kW),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magazynu ciepła  (ok. 400 m3),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kolektorów fotowoltaicznych (50 kW) 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kotła elektrycznego (400kW) wykorzystującego </a:t>
            </a:r>
            <a:r>
              <a:rPr lang="pl-PL" dirty="0" smtClean="0">
                <a:solidFill>
                  <a:srgbClr val="2F2B20">
                    <a:lumMod val="75000"/>
                    <a:lumOff val="25000"/>
                  </a:srgbClr>
                </a:solidFill>
              </a:rPr>
              <a:t>zielone </a:t>
            </a:r>
            <a:r>
              <a:rPr lang="pl-PL" dirty="0" err="1" smtClean="0">
                <a:solidFill>
                  <a:srgbClr val="2F2B20">
                    <a:lumMod val="75000"/>
                    <a:lumOff val="25000"/>
                  </a:srgbClr>
                </a:solidFill>
              </a:rPr>
              <a:t>elektroogrzewnictwo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(P2H).</a:t>
            </a:r>
          </a:p>
          <a:p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Kotły gazowe mają jedynie uzupełniać braki ciepła.</a:t>
            </a:r>
          </a:p>
          <a:p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253768" y="2627871"/>
            <a:ext cx="2947482" cy="3124892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 </a:t>
            </a: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Projekty </a:t>
            </a:r>
            <a:r>
              <a:rPr lang="pl-PL" sz="2800" b="1" dirty="0">
                <a:solidFill>
                  <a:schemeClr val="tx1"/>
                </a:solidFill>
              </a:rPr>
              <a:t>planowane do </a:t>
            </a:r>
            <a:r>
              <a:rPr lang="pl-PL" sz="2800" b="1" dirty="0" smtClean="0">
                <a:solidFill>
                  <a:schemeClr val="tx1"/>
                </a:solidFill>
              </a:rPr>
              <a:t>realizacji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81001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712191" y="705177"/>
            <a:ext cx="78884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000" b="1" dirty="0">
              <a:latin typeface="Calibri"/>
              <a:ea typeface="Calibri"/>
              <a:cs typeface="Times New Roman"/>
            </a:endParaRPr>
          </a:p>
          <a:p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Budowa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farmy fotowoltaicznej </a:t>
            </a:r>
          </a:p>
          <a:p>
            <a:endParaRPr lang="pl-PL" sz="2400" dirty="0"/>
          </a:p>
          <a:p>
            <a:pPr algn="just"/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Moc planowanej farmy fotowoltaicznej to </a:t>
            </a:r>
            <a:r>
              <a:rPr lang="pl-PL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MW</a:t>
            </a:r>
          </a:p>
          <a:p>
            <a:pPr algn="just"/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Lokalizacja – tereny w sąsiedztwie oczyszczalni ścieków w Kornicy 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17" y="3828606"/>
            <a:ext cx="2889161" cy="2166871"/>
          </a:xfrm>
          <a:prstGeom prst="rect">
            <a:avLst/>
          </a:prstGeom>
        </p:spPr>
      </p:pic>
      <p:pic>
        <p:nvPicPr>
          <p:cNvPr id="6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11" y="3120690"/>
            <a:ext cx="3369496" cy="2309713"/>
          </a:xfrm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53768" y="2627871"/>
            <a:ext cx="2947482" cy="3124892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 </a:t>
            </a: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Projekty </a:t>
            </a:r>
            <a:r>
              <a:rPr lang="pl-PL" sz="2800" b="1" dirty="0">
                <a:solidFill>
                  <a:schemeClr val="tx1"/>
                </a:solidFill>
              </a:rPr>
              <a:t>planowane do </a:t>
            </a:r>
            <a:r>
              <a:rPr lang="pl-PL" sz="2800" b="1" dirty="0" smtClean="0">
                <a:solidFill>
                  <a:schemeClr val="tx1"/>
                </a:solidFill>
              </a:rPr>
              <a:t>realizacji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311087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l-PL" sz="2400" b="1" dirty="0"/>
              <a:t>Poprawa efektywności energetycznej budynków</a:t>
            </a:r>
          </a:p>
          <a:p>
            <a:pPr lvl="0"/>
            <a:r>
              <a:rPr lang="pl-PL" dirty="0"/>
              <a:t>Termomodernizacja budynków należących do Gminy Końskie: ZPO Kazanów, ZPO </a:t>
            </a:r>
            <a:r>
              <a:rPr lang="pl-PL" dirty="0" err="1"/>
              <a:t>Nieświń</a:t>
            </a:r>
            <a:r>
              <a:rPr lang="pl-PL" dirty="0"/>
              <a:t>, ZPO Pomyków, </a:t>
            </a:r>
            <a:r>
              <a:rPr lang="pl-PL" dirty="0" smtClean="0"/>
              <a:t>SP Modliszewice i </a:t>
            </a:r>
            <a:r>
              <a:rPr lang="pl-PL" dirty="0"/>
              <a:t>ZS Rogów, budynku Gimnazjum nr 2 w Końskich, budynku MGOPS w Końskich.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107" y="2652631"/>
            <a:ext cx="3713469" cy="24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061" y="3507474"/>
            <a:ext cx="3711959" cy="24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53768" y="2627871"/>
            <a:ext cx="2947482" cy="3124892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 </a:t>
            </a: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Projekty </a:t>
            </a:r>
            <a:r>
              <a:rPr lang="pl-PL" sz="2800" b="1" dirty="0">
                <a:solidFill>
                  <a:schemeClr val="tx1"/>
                </a:solidFill>
              </a:rPr>
              <a:t>planowane do </a:t>
            </a:r>
            <a:r>
              <a:rPr lang="pl-PL" sz="2800" b="1" dirty="0" smtClean="0">
                <a:solidFill>
                  <a:schemeClr val="tx1"/>
                </a:solidFill>
              </a:rPr>
              <a:t>realizacji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87342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83810" y="1880074"/>
            <a:ext cx="7315200" cy="184589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l-PL" sz="2400" b="1" dirty="0"/>
              <a:t>Poprawa efektywności energetycznej budynków</a:t>
            </a:r>
          </a:p>
          <a:p>
            <a:pPr lvl="0"/>
            <a:r>
              <a:rPr lang="pl-PL" dirty="0"/>
              <a:t>Termomodernizacja budynków </a:t>
            </a:r>
            <a:r>
              <a:rPr lang="pl-PL" dirty="0" smtClean="0"/>
              <a:t>ZPO Kazanów.</a:t>
            </a:r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01" y="4051121"/>
            <a:ext cx="4106165" cy="230971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01" y="1629893"/>
            <a:ext cx="4106165" cy="230971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6127" y="2764150"/>
            <a:ext cx="4179417" cy="2350922"/>
          </a:xfrm>
          <a:prstGeom prst="rect">
            <a:avLst/>
          </a:prstGeom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253768" y="2438397"/>
            <a:ext cx="2947482" cy="3124892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 </a:t>
            </a: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Projekty realizowane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37268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83810" y="1880074"/>
            <a:ext cx="7315200" cy="184589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l-PL" sz="2400" b="1" dirty="0"/>
              <a:t>Poprawa efektywności energetycznej budynków</a:t>
            </a:r>
          </a:p>
          <a:p>
            <a:pPr lvl="0"/>
            <a:r>
              <a:rPr lang="pl-PL" dirty="0"/>
              <a:t>Termomodernizacja budynków SP Modliszewice </a:t>
            </a:r>
            <a:r>
              <a:rPr lang="pl-PL" dirty="0" smtClean="0"/>
              <a:t>.</a:t>
            </a:r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10" y="1686213"/>
            <a:ext cx="3970867" cy="223361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65" y="4113687"/>
            <a:ext cx="3970867" cy="223361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10" y="4113687"/>
            <a:ext cx="3970867" cy="223361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64" y="1686212"/>
            <a:ext cx="3970867" cy="2233613"/>
          </a:xfrm>
          <a:prstGeom prst="rect">
            <a:avLst/>
          </a:prstGeom>
        </p:spPr>
      </p:pic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253768" y="2438397"/>
            <a:ext cx="2947482" cy="3124892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 </a:t>
            </a: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Projekty realizowane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403103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83810" y="1880074"/>
            <a:ext cx="7315200" cy="184589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l-PL" sz="2400" b="1" dirty="0"/>
              <a:t>Poprawa efektywności energetycznej budynków</a:t>
            </a:r>
          </a:p>
          <a:p>
            <a:pPr lvl="0"/>
            <a:r>
              <a:rPr lang="pl-PL" dirty="0"/>
              <a:t>Termomodernizacja budynków ZS </a:t>
            </a:r>
            <a:r>
              <a:rPr lang="pl-PL" dirty="0" smtClean="0"/>
              <a:t>Rogów.</a:t>
            </a:r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939" y="4187439"/>
            <a:ext cx="3864182" cy="217360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939" y="1764437"/>
            <a:ext cx="3882167" cy="218371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121" y="4187440"/>
            <a:ext cx="3864180" cy="217360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121" y="1764438"/>
            <a:ext cx="3882165" cy="2183718"/>
          </a:xfrm>
          <a:prstGeom prst="rect">
            <a:avLst/>
          </a:prstGeom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253768" y="2438397"/>
            <a:ext cx="2947482" cy="3124892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 </a:t>
            </a: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Projekty realizowane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334864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9268" y="418744"/>
            <a:ext cx="7315200" cy="380557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400" b="1" dirty="0"/>
              <a:t>Zwiększenie wytwarzania energii ze źródeł odnawialnych : </a:t>
            </a:r>
          </a:p>
          <a:p>
            <a:pPr lvl="0"/>
            <a:r>
              <a:rPr lang="pl-PL" sz="1800" dirty="0"/>
              <a:t>P</a:t>
            </a:r>
            <a:r>
              <a:rPr lang="pl-PL" sz="1800" dirty="0" smtClean="0"/>
              <a:t>rojekt </a:t>
            </a:r>
            <a:r>
              <a:rPr lang="pl-PL" sz="1800" b="1" dirty="0"/>
              <a:t>"Wykorzystanie odnawialnych źródeł energii poprzez instalację paneli fotowoltaicznych - Przedsiębiorstwo Gospodarki Komunalnej w Końskich Sp. z o.o." </a:t>
            </a:r>
            <a:r>
              <a:rPr lang="pl-PL" sz="1800" dirty="0"/>
              <a:t>(wniosek o dofinansowanie z RPO WŚ na lata 2014-2020, oś priorytetowa III Efektywna i zielona energia , działanie 3.1. Wytwarzanie i dystrybucja energii elektrycznej pochodzącej ze źródeł odnawialnych, wartość projektu: blisko 3,5 mln PLN, wnioskowane dofinansowanie </a:t>
            </a:r>
            <a:r>
              <a:rPr lang="pl-PL" sz="1800" dirty="0" smtClean="0"/>
              <a:t>ok</a:t>
            </a:r>
            <a:r>
              <a:rPr lang="pl-PL" sz="1800" dirty="0"/>
              <a:t>. 1, 38 mln PLN</a:t>
            </a:r>
            <a:r>
              <a:rPr lang="pl-PL" sz="1800" dirty="0" smtClean="0"/>
              <a:t>).</a:t>
            </a:r>
          </a:p>
          <a:p>
            <a:pPr lvl="0"/>
            <a:r>
              <a:rPr lang="pl-PL" sz="1800" dirty="0" smtClean="0"/>
              <a:t>Obecnie podpisana umowa na dofinansowanie i rozpoczęta realizacja zadania.</a:t>
            </a:r>
            <a:endParaRPr lang="pl-PL" sz="1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67" y="3967385"/>
            <a:ext cx="3794333" cy="21343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696" y="3967385"/>
            <a:ext cx="3794333" cy="213431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253768" y="2438397"/>
            <a:ext cx="2947482" cy="3124892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 </a:t>
            </a: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Projekty realizowane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3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9268" y="418744"/>
            <a:ext cx="7315200" cy="1580972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pl-PL" sz="2400" b="1" dirty="0"/>
              <a:t>Zwiększenie wytwarzania energii ze źródeł odnawialnych : </a:t>
            </a:r>
          </a:p>
          <a:p>
            <a:pPr lvl="0"/>
            <a:r>
              <a:rPr lang="pl-PL" sz="1800" dirty="0"/>
              <a:t>P</a:t>
            </a:r>
            <a:r>
              <a:rPr lang="pl-PL" sz="1800" dirty="0" smtClean="0"/>
              <a:t>rojekt </a:t>
            </a:r>
            <a:r>
              <a:rPr lang="pl-PL" sz="1800" b="1" dirty="0"/>
              <a:t>"Wykorzystanie odnawialnych źródeł energii poprzez instalację paneli fotowoltaicznych - Przedsiębiorstwo Gospodarki Komunalnej w Końskich Sp. z o.o</a:t>
            </a:r>
            <a:r>
              <a:rPr lang="pl-PL" sz="1800" b="1" dirty="0" smtClean="0"/>
              <a:t>."</a:t>
            </a:r>
            <a:endParaRPr lang="pl-PL" sz="18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818" y="2006299"/>
            <a:ext cx="3623602" cy="203827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27" y="4195985"/>
            <a:ext cx="3625293" cy="203922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64" y="4195985"/>
            <a:ext cx="3625295" cy="2039228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36" y="2006299"/>
            <a:ext cx="3636752" cy="2045673"/>
          </a:xfrm>
          <a:prstGeom prst="rect">
            <a:avLst/>
          </a:prstGeom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253768" y="2438397"/>
            <a:ext cx="2947482" cy="3124892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 </a:t>
            </a: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Projekty realizowane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14763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l-PL" sz="3200" b="1" dirty="0"/>
              <a:t>Pomysł na RDF</a:t>
            </a:r>
          </a:p>
          <a:p>
            <a:r>
              <a:rPr lang="pl-PL" dirty="0"/>
              <a:t>Projekt</a:t>
            </a:r>
            <a:r>
              <a:rPr lang="pl-PL" b="1" dirty="0"/>
              <a:t> „Racjonalizacja funkcjonowania RZZO przez doposażenie instalacji do doczyszczania selektywnie zbieranych frakcji odpadów oraz budowę instalacji do produkcji aglomeratu  paliwowego w postaci </a:t>
            </a:r>
            <a:r>
              <a:rPr lang="pl-PL" b="1" dirty="0" err="1"/>
              <a:t>pelletu</a:t>
            </a:r>
            <a:r>
              <a:rPr lang="pl-PL" b="1" dirty="0"/>
              <a:t>” </a:t>
            </a:r>
            <a:r>
              <a:rPr lang="pl-PL" dirty="0"/>
              <a:t>(wniosek złożony w konkursie w ramach Programu Operacyjnego Infrastruktura i Środowisko 2014-2020, Priorytet II, Ochrona środowiska w tym adaptacja do zmian klimatu, działanie 2.2 Gospodarka odpadami komunalnymi, wartość projektu – ponad 12,3 mln PLN, planowane dofinasowanie – ponad 6 mln PLN.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253768" y="2627871"/>
            <a:ext cx="2947482" cy="3124892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 </a:t>
            </a: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Projekty </a:t>
            </a:r>
            <a:r>
              <a:rPr lang="pl-PL" sz="2800" b="1" dirty="0">
                <a:solidFill>
                  <a:schemeClr val="tx1"/>
                </a:solidFill>
              </a:rPr>
              <a:t>planowane do </a:t>
            </a:r>
            <a:r>
              <a:rPr lang="pl-PL" sz="2800" b="1" dirty="0" smtClean="0">
                <a:solidFill>
                  <a:schemeClr val="tx1"/>
                </a:solidFill>
              </a:rPr>
              <a:t>realizacji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26524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21373" y="777922"/>
            <a:ext cx="7806520" cy="526141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400" b="1" dirty="0"/>
              <a:t>Obniżenie energochłonności przedsiębiorstw:</a:t>
            </a:r>
          </a:p>
          <a:p>
            <a:pPr lvl="0"/>
            <a:r>
              <a:rPr lang="pl-PL" dirty="0"/>
              <a:t>Projekt </a:t>
            </a:r>
            <a:r>
              <a:rPr lang="pl-PL" b="1" dirty="0"/>
              <a:t>„Budowa energooszczędnego budynku </a:t>
            </a:r>
            <a:r>
              <a:rPr lang="pl-PL" b="1" dirty="0" err="1"/>
              <a:t>administracyjno</a:t>
            </a:r>
            <a:r>
              <a:rPr lang="pl-PL" b="1" dirty="0"/>
              <a:t> - socjalnego dla Przedsiębiorstwa Gospodarki Komunalnej w Końskich </a:t>
            </a:r>
            <a:r>
              <a:rPr lang="pl-PL" b="1" dirty="0" err="1"/>
              <a:t>Sp</a:t>
            </a:r>
            <a:r>
              <a:rPr lang="pl-PL" b="1" dirty="0"/>
              <a:t> z o.o.” </a:t>
            </a:r>
            <a:r>
              <a:rPr lang="pl-PL" dirty="0"/>
              <a:t>wniosek o dofinasowanie z programu NFOŚiGW - Poprawa jakości powietrza, (część  6) - Budynki użyteczności publicznej o podwyższonym standardzie energooszczędności (wartość projektu ponad 4 mln PLN, wnioskowana dotacja 748 000 PLN, wnioskowana pożyczka 1 123 200 PLN).</a:t>
            </a:r>
          </a:p>
          <a:p>
            <a:pPr marL="0" lvl="0" indent="0">
              <a:buNone/>
            </a:pPr>
            <a:endParaRPr lang="pl-PL" dirty="0"/>
          </a:p>
          <a:p>
            <a:pPr marL="0" lvl="0" indent="0">
              <a:buNone/>
            </a:pPr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marL="0" lvl="0" indent="0">
              <a:buNone/>
            </a:pPr>
            <a:endParaRPr lang="pl-PL" dirty="0"/>
          </a:p>
          <a:p>
            <a:pPr marL="0" lvl="0" indent="0">
              <a:buNone/>
            </a:pPr>
            <a:endParaRPr lang="pl-PL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t="4689" r="2304"/>
          <a:stretch/>
        </p:blipFill>
        <p:spPr bwMode="auto">
          <a:xfrm>
            <a:off x="4981434" y="3493826"/>
            <a:ext cx="4995079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253768" y="2627871"/>
            <a:ext cx="2947482" cy="3124892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 </a:t>
            </a: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Projekty </a:t>
            </a:r>
            <a:r>
              <a:rPr lang="pl-PL" sz="2800" b="1" dirty="0">
                <a:solidFill>
                  <a:schemeClr val="tx1"/>
                </a:solidFill>
              </a:rPr>
              <a:t>planowane do </a:t>
            </a:r>
            <a:r>
              <a:rPr lang="pl-PL" sz="2800" b="1" dirty="0" smtClean="0">
                <a:solidFill>
                  <a:schemeClr val="tx1"/>
                </a:solidFill>
              </a:rPr>
              <a:t>realizacji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Gmina </a:t>
            </a:r>
            <a:r>
              <a:rPr lang="pl-PL" b="1" dirty="0">
                <a:solidFill>
                  <a:schemeClr val="tx1"/>
                </a:solidFill>
              </a:rPr>
              <a:t>przyjazna mieszkańcom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4800" dirty="0"/>
              <a:t> Fundusz </a:t>
            </a:r>
            <a:r>
              <a:rPr lang="pl-PL" sz="4800" dirty="0" smtClean="0"/>
              <a:t>sołecki.</a:t>
            </a:r>
            <a:endParaRPr lang="pl-PL" sz="4800" dirty="0"/>
          </a:p>
          <a:p>
            <a:r>
              <a:rPr lang="pl-PL" sz="4800" dirty="0"/>
              <a:t> Budżet </a:t>
            </a:r>
            <a:r>
              <a:rPr lang="pl-PL" sz="4800" dirty="0" smtClean="0"/>
              <a:t>obywatelski.</a:t>
            </a:r>
            <a:endParaRPr lang="pl-PL" sz="4800" dirty="0"/>
          </a:p>
          <a:p>
            <a:r>
              <a:rPr lang="pl-PL" sz="4800" dirty="0"/>
              <a:t> Rada </a:t>
            </a:r>
            <a:r>
              <a:rPr lang="pl-PL" sz="4800" dirty="0" smtClean="0"/>
              <a:t>seniorów.</a:t>
            </a:r>
            <a:endParaRPr lang="pl-PL" sz="4800" dirty="0"/>
          </a:p>
          <a:p>
            <a:r>
              <a:rPr lang="pl-PL" sz="4800" dirty="0"/>
              <a:t> Młodzieżowa Rada </a:t>
            </a:r>
            <a:r>
              <a:rPr lang="pl-PL" sz="4800" dirty="0" smtClean="0"/>
              <a:t>Miasta.</a:t>
            </a:r>
            <a:endParaRPr lang="pl-PL" sz="4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105318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95922" y="565815"/>
            <a:ext cx="7588770" cy="3656597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pl-PL" sz="2400" b="1" dirty="0"/>
              <a:t>Zwiększenie wytwarzania energii ze źródeł odnawialnych c.d.: </a:t>
            </a:r>
          </a:p>
          <a:p>
            <a:pPr lvl="0"/>
            <a:r>
              <a:rPr lang="pl-PL" dirty="0"/>
              <a:t>W</a:t>
            </a:r>
            <a:r>
              <a:rPr lang="pl-PL" dirty="0" smtClean="0"/>
              <a:t> </a:t>
            </a:r>
            <a:r>
              <a:rPr lang="pl-PL" dirty="0"/>
              <a:t>ramach projektu parasolowego realizacja 427 instalacji OZE (fotowoltaiczne i solarne), moc el. 1,04 </a:t>
            </a:r>
            <a:r>
              <a:rPr lang="pl-PL" dirty="0" err="1"/>
              <a:t>MWe</a:t>
            </a:r>
            <a:r>
              <a:rPr lang="pl-PL" dirty="0"/>
              <a:t>, moc cieplna </a:t>
            </a:r>
            <a:r>
              <a:rPr lang="pl-PL" dirty="0" smtClean="0"/>
              <a:t>0,16MWt– zadanie uzyskało pozytywną ocenę z RPO WŚ .</a:t>
            </a:r>
          </a:p>
          <a:p>
            <a:pPr lvl="0"/>
            <a:r>
              <a:rPr lang="pl-PL" dirty="0" smtClean="0"/>
              <a:t>Została podpisana umowa nr RPSW.03.01.00-26-0018/17-00 o dofinansowanie Projektu pn</a:t>
            </a:r>
            <a:r>
              <a:rPr lang="pl-PL" dirty="0"/>
              <a:t>.: „OZE dla mieszkańców gmin </a:t>
            </a:r>
            <a:r>
              <a:rPr lang="pl-PL" dirty="0" err="1"/>
              <a:t>SZGiM</a:t>
            </a:r>
            <a:r>
              <a:rPr lang="pl-PL" dirty="0"/>
              <a:t>” współfinansowanego z Europejskiego Funduszu Rozwoju Regionalnego w ramach Działania </a:t>
            </a:r>
            <a:r>
              <a:rPr lang="pl-PL" dirty="0" smtClean="0"/>
              <a:t>3.1.  </a:t>
            </a:r>
          </a:p>
          <a:p>
            <a:pPr lvl="0"/>
            <a:r>
              <a:rPr lang="pl-PL" dirty="0" smtClean="0"/>
              <a:t>W chwili obecnej trwa postępowanie przetargowe na wyłonienie wykonawców instalacji OZE.</a:t>
            </a:r>
            <a:endParaRPr lang="pl-PL" dirty="0"/>
          </a:p>
          <a:p>
            <a:pPr marL="0" lvl="0" indent="0">
              <a:buNone/>
            </a:pP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01" y="3991752"/>
            <a:ext cx="3798238" cy="21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424238"/>
            <a:ext cx="14288" cy="1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3576638"/>
            <a:ext cx="20638" cy="1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1" t="25202" r="22538" b="34632"/>
          <a:stretch/>
        </p:blipFill>
        <p:spPr bwMode="auto">
          <a:xfrm>
            <a:off x="7785791" y="3991751"/>
            <a:ext cx="3780053" cy="21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253768" y="2627871"/>
            <a:ext cx="2947482" cy="3124892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Konecki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Klaster Energetyczny </a:t>
            </a: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Projekty </a:t>
            </a:r>
            <a:r>
              <a:rPr lang="pl-PL" sz="2800" b="1" dirty="0">
                <a:solidFill>
                  <a:schemeClr val="tx1"/>
                </a:solidFill>
              </a:rPr>
              <a:t>planowane do </a:t>
            </a:r>
            <a:r>
              <a:rPr lang="pl-PL" sz="2800" b="1" dirty="0" smtClean="0">
                <a:solidFill>
                  <a:schemeClr val="tx1"/>
                </a:solidFill>
              </a:rPr>
              <a:t>realizacji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7512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424238"/>
            <a:ext cx="14288" cy="1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3576638"/>
            <a:ext cx="20638" cy="1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  <p:sp>
        <p:nvSpPr>
          <p:cNvPr id="12" name="Symbol zastępczy zawartości 2"/>
          <p:cNvSpPr txBox="1">
            <a:spLocks/>
          </p:cNvSpPr>
          <p:nvPr/>
        </p:nvSpPr>
        <p:spPr>
          <a:xfrm>
            <a:off x="162801" y="2307771"/>
            <a:ext cx="3399004" cy="1656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pl-PL" sz="4800" b="1" spc="-6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Dziękujemy za uwagę!</a:t>
            </a:r>
            <a:endParaRPr lang="pl-PL" sz="4800" b="1" spc="-6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805" y="1053738"/>
            <a:ext cx="8138645" cy="457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4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Gmina przyjazna środowisku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15" y="758957"/>
            <a:ext cx="4670044" cy="312506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80" y="2632722"/>
            <a:ext cx="5177644" cy="346473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408127" y="758957"/>
            <a:ext cx="3466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Termomodernizacja budynków publicznych </a:t>
            </a:r>
            <a:b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budynków </a:t>
            </a: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wielorodzinnych.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370167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Gmina przyjazna środowisku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25" y="785223"/>
            <a:ext cx="7069423" cy="5302068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35" y="531222"/>
            <a:ext cx="3683727" cy="245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9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Gmina przyjazna środowisku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63" y="788294"/>
            <a:ext cx="4476206" cy="3357155"/>
          </a:xfrm>
          <a:prstGeom prst="rect">
            <a:avLst/>
          </a:prstGeom>
        </p:spPr>
      </p:pic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05" y="2466872"/>
            <a:ext cx="4783561" cy="3587671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320106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Gmina przyjazna środowisku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89" y="790905"/>
            <a:ext cx="4502860" cy="327599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59" y="2861139"/>
            <a:ext cx="4553021" cy="321962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796936" y="4936808"/>
            <a:ext cx="3274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Referendum </a:t>
            </a:r>
          </a:p>
          <a:p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„śmieciowe”</a:t>
            </a:r>
          </a:p>
          <a:p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Październik </a:t>
            </a:r>
            <a:r>
              <a:rPr lang="pl-PL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2007r.</a:t>
            </a:r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111277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Gmina przyjazna środowisku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76" y="3010208"/>
            <a:ext cx="4587675" cy="304703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09" y="774193"/>
            <a:ext cx="4419601" cy="293540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414856" y="774193"/>
            <a:ext cx="29957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egionalna </a:t>
            </a:r>
          </a:p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nstalacja </a:t>
            </a:r>
          </a:p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rzetwarzania </a:t>
            </a:r>
          </a:p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dpadów </a:t>
            </a:r>
          </a:p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omunalnych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953987" y="5441125"/>
            <a:ext cx="2885703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Budowa 2014 – 2016r.</a:t>
            </a:r>
          </a:p>
          <a:p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Dofinansowanie z </a:t>
            </a:r>
            <a:r>
              <a:rPr lang="pl-PL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POIiŚ</a:t>
            </a: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190622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Gmina przyjazna środowisku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481" y="780941"/>
            <a:ext cx="4804999" cy="320937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89" y="2759881"/>
            <a:ext cx="4620332" cy="331374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607481" y="5365738"/>
            <a:ext cx="3289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Nowoczesna oczyszczalnia </a:t>
            </a: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ścieków.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8602108" y="780941"/>
            <a:ext cx="3027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Solarna suszarnia </a:t>
            </a: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osadów.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0" y="267210"/>
            <a:ext cx="1029522" cy="103123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584960" y="365760"/>
            <a:ext cx="395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Gmina Końskie</a:t>
            </a:r>
          </a:p>
        </p:txBody>
      </p:sp>
    </p:spTree>
    <p:extLst>
      <p:ext uri="{BB962C8B-B14F-4D97-AF65-F5344CB8AC3E}">
        <p14:creationId xmlns:p14="http://schemas.microsoft.com/office/powerpoint/2010/main" val="36834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mka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TM03457475[[fn=Ramka]]</Template>
  <TotalTime>2638</TotalTime>
  <Words>965</Words>
  <Application>Microsoft Office PowerPoint</Application>
  <PresentationFormat>Panoramiczny</PresentationFormat>
  <Paragraphs>205</Paragraphs>
  <Slides>31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7" baseType="lpstr">
      <vt:lpstr>Arial</vt:lpstr>
      <vt:lpstr>Calibri</vt:lpstr>
      <vt:lpstr>Corbel</vt:lpstr>
      <vt:lpstr>Times New Roman</vt:lpstr>
      <vt:lpstr>Wingdings 2</vt:lpstr>
      <vt:lpstr>Ramka</vt:lpstr>
      <vt:lpstr>Konecki Klaster Energetyczny</vt:lpstr>
      <vt:lpstr>Konecki Klaster Energetyczny  Certyfikat</vt:lpstr>
      <vt:lpstr>Gmina przyjazna mieszkańcom</vt:lpstr>
      <vt:lpstr>Gmina przyjazna środowisku</vt:lpstr>
      <vt:lpstr>Gmina przyjazna środowisku</vt:lpstr>
      <vt:lpstr>Gmina przyjazna środowisku</vt:lpstr>
      <vt:lpstr>Gmina przyjazna środowisku</vt:lpstr>
      <vt:lpstr>Gmina przyjazna środowisku</vt:lpstr>
      <vt:lpstr>Gmina przyjazna środowisku</vt:lpstr>
      <vt:lpstr>Gmina przyjazna środowisku</vt:lpstr>
      <vt:lpstr>Konecki Klaster Energetyczny </vt:lpstr>
      <vt:lpstr>Konecki Klaster Energetyczny  Problemy członków</vt:lpstr>
      <vt:lpstr>Konecki Klaster Energetyczny  Problemy członków</vt:lpstr>
      <vt:lpstr>Konecki Klaster Energetyczny  Problemy członków</vt:lpstr>
      <vt:lpstr>Konecki Klaster Energetyczny  Problemy członków</vt:lpstr>
      <vt:lpstr>Konecki Klaster Energetyczny   Pomysł na przyszłość</vt:lpstr>
      <vt:lpstr>Konecki Klaster Energetyczny   Projekty planowane do realizacji</vt:lpstr>
      <vt:lpstr>Konecki Klaster Energetyczny   Projekty planowane do realizacji</vt:lpstr>
      <vt:lpstr>Konecki Klaster Energetyczny   Projekty planowane do realizacji</vt:lpstr>
      <vt:lpstr>Konecki Klaster Energetyczny   Projekty planowane do realizacji</vt:lpstr>
      <vt:lpstr>Konecki Klaster Energetyczny   Projekty planowane do realizacji</vt:lpstr>
      <vt:lpstr>Konecki Klaster Energetyczny   Projekty planowane do realizacji</vt:lpstr>
      <vt:lpstr>Konecki Klaster Energetyczny   Projekty realizowane</vt:lpstr>
      <vt:lpstr>Konecki Klaster Energetyczny   Projekty realizowane</vt:lpstr>
      <vt:lpstr>Konecki Klaster Energetyczny   Projekty realizowane</vt:lpstr>
      <vt:lpstr>Konecki Klaster Energetyczny   Projekty realizowane</vt:lpstr>
      <vt:lpstr>Konecki Klaster Energetyczny   Projekty realizowane</vt:lpstr>
      <vt:lpstr>Konecki Klaster Energetyczny   Projekty planowane do realizacji</vt:lpstr>
      <vt:lpstr>Konecki Klaster Energetyczny   Projekty planowane do realizacji</vt:lpstr>
      <vt:lpstr>Konecki Klaster Energetyczny   Projekty planowane do realizacji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Darek</dc:creator>
  <cp:lastModifiedBy>Robert Dudek</cp:lastModifiedBy>
  <cp:revision>131</cp:revision>
  <dcterms:created xsi:type="dcterms:W3CDTF">2018-02-26T11:42:00Z</dcterms:created>
  <dcterms:modified xsi:type="dcterms:W3CDTF">2018-12-05T07:21:47Z</dcterms:modified>
</cp:coreProperties>
</file>