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44" r:id="rId2"/>
    <p:sldId id="1145" r:id="rId3"/>
    <p:sldId id="1047" r:id="rId4"/>
    <p:sldId id="1142" r:id="rId5"/>
    <p:sldId id="1052" r:id="rId6"/>
    <p:sldId id="1049" r:id="rId7"/>
    <p:sldId id="1147" r:id="rId8"/>
    <p:sldId id="1148" r:id="rId9"/>
    <p:sldId id="1149" r:id="rId10"/>
    <p:sldId id="1050" r:id="rId11"/>
    <p:sldId id="1067" r:id="rId12"/>
    <p:sldId id="1071" r:id="rId13"/>
    <p:sldId id="1069" r:id="rId14"/>
    <p:sldId id="1150" r:id="rId15"/>
    <p:sldId id="1130" r:id="rId16"/>
    <p:sldId id="1129" r:id="rId17"/>
    <p:sldId id="1136" r:id="rId18"/>
    <p:sldId id="1137" r:id="rId19"/>
    <p:sldId id="1141" r:id="rId20"/>
    <p:sldId id="1134" r:id="rId21"/>
    <p:sldId id="1152" r:id="rId22"/>
    <p:sldId id="1160" r:id="rId23"/>
    <p:sldId id="1151" r:id="rId24"/>
    <p:sldId id="1077" r:id="rId25"/>
    <p:sldId id="1138" r:id="rId26"/>
    <p:sldId id="1139" r:id="rId27"/>
    <p:sldId id="974" r:id="rId28"/>
    <p:sldId id="933" r:id="rId29"/>
    <p:sldId id="935" r:id="rId30"/>
    <p:sldId id="1161" r:id="rId31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901"/>
    <a:srgbClr val="000000"/>
    <a:srgbClr val="95CA20"/>
    <a:srgbClr val="FFFFFF"/>
    <a:srgbClr val="D9D9D9"/>
    <a:srgbClr val="026937"/>
    <a:srgbClr val="AFE13F"/>
    <a:srgbClr val="7EA002"/>
    <a:srgbClr val="76C0D4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1" autoAdjust="0"/>
    <p:restoredTop sz="85254" autoAdjust="0"/>
  </p:normalViewPr>
  <p:slideViewPr>
    <p:cSldViewPr>
      <p:cViewPr varScale="1">
        <p:scale>
          <a:sx n="92" d="100"/>
          <a:sy n="92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7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2902C-C46E-483C-8026-8D9A22EBB936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2AC8C96C-93A8-4FF3-8D78-8F45229D947F}">
      <dgm:prSet phldrT="[Tekst]" custT="1"/>
      <dgm:spPr/>
      <dgm:t>
        <a:bodyPr/>
        <a:lstStyle/>
        <a:p>
          <a:r>
            <a:rPr lang="pl-PL" sz="2000" dirty="0" smtClean="0">
              <a:latin typeface="+mn-lt"/>
            </a:rPr>
            <a:t>Praca kotła z mocno ograniczonym dopływem powietrza</a:t>
          </a:r>
        </a:p>
      </dgm:t>
    </dgm:pt>
    <dgm:pt modelId="{DD606571-D07F-4376-9F2F-842B96D0C530}" type="parTrans" cxnId="{C072019A-BE0B-4BD2-81BC-040F336C400A}">
      <dgm:prSet/>
      <dgm:spPr/>
      <dgm:t>
        <a:bodyPr/>
        <a:lstStyle/>
        <a:p>
          <a:endParaRPr lang="pl-PL"/>
        </a:p>
      </dgm:t>
    </dgm:pt>
    <dgm:pt modelId="{D8582FE4-1EA3-4BCA-8622-EFB780CEA65F}" type="sibTrans" cxnId="{C072019A-BE0B-4BD2-81BC-040F336C400A}">
      <dgm:prSet/>
      <dgm:spPr/>
      <dgm:t>
        <a:bodyPr/>
        <a:lstStyle/>
        <a:p>
          <a:endParaRPr lang="pl-PL"/>
        </a:p>
      </dgm:t>
    </dgm:pt>
    <dgm:pt modelId="{761AC945-3651-4E30-BC79-F1C707432AE3}">
      <dgm:prSet phldrT="[Tekst]" custT="1"/>
      <dgm:spPr/>
      <dgm:t>
        <a:bodyPr/>
        <a:lstStyle/>
        <a:p>
          <a:r>
            <a:rPr lang="pl-PL" altLang="pl-PL" sz="2000" dirty="0" smtClean="0">
              <a:latin typeface="+mn-lt"/>
            </a:rPr>
            <a:t>Nieodpowiednie zabezpieczenie paleniska</a:t>
          </a:r>
          <a:endParaRPr lang="pl-PL" sz="2000" dirty="0">
            <a:latin typeface="+mn-lt"/>
          </a:endParaRPr>
        </a:p>
      </dgm:t>
    </dgm:pt>
    <dgm:pt modelId="{DB738BEE-8B33-4FC7-995E-38E70913B8A0}" type="parTrans" cxnId="{837616FB-6DE5-4619-ABCF-E240FD9D7314}">
      <dgm:prSet/>
      <dgm:spPr/>
      <dgm:t>
        <a:bodyPr/>
        <a:lstStyle/>
        <a:p>
          <a:endParaRPr lang="pl-PL"/>
        </a:p>
      </dgm:t>
    </dgm:pt>
    <dgm:pt modelId="{A4022880-1A69-4FDC-9ACE-04C9A3CDBBBF}" type="sibTrans" cxnId="{837616FB-6DE5-4619-ABCF-E240FD9D7314}">
      <dgm:prSet/>
      <dgm:spPr/>
      <dgm:t>
        <a:bodyPr/>
        <a:lstStyle/>
        <a:p>
          <a:endParaRPr lang="pl-PL"/>
        </a:p>
      </dgm:t>
    </dgm:pt>
    <dgm:pt modelId="{8A5F535B-CDD0-466A-BFB1-DED2DA0688DB}">
      <dgm:prSet custT="1"/>
      <dgm:spPr/>
      <dgm:t>
        <a:bodyPr/>
        <a:lstStyle/>
        <a:p>
          <a:r>
            <a:rPr lang="pl-PL" altLang="pl-PL" sz="2000" dirty="0" smtClean="0">
              <a:latin typeface="+mn-lt"/>
            </a:rPr>
            <a:t>Brak właściwego stanu technicznego kotła oraz instalacji grzewczej</a:t>
          </a:r>
          <a:endParaRPr lang="pl-PL" sz="2000" dirty="0">
            <a:latin typeface="+mn-lt"/>
          </a:endParaRPr>
        </a:p>
      </dgm:t>
    </dgm:pt>
    <dgm:pt modelId="{8CE0B163-83D9-4903-9E1F-8816A0EEF155}" type="parTrans" cxnId="{C6708F98-B526-42F2-8C4C-34C85ABA4CF1}">
      <dgm:prSet/>
      <dgm:spPr/>
      <dgm:t>
        <a:bodyPr/>
        <a:lstStyle/>
        <a:p>
          <a:endParaRPr lang="pl-PL"/>
        </a:p>
      </dgm:t>
    </dgm:pt>
    <dgm:pt modelId="{D406D934-B8E2-480F-80B3-E6F27392F6E2}" type="sibTrans" cxnId="{C6708F98-B526-42F2-8C4C-34C85ABA4CF1}">
      <dgm:prSet/>
      <dgm:spPr/>
      <dgm:t>
        <a:bodyPr/>
        <a:lstStyle/>
        <a:p>
          <a:endParaRPr lang="pl-PL"/>
        </a:p>
      </dgm:t>
    </dgm:pt>
    <dgm:pt modelId="{8320D5C4-64F6-42C0-AE40-B21F6840A9C1}">
      <dgm:prSet custT="1"/>
      <dgm:spPr/>
      <dgm:t>
        <a:bodyPr/>
        <a:lstStyle/>
        <a:p>
          <a:r>
            <a:rPr lang="pl-PL" sz="2000" dirty="0" smtClean="0">
              <a:latin typeface="+mn-lt"/>
            </a:rPr>
            <a:t>Sposób rozpalania niedostosowany do rodzaju kotła </a:t>
          </a:r>
          <a:endParaRPr lang="pl-PL" sz="2000" dirty="0">
            <a:latin typeface="+mn-lt"/>
          </a:endParaRPr>
        </a:p>
      </dgm:t>
    </dgm:pt>
    <dgm:pt modelId="{7066EE63-1C54-4DEB-BEC9-7EA9AEE4295B}" type="parTrans" cxnId="{FCD0068A-ED0B-4836-BEB8-D173FA14A78B}">
      <dgm:prSet/>
      <dgm:spPr/>
      <dgm:t>
        <a:bodyPr/>
        <a:lstStyle/>
        <a:p>
          <a:endParaRPr lang="pl-PL"/>
        </a:p>
      </dgm:t>
    </dgm:pt>
    <dgm:pt modelId="{9B231D4F-7F13-42A0-81A5-0C94193E3BA2}" type="sibTrans" cxnId="{FCD0068A-ED0B-4836-BEB8-D173FA14A78B}">
      <dgm:prSet/>
      <dgm:spPr/>
      <dgm:t>
        <a:bodyPr/>
        <a:lstStyle/>
        <a:p>
          <a:endParaRPr lang="pl-PL"/>
        </a:p>
      </dgm:t>
    </dgm:pt>
    <dgm:pt modelId="{B90382F3-7862-44EB-BFCB-41FC11139A75}">
      <dgm:prSet custT="1"/>
      <dgm:spPr/>
      <dgm:t>
        <a:bodyPr/>
        <a:lstStyle/>
        <a:p>
          <a:r>
            <a:rPr lang="pl-PL" sz="2000" dirty="0" smtClean="0">
              <a:latin typeface="+mn-lt"/>
            </a:rPr>
            <a:t>Rodzaj spalanego paliwa (spalanie odpadów, </a:t>
          </a:r>
          <a:r>
            <a:rPr lang="pl-PL" sz="2000" b="1" dirty="0" smtClean="0">
              <a:latin typeface="+mn-lt"/>
            </a:rPr>
            <a:t>opał wilgotny lub złej jakości</a:t>
          </a:r>
          <a:r>
            <a:rPr lang="pl-PL" sz="2000" dirty="0" smtClean="0">
              <a:latin typeface="+mn-lt"/>
            </a:rPr>
            <a:t>)</a:t>
          </a:r>
          <a:endParaRPr lang="pl-PL" sz="2000" dirty="0">
            <a:latin typeface="+mn-lt"/>
          </a:endParaRPr>
        </a:p>
      </dgm:t>
    </dgm:pt>
    <dgm:pt modelId="{1A18D6A9-6D12-42C0-A519-E0CCBDC74470}" type="parTrans" cxnId="{FBCFCA30-4DF8-437F-8C27-C355221B7F3C}">
      <dgm:prSet/>
      <dgm:spPr/>
      <dgm:t>
        <a:bodyPr/>
        <a:lstStyle/>
        <a:p>
          <a:endParaRPr lang="pl-PL"/>
        </a:p>
      </dgm:t>
    </dgm:pt>
    <dgm:pt modelId="{DAFD7064-D8D1-4260-A9E4-F4BDAD8F64D6}" type="sibTrans" cxnId="{FBCFCA30-4DF8-437F-8C27-C355221B7F3C}">
      <dgm:prSet/>
      <dgm:spPr/>
      <dgm:t>
        <a:bodyPr/>
        <a:lstStyle/>
        <a:p>
          <a:endParaRPr lang="pl-PL"/>
        </a:p>
      </dgm:t>
    </dgm:pt>
    <dgm:pt modelId="{672CCCB1-02F9-47FC-A5C9-476A1CC5DA30}" type="pres">
      <dgm:prSet presAssocID="{7EC2902C-C46E-483C-8026-8D9A22EBB9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42CD6C-CCA5-49B6-8ADF-F59B6CAF4B4A}" type="pres">
      <dgm:prSet presAssocID="{2AC8C96C-93A8-4FF3-8D78-8F45229D947F}" presName="parentText" presStyleLbl="node1" presStyleIdx="0" presStyleCnt="5" custScaleY="45308" custLinFactNeighborY="2402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45568C-2F30-4E93-92C1-857EEC7D6726}" type="pres">
      <dgm:prSet presAssocID="{D8582FE4-1EA3-4BCA-8622-EFB780CEA65F}" presName="spacer" presStyleCnt="0"/>
      <dgm:spPr/>
    </dgm:pt>
    <dgm:pt modelId="{8743715C-B4D7-40B1-8D47-0D714922C78D}" type="pres">
      <dgm:prSet presAssocID="{761AC945-3651-4E30-BC79-F1C707432AE3}" presName="parentText" presStyleLbl="node1" presStyleIdx="1" presStyleCnt="5" custScaleY="41603" custLinFactNeighborY="-479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0E5C15-C409-47A9-9658-666741B02E2A}" type="pres">
      <dgm:prSet presAssocID="{A4022880-1A69-4FDC-9ACE-04C9A3CDBBBF}" presName="spacer" presStyleCnt="0"/>
      <dgm:spPr/>
    </dgm:pt>
    <dgm:pt modelId="{2833CD11-83B2-4FFE-9FCC-654D24AF68AC}" type="pres">
      <dgm:prSet presAssocID="{8A5F535B-CDD0-466A-BFB1-DED2DA0688DB}" presName="parentText" presStyleLbl="node1" presStyleIdx="2" presStyleCnt="5" custScaleY="41724" custLinFactY="-46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3AC973-803C-447E-87E4-2735F27E8FFB}" type="pres">
      <dgm:prSet presAssocID="{D406D934-B8E2-480F-80B3-E6F27392F6E2}" presName="spacer" presStyleCnt="0"/>
      <dgm:spPr/>
    </dgm:pt>
    <dgm:pt modelId="{5A9E7DC1-BAE9-4C71-9373-89B825C5A0AB}" type="pres">
      <dgm:prSet presAssocID="{8320D5C4-64F6-42C0-AE40-B21F6840A9C1}" presName="parentText" presStyleLbl="node1" presStyleIdx="3" presStyleCnt="5" custScaleY="44249" custLinFactY="-116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A4D62D-0B5A-4A2C-B5D5-9BB3335A67A0}" type="pres">
      <dgm:prSet presAssocID="{9B231D4F-7F13-42A0-81A5-0C94193E3BA2}" presName="spacer" presStyleCnt="0"/>
      <dgm:spPr/>
    </dgm:pt>
    <dgm:pt modelId="{C7BB20E4-B790-477F-B7A8-7D4094C1F943}" type="pres">
      <dgm:prSet presAssocID="{B90382F3-7862-44EB-BFCB-41FC11139A75}" presName="parentText" presStyleLbl="node1" presStyleIdx="4" presStyleCnt="5" custScaleY="43465" custLinFactY="-184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03EFEB-AA7B-4B93-8E0A-134F95CD3493}" type="presOf" srcId="{761AC945-3651-4E30-BC79-F1C707432AE3}" destId="{8743715C-B4D7-40B1-8D47-0D714922C78D}" srcOrd="0" destOrd="0" presId="urn:microsoft.com/office/officeart/2005/8/layout/vList2"/>
    <dgm:cxn modelId="{9318CBCB-E3BF-47CA-92FA-9110032A2334}" type="presOf" srcId="{B90382F3-7862-44EB-BFCB-41FC11139A75}" destId="{C7BB20E4-B790-477F-B7A8-7D4094C1F943}" srcOrd="0" destOrd="0" presId="urn:microsoft.com/office/officeart/2005/8/layout/vList2"/>
    <dgm:cxn modelId="{F29A7DCB-56C6-4938-BB51-474C9A504475}" type="presOf" srcId="{2AC8C96C-93A8-4FF3-8D78-8F45229D947F}" destId="{F842CD6C-CCA5-49B6-8ADF-F59B6CAF4B4A}" srcOrd="0" destOrd="0" presId="urn:microsoft.com/office/officeart/2005/8/layout/vList2"/>
    <dgm:cxn modelId="{FB28EDBB-894C-4B40-90E9-DD1229E88386}" type="presOf" srcId="{8320D5C4-64F6-42C0-AE40-B21F6840A9C1}" destId="{5A9E7DC1-BAE9-4C71-9373-89B825C5A0AB}" srcOrd="0" destOrd="0" presId="urn:microsoft.com/office/officeart/2005/8/layout/vList2"/>
    <dgm:cxn modelId="{FBCFCA30-4DF8-437F-8C27-C355221B7F3C}" srcId="{7EC2902C-C46E-483C-8026-8D9A22EBB936}" destId="{B90382F3-7862-44EB-BFCB-41FC11139A75}" srcOrd="4" destOrd="0" parTransId="{1A18D6A9-6D12-42C0-A519-E0CCBDC74470}" sibTransId="{DAFD7064-D8D1-4260-A9E4-F4BDAD8F64D6}"/>
    <dgm:cxn modelId="{1569CFB5-D836-4822-8B96-184A79EFFE61}" type="presOf" srcId="{7EC2902C-C46E-483C-8026-8D9A22EBB936}" destId="{672CCCB1-02F9-47FC-A5C9-476A1CC5DA30}" srcOrd="0" destOrd="0" presId="urn:microsoft.com/office/officeart/2005/8/layout/vList2"/>
    <dgm:cxn modelId="{DE83EAAA-C270-425E-8E48-0C2A6AC48481}" type="presOf" srcId="{8A5F535B-CDD0-466A-BFB1-DED2DA0688DB}" destId="{2833CD11-83B2-4FFE-9FCC-654D24AF68AC}" srcOrd="0" destOrd="0" presId="urn:microsoft.com/office/officeart/2005/8/layout/vList2"/>
    <dgm:cxn modelId="{C6708F98-B526-42F2-8C4C-34C85ABA4CF1}" srcId="{7EC2902C-C46E-483C-8026-8D9A22EBB936}" destId="{8A5F535B-CDD0-466A-BFB1-DED2DA0688DB}" srcOrd="2" destOrd="0" parTransId="{8CE0B163-83D9-4903-9E1F-8816A0EEF155}" sibTransId="{D406D934-B8E2-480F-80B3-E6F27392F6E2}"/>
    <dgm:cxn modelId="{FCD0068A-ED0B-4836-BEB8-D173FA14A78B}" srcId="{7EC2902C-C46E-483C-8026-8D9A22EBB936}" destId="{8320D5C4-64F6-42C0-AE40-B21F6840A9C1}" srcOrd="3" destOrd="0" parTransId="{7066EE63-1C54-4DEB-BEC9-7EA9AEE4295B}" sibTransId="{9B231D4F-7F13-42A0-81A5-0C94193E3BA2}"/>
    <dgm:cxn modelId="{C072019A-BE0B-4BD2-81BC-040F336C400A}" srcId="{7EC2902C-C46E-483C-8026-8D9A22EBB936}" destId="{2AC8C96C-93A8-4FF3-8D78-8F45229D947F}" srcOrd="0" destOrd="0" parTransId="{DD606571-D07F-4376-9F2F-842B96D0C530}" sibTransId="{D8582FE4-1EA3-4BCA-8622-EFB780CEA65F}"/>
    <dgm:cxn modelId="{837616FB-6DE5-4619-ABCF-E240FD9D7314}" srcId="{7EC2902C-C46E-483C-8026-8D9A22EBB936}" destId="{761AC945-3651-4E30-BC79-F1C707432AE3}" srcOrd="1" destOrd="0" parTransId="{DB738BEE-8B33-4FC7-995E-38E70913B8A0}" sibTransId="{A4022880-1A69-4FDC-9ACE-04C9A3CDBBBF}"/>
    <dgm:cxn modelId="{7CF7A4B2-8974-4FA6-906D-326B63FBCD98}" type="presParOf" srcId="{672CCCB1-02F9-47FC-A5C9-476A1CC5DA30}" destId="{F842CD6C-CCA5-49B6-8ADF-F59B6CAF4B4A}" srcOrd="0" destOrd="0" presId="urn:microsoft.com/office/officeart/2005/8/layout/vList2"/>
    <dgm:cxn modelId="{53DEF5EA-F3E4-467B-9D79-3D9DF1913E85}" type="presParOf" srcId="{672CCCB1-02F9-47FC-A5C9-476A1CC5DA30}" destId="{6A45568C-2F30-4E93-92C1-857EEC7D6726}" srcOrd="1" destOrd="0" presId="urn:microsoft.com/office/officeart/2005/8/layout/vList2"/>
    <dgm:cxn modelId="{AB84C516-A310-4A1D-AE82-0F300F5775B3}" type="presParOf" srcId="{672CCCB1-02F9-47FC-A5C9-476A1CC5DA30}" destId="{8743715C-B4D7-40B1-8D47-0D714922C78D}" srcOrd="2" destOrd="0" presId="urn:microsoft.com/office/officeart/2005/8/layout/vList2"/>
    <dgm:cxn modelId="{23BA4EA8-B148-408D-9D0A-9B8237BBB68F}" type="presParOf" srcId="{672CCCB1-02F9-47FC-A5C9-476A1CC5DA30}" destId="{1E0E5C15-C409-47A9-9658-666741B02E2A}" srcOrd="3" destOrd="0" presId="urn:microsoft.com/office/officeart/2005/8/layout/vList2"/>
    <dgm:cxn modelId="{9B3B3231-9AFF-42D5-97A3-70A8B82FCEC4}" type="presParOf" srcId="{672CCCB1-02F9-47FC-A5C9-476A1CC5DA30}" destId="{2833CD11-83B2-4FFE-9FCC-654D24AF68AC}" srcOrd="4" destOrd="0" presId="urn:microsoft.com/office/officeart/2005/8/layout/vList2"/>
    <dgm:cxn modelId="{2CE7391F-A9D0-4948-A88B-2BAE1887A94C}" type="presParOf" srcId="{672CCCB1-02F9-47FC-A5C9-476A1CC5DA30}" destId="{8D3AC973-803C-447E-87E4-2735F27E8FFB}" srcOrd="5" destOrd="0" presId="urn:microsoft.com/office/officeart/2005/8/layout/vList2"/>
    <dgm:cxn modelId="{57DA8A05-6F36-474E-A4F0-8F6654081CAE}" type="presParOf" srcId="{672CCCB1-02F9-47FC-A5C9-476A1CC5DA30}" destId="{5A9E7DC1-BAE9-4C71-9373-89B825C5A0AB}" srcOrd="6" destOrd="0" presId="urn:microsoft.com/office/officeart/2005/8/layout/vList2"/>
    <dgm:cxn modelId="{F0454E34-ED61-4CF8-978C-2968736F866D}" type="presParOf" srcId="{672CCCB1-02F9-47FC-A5C9-476A1CC5DA30}" destId="{ECA4D62D-0B5A-4A2C-B5D5-9BB3335A67A0}" srcOrd="7" destOrd="0" presId="urn:microsoft.com/office/officeart/2005/8/layout/vList2"/>
    <dgm:cxn modelId="{B9A084A9-9708-48F7-ABCD-DCDCB3FB4072}" type="presParOf" srcId="{672CCCB1-02F9-47FC-A5C9-476A1CC5DA30}" destId="{C7BB20E4-B790-477F-B7A8-7D4094C1F9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20351-B279-4E97-8FB8-D29F2BFA11E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C268AD48-8C0A-457E-A169-24AAAA5D7DC0}">
      <dgm:prSet phldrT="[Tekst]" custT="1"/>
      <dgm:spPr/>
      <dgm:t>
        <a:bodyPr/>
        <a:lstStyle/>
        <a:p>
          <a:r>
            <a:rPr lang="pl-PL" sz="1600" b="1" dirty="0" smtClean="0"/>
            <a:t>1 - Otwórz wszystkie okna i przewietrz pomieszczenia</a:t>
          </a:r>
          <a:endParaRPr lang="pl-PL" sz="1600" b="1" dirty="0"/>
        </a:p>
      </dgm:t>
    </dgm:pt>
    <dgm:pt modelId="{F6609F1E-4D44-4B26-B39B-2DD2BA65A533}" type="parTrans" cxnId="{5B6D88B4-FF4B-453F-9C45-08BB4CF4AEAC}">
      <dgm:prSet/>
      <dgm:spPr/>
      <dgm:t>
        <a:bodyPr/>
        <a:lstStyle/>
        <a:p>
          <a:endParaRPr lang="pl-PL"/>
        </a:p>
      </dgm:t>
    </dgm:pt>
    <dgm:pt modelId="{1CFE902C-A308-4533-9784-C481896BF552}" type="sibTrans" cxnId="{5B6D88B4-FF4B-453F-9C45-08BB4CF4AEAC}">
      <dgm:prSet/>
      <dgm:spPr/>
      <dgm:t>
        <a:bodyPr/>
        <a:lstStyle/>
        <a:p>
          <a:endParaRPr lang="pl-PL"/>
        </a:p>
      </dgm:t>
    </dgm:pt>
    <dgm:pt modelId="{BB7FB37D-8B62-4FEA-9E31-2D886E989EFF}">
      <dgm:prSet phldrT="[Tekst]" custT="1"/>
      <dgm:spPr/>
      <dgm:t>
        <a:bodyPr/>
        <a:lstStyle/>
        <a:p>
          <a:pPr marL="265113" indent="-265113" algn="l"/>
          <a:r>
            <a:rPr lang="pl-PL" sz="1600" b="1" dirty="0" smtClean="0"/>
            <a:t>2 - Wynieś poszkodowanego na </a:t>
          </a:r>
          <a:r>
            <a:rPr lang="pl-PL" sz="1600" b="1" smtClean="0"/>
            <a:t>świeże </a:t>
          </a:r>
          <a:r>
            <a:rPr lang="pl-PL" sz="1600" b="1" smtClean="0"/>
            <a:t>powietrze lub  </a:t>
          </a:r>
          <a:r>
            <a:rPr lang="pl-PL" sz="1600" b="1" dirty="0" smtClean="0"/>
            <a:t>jeśli jest świadomy wyprowadź z pomieszczenia </a:t>
          </a:r>
        </a:p>
      </dgm:t>
    </dgm:pt>
    <dgm:pt modelId="{12610B5A-7D1D-4422-B4B3-05397503C926}" type="parTrans" cxnId="{CFCA3801-6527-4DB8-86BB-56729F9BE6DB}">
      <dgm:prSet/>
      <dgm:spPr/>
      <dgm:t>
        <a:bodyPr/>
        <a:lstStyle/>
        <a:p>
          <a:endParaRPr lang="pl-PL"/>
        </a:p>
      </dgm:t>
    </dgm:pt>
    <dgm:pt modelId="{801C1676-B506-437B-A25B-9344DC56B9B2}" type="sibTrans" cxnId="{CFCA3801-6527-4DB8-86BB-56729F9BE6DB}">
      <dgm:prSet/>
      <dgm:spPr/>
      <dgm:t>
        <a:bodyPr/>
        <a:lstStyle/>
        <a:p>
          <a:endParaRPr lang="pl-PL"/>
        </a:p>
      </dgm:t>
    </dgm:pt>
    <dgm:pt modelId="{B024FEEA-C3AF-4E8A-B6E0-82F6FC6DCBC1}">
      <dgm:prSet phldrT="[Tekst]" custT="1"/>
      <dgm:spPr/>
      <dgm:t>
        <a:bodyPr/>
        <a:lstStyle/>
        <a:p>
          <a:pPr marL="265113" indent="-265113"/>
          <a:r>
            <a:rPr lang="pl-PL" sz="1600" b="1" dirty="0" smtClean="0"/>
            <a:t>3 - Rozluźnij ubranie poszkodowanego, osusz jego ciało i okryj go kocem </a:t>
          </a:r>
          <a:endParaRPr lang="pl-PL" sz="1600" b="1" dirty="0"/>
        </a:p>
      </dgm:t>
    </dgm:pt>
    <dgm:pt modelId="{EC179FEB-E50D-434B-908A-4C0FC9C077A7}" type="parTrans" cxnId="{A4C0E1D1-48FF-4AEB-956A-7B0F350BBA3D}">
      <dgm:prSet/>
      <dgm:spPr/>
      <dgm:t>
        <a:bodyPr/>
        <a:lstStyle/>
        <a:p>
          <a:endParaRPr lang="pl-PL"/>
        </a:p>
      </dgm:t>
    </dgm:pt>
    <dgm:pt modelId="{127E9722-F771-4995-AFC3-F4CA33C39EB5}" type="sibTrans" cxnId="{A4C0E1D1-48FF-4AEB-956A-7B0F350BBA3D}">
      <dgm:prSet/>
      <dgm:spPr/>
      <dgm:t>
        <a:bodyPr/>
        <a:lstStyle/>
        <a:p>
          <a:endParaRPr lang="pl-PL"/>
        </a:p>
      </dgm:t>
    </dgm:pt>
    <dgm:pt modelId="{205D0730-65DD-4D3D-AE55-3703A111CBE9}">
      <dgm:prSet phldrT="[Tekst]" custT="1"/>
      <dgm:spPr/>
      <dgm:t>
        <a:bodyPr/>
        <a:lstStyle/>
        <a:p>
          <a:pPr marL="265113" indent="-265113"/>
          <a:r>
            <a:rPr lang="pl-PL" sz="1600" b="1" dirty="0" smtClean="0"/>
            <a:t>4 – Oceń stan poszkodowanego, stan świadomości, udrożnij drogi oddechowe</a:t>
          </a:r>
          <a:endParaRPr lang="pl-PL" sz="1600" b="1" dirty="0"/>
        </a:p>
      </dgm:t>
    </dgm:pt>
    <dgm:pt modelId="{FC78619A-7F9B-4F1E-81BE-B61639F716F7}" type="parTrans" cxnId="{E3EDA204-71B0-45E0-9F96-E15B35F8A5FF}">
      <dgm:prSet/>
      <dgm:spPr/>
      <dgm:t>
        <a:bodyPr/>
        <a:lstStyle/>
        <a:p>
          <a:endParaRPr lang="pl-PL"/>
        </a:p>
      </dgm:t>
    </dgm:pt>
    <dgm:pt modelId="{A07F5ED2-F0DA-492A-B251-F3066F6E2FDC}" type="sibTrans" cxnId="{E3EDA204-71B0-45E0-9F96-E15B35F8A5FF}">
      <dgm:prSet/>
      <dgm:spPr/>
      <dgm:t>
        <a:bodyPr/>
        <a:lstStyle/>
        <a:p>
          <a:endParaRPr lang="pl-PL"/>
        </a:p>
      </dgm:t>
    </dgm:pt>
    <dgm:pt modelId="{29678C3B-7290-45D3-B8AF-04F9A6529DC3}">
      <dgm:prSet phldrT="[Tekst]" custT="1"/>
      <dgm:spPr/>
      <dgm:t>
        <a:bodyPr/>
        <a:lstStyle/>
        <a:p>
          <a:r>
            <a:rPr lang="pl-PL" sz="1600" b="1" dirty="0" smtClean="0"/>
            <a:t>5 – Ocena oddechu: </a:t>
          </a:r>
        </a:p>
        <a:p>
          <a:pPr marL="265113" indent="0"/>
          <a:r>
            <a:rPr lang="pl-PL" sz="1600" b="1" dirty="0" smtClean="0"/>
            <a:t>a) Oddycha – ułóż w pozycji bezpiecznej</a:t>
          </a:r>
        </a:p>
        <a:p>
          <a:pPr marL="265113" indent="0"/>
          <a:r>
            <a:rPr lang="pl-PL" sz="1600" b="1" dirty="0" smtClean="0"/>
            <a:t>b) Nie oddycha – rozpocznij resuscytację </a:t>
          </a:r>
          <a:endParaRPr lang="pl-PL" sz="1600" b="1" dirty="0"/>
        </a:p>
      </dgm:t>
    </dgm:pt>
    <dgm:pt modelId="{71028118-085D-473B-B036-AF5DE5FB7110}" type="parTrans" cxnId="{28753FDC-CA17-41C9-9582-08924D7BF90B}">
      <dgm:prSet/>
      <dgm:spPr/>
      <dgm:t>
        <a:bodyPr/>
        <a:lstStyle/>
        <a:p>
          <a:endParaRPr lang="pl-PL"/>
        </a:p>
      </dgm:t>
    </dgm:pt>
    <dgm:pt modelId="{FB631063-C823-42EF-B439-B08BDA9090FD}" type="sibTrans" cxnId="{28753FDC-CA17-41C9-9582-08924D7BF90B}">
      <dgm:prSet/>
      <dgm:spPr/>
      <dgm:t>
        <a:bodyPr/>
        <a:lstStyle/>
        <a:p>
          <a:endParaRPr lang="pl-PL"/>
        </a:p>
      </dgm:t>
    </dgm:pt>
    <dgm:pt modelId="{13E01CB8-187F-4AA8-9081-F7A9CC9F7B03}">
      <dgm:prSet phldrT="[Tekst]" custT="1"/>
      <dgm:spPr/>
      <dgm:t>
        <a:bodyPr/>
        <a:lstStyle/>
        <a:p>
          <a:r>
            <a:rPr lang="pl-PL" sz="1600" b="1" dirty="0" smtClean="0"/>
            <a:t>6 – Wezwij służby ratunkowe – nr telefonu </a:t>
          </a:r>
          <a:r>
            <a:rPr lang="pl-PL" sz="1600" b="1" u="sng" dirty="0" smtClean="0"/>
            <a:t>112 </a:t>
          </a:r>
          <a:endParaRPr lang="pl-PL" sz="1600" b="1" u="sng" dirty="0"/>
        </a:p>
      </dgm:t>
    </dgm:pt>
    <dgm:pt modelId="{1619A50B-6067-435D-9B29-F01BCB67475B}" type="parTrans" cxnId="{E8CB4FBC-6FEA-4829-A456-EDFF9F4C26C2}">
      <dgm:prSet/>
      <dgm:spPr/>
      <dgm:t>
        <a:bodyPr/>
        <a:lstStyle/>
        <a:p>
          <a:endParaRPr lang="pl-PL"/>
        </a:p>
      </dgm:t>
    </dgm:pt>
    <dgm:pt modelId="{3007C827-9C3A-4EA9-9F62-3363C5F6C092}" type="sibTrans" cxnId="{E8CB4FBC-6FEA-4829-A456-EDFF9F4C26C2}">
      <dgm:prSet/>
      <dgm:spPr/>
      <dgm:t>
        <a:bodyPr/>
        <a:lstStyle/>
        <a:p>
          <a:endParaRPr lang="pl-PL"/>
        </a:p>
      </dgm:t>
    </dgm:pt>
    <dgm:pt modelId="{99D405FB-8B36-4BE3-A585-9A197FEEB3E9}" type="pres">
      <dgm:prSet presAssocID="{F4D20351-B279-4E97-8FB8-D29F2BFA11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9F8392-6B24-4CC3-B164-D45C37F25484}" type="pres">
      <dgm:prSet presAssocID="{C268AD48-8C0A-457E-A169-24AAAA5D7DC0}" presName="parentLin" presStyleCnt="0"/>
      <dgm:spPr/>
      <dgm:t>
        <a:bodyPr/>
        <a:lstStyle/>
        <a:p>
          <a:endParaRPr lang="pl-PL"/>
        </a:p>
      </dgm:t>
    </dgm:pt>
    <dgm:pt modelId="{09B5C3EA-E404-4389-A875-695C954A629F}" type="pres">
      <dgm:prSet presAssocID="{C268AD48-8C0A-457E-A169-24AAAA5D7DC0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5B1786F8-BD17-49EE-84EE-CB000227F21C}" type="pres">
      <dgm:prSet presAssocID="{C268AD48-8C0A-457E-A169-24AAAA5D7DC0}" presName="parentText" presStyleLbl="node1" presStyleIdx="0" presStyleCnt="6" custScaleX="115728" custScaleY="12668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20DD39-350B-4A54-AD62-0C193B4C2F6B}" type="pres">
      <dgm:prSet presAssocID="{C268AD48-8C0A-457E-A169-24AAAA5D7DC0}" presName="negativeSpace" presStyleCnt="0"/>
      <dgm:spPr/>
      <dgm:t>
        <a:bodyPr/>
        <a:lstStyle/>
        <a:p>
          <a:endParaRPr lang="pl-PL"/>
        </a:p>
      </dgm:t>
    </dgm:pt>
    <dgm:pt modelId="{FB12DD0D-A883-4AB5-B270-038DFE97992B}" type="pres">
      <dgm:prSet presAssocID="{C268AD48-8C0A-457E-A169-24AAAA5D7DC0}" presName="childText" presStyleLbl="conFgAcc1" presStyleIdx="0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33E1F2-6855-4119-A447-6F55B48A7C0D}" type="pres">
      <dgm:prSet presAssocID="{1CFE902C-A308-4533-9784-C481896BF552}" presName="spaceBetweenRectangles" presStyleCnt="0"/>
      <dgm:spPr/>
      <dgm:t>
        <a:bodyPr/>
        <a:lstStyle/>
        <a:p>
          <a:endParaRPr lang="pl-PL"/>
        </a:p>
      </dgm:t>
    </dgm:pt>
    <dgm:pt modelId="{A30A7002-B5EC-49A0-B1F3-1005BB2E4B33}" type="pres">
      <dgm:prSet presAssocID="{BB7FB37D-8B62-4FEA-9E31-2D886E989EFF}" presName="parentLin" presStyleCnt="0"/>
      <dgm:spPr/>
      <dgm:t>
        <a:bodyPr/>
        <a:lstStyle/>
        <a:p>
          <a:endParaRPr lang="pl-PL"/>
        </a:p>
      </dgm:t>
    </dgm:pt>
    <dgm:pt modelId="{53A7CC25-E33A-45C4-9C9A-A456A3E25A36}" type="pres">
      <dgm:prSet presAssocID="{BB7FB37D-8B62-4FEA-9E31-2D886E989EFF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8780CBA5-6D0C-4B9E-A11E-9D6F740BC16D}" type="pres">
      <dgm:prSet presAssocID="{BB7FB37D-8B62-4FEA-9E31-2D886E989EFF}" presName="parentText" presStyleLbl="node1" presStyleIdx="1" presStyleCnt="6" custScaleX="116382" custScaleY="2080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97A569-BD6B-4B70-AD02-162B78EA8A16}" type="pres">
      <dgm:prSet presAssocID="{BB7FB37D-8B62-4FEA-9E31-2D886E989EFF}" presName="negativeSpace" presStyleCnt="0"/>
      <dgm:spPr/>
      <dgm:t>
        <a:bodyPr/>
        <a:lstStyle/>
        <a:p>
          <a:endParaRPr lang="pl-PL"/>
        </a:p>
      </dgm:t>
    </dgm:pt>
    <dgm:pt modelId="{51910333-E1B9-42C9-A649-8A8B405174F7}" type="pres">
      <dgm:prSet presAssocID="{BB7FB37D-8B62-4FEA-9E31-2D886E989EFF}" presName="childText" presStyleLbl="conFgAcc1" presStyleIdx="1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736E19-A24B-46A5-84BE-060C855B0D79}" type="pres">
      <dgm:prSet presAssocID="{801C1676-B506-437B-A25B-9344DC56B9B2}" presName="spaceBetweenRectangles" presStyleCnt="0"/>
      <dgm:spPr/>
      <dgm:t>
        <a:bodyPr/>
        <a:lstStyle/>
        <a:p>
          <a:endParaRPr lang="pl-PL"/>
        </a:p>
      </dgm:t>
    </dgm:pt>
    <dgm:pt modelId="{03B48D5E-0D96-4C80-88C2-3F3A1C67A5E5}" type="pres">
      <dgm:prSet presAssocID="{B024FEEA-C3AF-4E8A-B6E0-82F6FC6DCBC1}" presName="parentLin" presStyleCnt="0"/>
      <dgm:spPr/>
      <dgm:t>
        <a:bodyPr/>
        <a:lstStyle/>
        <a:p>
          <a:endParaRPr lang="pl-PL"/>
        </a:p>
      </dgm:t>
    </dgm:pt>
    <dgm:pt modelId="{53F80B11-FAFF-4242-89FC-8F0065D4EC8A}" type="pres">
      <dgm:prSet presAssocID="{B024FEEA-C3AF-4E8A-B6E0-82F6FC6DCBC1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76D51C5A-238A-4C70-8456-BCD707B536B8}" type="pres">
      <dgm:prSet presAssocID="{B024FEEA-C3AF-4E8A-B6E0-82F6FC6DCBC1}" presName="parentText" presStyleLbl="node1" presStyleIdx="2" presStyleCnt="6" custScaleX="116546" custScaleY="1761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87C830-EC1F-41CB-8CF5-8F5BCBA8EDAC}" type="pres">
      <dgm:prSet presAssocID="{B024FEEA-C3AF-4E8A-B6E0-82F6FC6DCBC1}" presName="negativeSpace" presStyleCnt="0"/>
      <dgm:spPr/>
      <dgm:t>
        <a:bodyPr/>
        <a:lstStyle/>
        <a:p>
          <a:endParaRPr lang="pl-PL"/>
        </a:p>
      </dgm:t>
    </dgm:pt>
    <dgm:pt modelId="{4079A7E3-3472-4680-8F50-36664CBA2968}" type="pres">
      <dgm:prSet presAssocID="{B024FEEA-C3AF-4E8A-B6E0-82F6FC6DCBC1}" presName="childText" presStyleLbl="conFgAcc1" presStyleIdx="2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3C1AF0-126A-4E88-918D-2D19E4681833}" type="pres">
      <dgm:prSet presAssocID="{127E9722-F771-4995-AFC3-F4CA33C39EB5}" presName="spaceBetweenRectangles" presStyleCnt="0"/>
      <dgm:spPr/>
      <dgm:t>
        <a:bodyPr/>
        <a:lstStyle/>
        <a:p>
          <a:endParaRPr lang="pl-PL"/>
        </a:p>
      </dgm:t>
    </dgm:pt>
    <dgm:pt modelId="{965F3302-5F71-45B3-98B5-868A2C596BEB}" type="pres">
      <dgm:prSet presAssocID="{205D0730-65DD-4D3D-AE55-3703A111CBE9}" presName="parentLin" presStyleCnt="0"/>
      <dgm:spPr/>
      <dgm:t>
        <a:bodyPr/>
        <a:lstStyle/>
        <a:p>
          <a:endParaRPr lang="pl-PL"/>
        </a:p>
      </dgm:t>
    </dgm:pt>
    <dgm:pt modelId="{900CFB39-252A-4FE2-85C2-5F4D54167E4C}" type="pres">
      <dgm:prSet presAssocID="{205D0730-65DD-4D3D-AE55-3703A111CBE9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2FCF2926-E4B4-43AF-BE30-177021BA510E}" type="pres">
      <dgm:prSet presAssocID="{205D0730-65DD-4D3D-AE55-3703A111CBE9}" presName="parentText" presStyleLbl="node1" presStyleIdx="3" presStyleCnt="6" custScaleX="116383" custScaleY="15927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8085BA-4883-4503-805A-685172735613}" type="pres">
      <dgm:prSet presAssocID="{205D0730-65DD-4D3D-AE55-3703A111CBE9}" presName="negativeSpace" presStyleCnt="0"/>
      <dgm:spPr/>
      <dgm:t>
        <a:bodyPr/>
        <a:lstStyle/>
        <a:p>
          <a:endParaRPr lang="pl-PL"/>
        </a:p>
      </dgm:t>
    </dgm:pt>
    <dgm:pt modelId="{92A873F3-1357-401B-8851-FB5CD6A28161}" type="pres">
      <dgm:prSet presAssocID="{205D0730-65DD-4D3D-AE55-3703A111CBE9}" presName="childText" presStyleLbl="conFgAcc1" presStyleIdx="3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2F0B63-9F6D-4AA7-8FDE-F2B744CFD0F6}" type="pres">
      <dgm:prSet presAssocID="{A07F5ED2-F0DA-492A-B251-F3066F6E2FDC}" presName="spaceBetweenRectangles" presStyleCnt="0"/>
      <dgm:spPr/>
      <dgm:t>
        <a:bodyPr/>
        <a:lstStyle/>
        <a:p>
          <a:endParaRPr lang="pl-PL"/>
        </a:p>
      </dgm:t>
    </dgm:pt>
    <dgm:pt modelId="{0381E6D7-7643-4EC4-B667-EB48AD2F49BC}" type="pres">
      <dgm:prSet presAssocID="{29678C3B-7290-45D3-B8AF-04F9A6529DC3}" presName="parentLin" presStyleCnt="0"/>
      <dgm:spPr/>
      <dgm:t>
        <a:bodyPr/>
        <a:lstStyle/>
        <a:p>
          <a:endParaRPr lang="pl-PL"/>
        </a:p>
      </dgm:t>
    </dgm:pt>
    <dgm:pt modelId="{228C8D13-335C-4C0C-91F6-FBAB19CF36B0}" type="pres">
      <dgm:prSet presAssocID="{29678C3B-7290-45D3-B8AF-04F9A6529DC3}" presName="parentLeftMargin" presStyleLbl="node1" presStyleIdx="3" presStyleCnt="6" custScaleX="116383"/>
      <dgm:spPr/>
      <dgm:t>
        <a:bodyPr/>
        <a:lstStyle/>
        <a:p>
          <a:endParaRPr lang="pl-PL"/>
        </a:p>
      </dgm:t>
    </dgm:pt>
    <dgm:pt modelId="{4F5AA41A-DF7B-4757-89AA-4BAE365C8697}" type="pres">
      <dgm:prSet presAssocID="{29678C3B-7290-45D3-B8AF-04F9A6529DC3}" presName="parentText" presStyleLbl="node1" presStyleIdx="4" presStyleCnt="6" custScaleX="115754" custScaleY="298979" custLinFactNeighborX="-6184" custLinFactNeighborY="-918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750E0A-14C9-4660-8CB6-F8D1D6D52574}" type="pres">
      <dgm:prSet presAssocID="{29678C3B-7290-45D3-B8AF-04F9A6529DC3}" presName="negativeSpace" presStyleCnt="0"/>
      <dgm:spPr/>
      <dgm:t>
        <a:bodyPr/>
        <a:lstStyle/>
        <a:p>
          <a:endParaRPr lang="pl-PL"/>
        </a:p>
      </dgm:t>
    </dgm:pt>
    <dgm:pt modelId="{987E7B5F-1A53-47AD-9734-C10C3FFC1A25}" type="pres">
      <dgm:prSet presAssocID="{29678C3B-7290-45D3-B8AF-04F9A6529DC3}" presName="childText" presStyleLbl="conFgAcc1" presStyleIdx="4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73E5D0-EDA8-4499-BB1B-95B453476D3B}" type="pres">
      <dgm:prSet presAssocID="{FB631063-C823-42EF-B439-B08BDA9090FD}" presName="spaceBetweenRectangles" presStyleCnt="0"/>
      <dgm:spPr/>
      <dgm:t>
        <a:bodyPr/>
        <a:lstStyle/>
        <a:p>
          <a:endParaRPr lang="pl-PL"/>
        </a:p>
      </dgm:t>
    </dgm:pt>
    <dgm:pt modelId="{8530E4DC-5712-4E6A-AC3C-574C184056E0}" type="pres">
      <dgm:prSet presAssocID="{13E01CB8-187F-4AA8-9081-F7A9CC9F7B03}" presName="parentLin" presStyleCnt="0"/>
      <dgm:spPr/>
      <dgm:t>
        <a:bodyPr/>
        <a:lstStyle/>
        <a:p>
          <a:endParaRPr lang="pl-PL"/>
        </a:p>
      </dgm:t>
    </dgm:pt>
    <dgm:pt modelId="{95CEE816-EC61-44D0-9FB6-D33DCB965A29}" type="pres">
      <dgm:prSet presAssocID="{13E01CB8-187F-4AA8-9081-F7A9CC9F7B03}" presName="parentLeftMargin" presStyleLbl="node1" presStyleIdx="4" presStyleCnt="6" custScaleX="116383" custScaleY="159278"/>
      <dgm:spPr/>
      <dgm:t>
        <a:bodyPr/>
        <a:lstStyle/>
        <a:p>
          <a:endParaRPr lang="pl-PL"/>
        </a:p>
      </dgm:t>
    </dgm:pt>
    <dgm:pt modelId="{BFC1DB68-489D-4DCE-B1C0-CE491305552D}" type="pres">
      <dgm:prSet presAssocID="{13E01CB8-187F-4AA8-9081-F7A9CC9F7B03}" presName="parentText" presStyleLbl="node1" presStyleIdx="5" presStyleCnt="6" custScaleX="1157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077ED5-4DC9-4DF1-8A14-ACCC5C51E8F6}" type="pres">
      <dgm:prSet presAssocID="{13E01CB8-187F-4AA8-9081-F7A9CC9F7B03}" presName="negativeSpace" presStyleCnt="0"/>
      <dgm:spPr/>
      <dgm:t>
        <a:bodyPr/>
        <a:lstStyle/>
        <a:p>
          <a:endParaRPr lang="pl-PL"/>
        </a:p>
      </dgm:t>
    </dgm:pt>
    <dgm:pt modelId="{706FFE37-CCA0-4350-AF58-C9CE652957C2}" type="pres">
      <dgm:prSet presAssocID="{13E01CB8-187F-4AA8-9081-F7A9CC9F7B03}" presName="childText" presStyleLbl="conFgAcc1" presStyleIdx="5" presStyleCnt="6" custScaleX="81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5A53DDB-1E04-4F34-AE4C-F6DB422E2C39}" type="presOf" srcId="{BB7FB37D-8B62-4FEA-9E31-2D886E989EFF}" destId="{8780CBA5-6D0C-4B9E-A11E-9D6F740BC16D}" srcOrd="1" destOrd="0" presId="urn:microsoft.com/office/officeart/2005/8/layout/list1"/>
    <dgm:cxn modelId="{ADF77F1A-C78D-44F2-A958-D0E06F51824D}" type="presOf" srcId="{C268AD48-8C0A-457E-A169-24AAAA5D7DC0}" destId="{5B1786F8-BD17-49EE-84EE-CB000227F21C}" srcOrd="1" destOrd="0" presId="urn:microsoft.com/office/officeart/2005/8/layout/list1"/>
    <dgm:cxn modelId="{244F1839-B061-4B0C-9470-875A12E651FD}" type="presOf" srcId="{29678C3B-7290-45D3-B8AF-04F9A6529DC3}" destId="{228C8D13-335C-4C0C-91F6-FBAB19CF36B0}" srcOrd="0" destOrd="0" presId="urn:microsoft.com/office/officeart/2005/8/layout/list1"/>
    <dgm:cxn modelId="{BE044CC5-E345-41C6-A07A-FDB7169CD1BB}" type="presOf" srcId="{C268AD48-8C0A-457E-A169-24AAAA5D7DC0}" destId="{09B5C3EA-E404-4389-A875-695C954A629F}" srcOrd="0" destOrd="0" presId="urn:microsoft.com/office/officeart/2005/8/layout/list1"/>
    <dgm:cxn modelId="{A4C0E1D1-48FF-4AEB-956A-7B0F350BBA3D}" srcId="{F4D20351-B279-4E97-8FB8-D29F2BFA11E8}" destId="{B024FEEA-C3AF-4E8A-B6E0-82F6FC6DCBC1}" srcOrd="2" destOrd="0" parTransId="{EC179FEB-E50D-434B-908A-4C0FC9C077A7}" sibTransId="{127E9722-F771-4995-AFC3-F4CA33C39EB5}"/>
    <dgm:cxn modelId="{53B34FE0-FA69-4824-8DEE-A1AD366FD501}" type="presOf" srcId="{BB7FB37D-8B62-4FEA-9E31-2D886E989EFF}" destId="{53A7CC25-E33A-45C4-9C9A-A456A3E25A36}" srcOrd="0" destOrd="0" presId="urn:microsoft.com/office/officeart/2005/8/layout/list1"/>
    <dgm:cxn modelId="{A5834D1F-56DB-4856-B983-E1DC93FE81DB}" type="presOf" srcId="{13E01CB8-187F-4AA8-9081-F7A9CC9F7B03}" destId="{BFC1DB68-489D-4DCE-B1C0-CE491305552D}" srcOrd="1" destOrd="0" presId="urn:microsoft.com/office/officeart/2005/8/layout/list1"/>
    <dgm:cxn modelId="{62D1B6ED-911E-423F-99D6-9A81A038BE53}" type="presOf" srcId="{205D0730-65DD-4D3D-AE55-3703A111CBE9}" destId="{900CFB39-252A-4FE2-85C2-5F4D54167E4C}" srcOrd="0" destOrd="0" presId="urn:microsoft.com/office/officeart/2005/8/layout/list1"/>
    <dgm:cxn modelId="{4F7007D6-C4EA-4183-AC20-DDB0E85A2D42}" type="presOf" srcId="{F4D20351-B279-4E97-8FB8-D29F2BFA11E8}" destId="{99D405FB-8B36-4BE3-A585-9A197FEEB3E9}" srcOrd="0" destOrd="0" presId="urn:microsoft.com/office/officeart/2005/8/layout/list1"/>
    <dgm:cxn modelId="{4942A936-F464-4538-8C0C-B179713D1C41}" type="presOf" srcId="{29678C3B-7290-45D3-B8AF-04F9A6529DC3}" destId="{4F5AA41A-DF7B-4757-89AA-4BAE365C8697}" srcOrd="1" destOrd="0" presId="urn:microsoft.com/office/officeart/2005/8/layout/list1"/>
    <dgm:cxn modelId="{CFCA3801-6527-4DB8-86BB-56729F9BE6DB}" srcId="{F4D20351-B279-4E97-8FB8-D29F2BFA11E8}" destId="{BB7FB37D-8B62-4FEA-9E31-2D886E989EFF}" srcOrd="1" destOrd="0" parTransId="{12610B5A-7D1D-4422-B4B3-05397503C926}" sibTransId="{801C1676-B506-437B-A25B-9344DC56B9B2}"/>
    <dgm:cxn modelId="{E8CB4FBC-6FEA-4829-A456-EDFF9F4C26C2}" srcId="{F4D20351-B279-4E97-8FB8-D29F2BFA11E8}" destId="{13E01CB8-187F-4AA8-9081-F7A9CC9F7B03}" srcOrd="5" destOrd="0" parTransId="{1619A50B-6067-435D-9B29-F01BCB67475B}" sibTransId="{3007C827-9C3A-4EA9-9F62-3363C5F6C092}"/>
    <dgm:cxn modelId="{2DBF15D9-65A6-4333-9358-6D1B29B314D3}" type="presOf" srcId="{B024FEEA-C3AF-4E8A-B6E0-82F6FC6DCBC1}" destId="{76D51C5A-238A-4C70-8456-BCD707B536B8}" srcOrd="1" destOrd="0" presId="urn:microsoft.com/office/officeart/2005/8/layout/list1"/>
    <dgm:cxn modelId="{E3EDA204-71B0-45E0-9F96-E15B35F8A5FF}" srcId="{F4D20351-B279-4E97-8FB8-D29F2BFA11E8}" destId="{205D0730-65DD-4D3D-AE55-3703A111CBE9}" srcOrd="3" destOrd="0" parTransId="{FC78619A-7F9B-4F1E-81BE-B61639F716F7}" sibTransId="{A07F5ED2-F0DA-492A-B251-F3066F6E2FDC}"/>
    <dgm:cxn modelId="{0F286571-159E-4E36-804D-9D259C2CC4A3}" type="presOf" srcId="{13E01CB8-187F-4AA8-9081-F7A9CC9F7B03}" destId="{95CEE816-EC61-44D0-9FB6-D33DCB965A29}" srcOrd="0" destOrd="0" presId="urn:microsoft.com/office/officeart/2005/8/layout/list1"/>
    <dgm:cxn modelId="{11616570-566D-47CE-AA58-A72A05B8F46D}" type="presOf" srcId="{B024FEEA-C3AF-4E8A-B6E0-82F6FC6DCBC1}" destId="{53F80B11-FAFF-4242-89FC-8F0065D4EC8A}" srcOrd="0" destOrd="0" presId="urn:microsoft.com/office/officeart/2005/8/layout/list1"/>
    <dgm:cxn modelId="{4F153A9C-F422-432C-8754-79260ECCB9BA}" type="presOf" srcId="{205D0730-65DD-4D3D-AE55-3703A111CBE9}" destId="{2FCF2926-E4B4-43AF-BE30-177021BA510E}" srcOrd="1" destOrd="0" presId="urn:microsoft.com/office/officeart/2005/8/layout/list1"/>
    <dgm:cxn modelId="{5B6D88B4-FF4B-453F-9C45-08BB4CF4AEAC}" srcId="{F4D20351-B279-4E97-8FB8-D29F2BFA11E8}" destId="{C268AD48-8C0A-457E-A169-24AAAA5D7DC0}" srcOrd="0" destOrd="0" parTransId="{F6609F1E-4D44-4B26-B39B-2DD2BA65A533}" sibTransId="{1CFE902C-A308-4533-9784-C481896BF552}"/>
    <dgm:cxn modelId="{28753FDC-CA17-41C9-9582-08924D7BF90B}" srcId="{F4D20351-B279-4E97-8FB8-D29F2BFA11E8}" destId="{29678C3B-7290-45D3-B8AF-04F9A6529DC3}" srcOrd="4" destOrd="0" parTransId="{71028118-085D-473B-B036-AF5DE5FB7110}" sibTransId="{FB631063-C823-42EF-B439-B08BDA9090FD}"/>
    <dgm:cxn modelId="{5DEA3843-CE65-41C5-A7DB-CE778E50F53A}" type="presParOf" srcId="{99D405FB-8B36-4BE3-A585-9A197FEEB3E9}" destId="{639F8392-6B24-4CC3-B164-D45C37F25484}" srcOrd="0" destOrd="0" presId="urn:microsoft.com/office/officeart/2005/8/layout/list1"/>
    <dgm:cxn modelId="{A0F239CD-1A10-42F7-B6D2-C96B87C95B32}" type="presParOf" srcId="{639F8392-6B24-4CC3-B164-D45C37F25484}" destId="{09B5C3EA-E404-4389-A875-695C954A629F}" srcOrd="0" destOrd="0" presId="urn:microsoft.com/office/officeart/2005/8/layout/list1"/>
    <dgm:cxn modelId="{F0A22F5E-2EA2-46DC-A13B-44ED75CD20DB}" type="presParOf" srcId="{639F8392-6B24-4CC3-B164-D45C37F25484}" destId="{5B1786F8-BD17-49EE-84EE-CB000227F21C}" srcOrd="1" destOrd="0" presId="urn:microsoft.com/office/officeart/2005/8/layout/list1"/>
    <dgm:cxn modelId="{018D96DC-72D4-4EDE-8D3E-CC6A0664949E}" type="presParOf" srcId="{99D405FB-8B36-4BE3-A585-9A197FEEB3E9}" destId="{2120DD39-350B-4A54-AD62-0C193B4C2F6B}" srcOrd="1" destOrd="0" presId="urn:microsoft.com/office/officeart/2005/8/layout/list1"/>
    <dgm:cxn modelId="{61C50F07-36E8-4FC7-89D2-11FA1D13DAFF}" type="presParOf" srcId="{99D405FB-8B36-4BE3-A585-9A197FEEB3E9}" destId="{FB12DD0D-A883-4AB5-B270-038DFE97992B}" srcOrd="2" destOrd="0" presId="urn:microsoft.com/office/officeart/2005/8/layout/list1"/>
    <dgm:cxn modelId="{0EEB3103-B726-4FE0-B98B-25864C71140E}" type="presParOf" srcId="{99D405FB-8B36-4BE3-A585-9A197FEEB3E9}" destId="{A633E1F2-6855-4119-A447-6F55B48A7C0D}" srcOrd="3" destOrd="0" presId="urn:microsoft.com/office/officeart/2005/8/layout/list1"/>
    <dgm:cxn modelId="{087A5CF0-826D-4577-97DB-D398625662C7}" type="presParOf" srcId="{99D405FB-8B36-4BE3-A585-9A197FEEB3E9}" destId="{A30A7002-B5EC-49A0-B1F3-1005BB2E4B33}" srcOrd="4" destOrd="0" presId="urn:microsoft.com/office/officeart/2005/8/layout/list1"/>
    <dgm:cxn modelId="{CE16369E-C596-4B7E-8B90-C915051C139C}" type="presParOf" srcId="{A30A7002-B5EC-49A0-B1F3-1005BB2E4B33}" destId="{53A7CC25-E33A-45C4-9C9A-A456A3E25A36}" srcOrd="0" destOrd="0" presId="urn:microsoft.com/office/officeart/2005/8/layout/list1"/>
    <dgm:cxn modelId="{FF4C2516-0C67-4A65-948F-B8CDF75188D1}" type="presParOf" srcId="{A30A7002-B5EC-49A0-B1F3-1005BB2E4B33}" destId="{8780CBA5-6D0C-4B9E-A11E-9D6F740BC16D}" srcOrd="1" destOrd="0" presId="urn:microsoft.com/office/officeart/2005/8/layout/list1"/>
    <dgm:cxn modelId="{3423BD2E-FFFB-47DB-820E-08B9BCFBF086}" type="presParOf" srcId="{99D405FB-8B36-4BE3-A585-9A197FEEB3E9}" destId="{4B97A569-BD6B-4B70-AD02-162B78EA8A16}" srcOrd="5" destOrd="0" presId="urn:microsoft.com/office/officeart/2005/8/layout/list1"/>
    <dgm:cxn modelId="{42A1A2F2-1A1F-4B8A-8D10-1735D90A6491}" type="presParOf" srcId="{99D405FB-8B36-4BE3-A585-9A197FEEB3E9}" destId="{51910333-E1B9-42C9-A649-8A8B405174F7}" srcOrd="6" destOrd="0" presId="urn:microsoft.com/office/officeart/2005/8/layout/list1"/>
    <dgm:cxn modelId="{EC0CA79E-4F39-434D-B036-DB4737FE5898}" type="presParOf" srcId="{99D405FB-8B36-4BE3-A585-9A197FEEB3E9}" destId="{EC736E19-A24B-46A5-84BE-060C855B0D79}" srcOrd="7" destOrd="0" presId="urn:microsoft.com/office/officeart/2005/8/layout/list1"/>
    <dgm:cxn modelId="{4E854D56-B67B-4F15-9437-8EC2FB3008AD}" type="presParOf" srcId="{99D405FB-8B36-4BE3-A585-9A197FEEB3E9}" destId="{03B48D5E-0D96-4C80-88C2-3F3A1C67A5E5}" srcOrd="8" destOrd="0" presId="urn:microsoft.com/office/officeart/2005/8/layout/list1"/>
    <dgm:cxn modelId="{09094E74-6B5A-4118-BD11-89DE9A180243}" type="presParOf" srcId="{03B48D5E-0D96-4C80-88C2-3F3A1C67A5E5}" destId="{53F80B11-FAFF-4242-89FC-8F0065D4EC8A}" srcOrd="0" destOrd="0" presId="urn:microsoft.com/office/officeart/2005/8/layout/list1"/>
    <dgm:cxn modelId="{896D47B9-F59C-4FBC-A48A-55FC271960FD}" type="presParOf" srcId="{03B48D5E-0D96-4C80-88C2-3F3A1C67A5E5}" destId="{76D51C5A-238A-4C70-8456-BCD707B536B8}" srcOrd="1" destOrd="0" presId="urn:microsoft.com/office/officeart/2005/8/layout/list1"/>
    <dgm:cxn modelId="{CB58BD8D-F2E8-466D-B7AC-598703B97B9E}" type="presParOf" srcId="{99D405FB-8B36-4BE3-A585-9A197FEEB3E9}" destId="{C887C830-EC1F-41CB-8CF5-8F5BCBA8EDAC}" srcOrd="9" destOrd="0" presId="urn:microsoft.com/office/officeart/2005/8/layout/list1"/>
    <dgm:cxn modelId="{182C8D14-1EC1-4087-904F-E6DA75B3F52A}" type="presParOf" srcId="{99D405FB-8B36-4BE3-A585-9A197FEEB3E9}" destId="{4079A7E3-3472-4680-8F50-36664CBA2968}" srcOrd="10" destOrd="0" presId="urn:microsoft.com/office/officeart/2005/8/layout/list1"/>
    <dgm:cxn modelId="{C6A756EA-66AF-46F9-A05D-FB746DF20D4A}" type="presParOf" srcId="{99D405FB-8B36-4BE3-A585-9A197FEEB3E9}" destId="{1F3C1AF0-126A-4E88-918D-2D19E4681833}" srcOrd="11" destOrd="0" presId="urn:microsoft.com/office/officeart/2005/8/layout/list1"/>
    <dgm:cxn modelId="{082D547D-2B21-451A-BE2A-94363654829A}" type="presParOf" srcId="{99D405FB-8B36-4BE3-A585-9A197FEEB3E9}" destId="{965F3302-5F71-45B3-98B5-868A2C596BEB}" srcOrd="12" destOrd="0" presId="urn:microsoft.com/office/officeart/2005/8/layout/list1"/>
    <dgm:cxn modelId="{47D28B85-7749-485D-BAE0-9CB0BB3CD132}" type="presParOf" srcId="{965F3302-5F71-45B3-98B5-868A2C596BEB}" destId="{900CFB39-252A-4FE2-85C2-5F4D54167E4C}" srcOrd="0" destOrd="0" presId="urn:microsoft.com/office/officeart/2005/8/layout/list1"/>
    <dgm:cxn modelId="{319C6F82-51D2-4169-8E9C-112AFBDB0C25}" type="presParOf" srcId="{965F3302-5F71-45B3-98B5-868A2C596BEB}" destId="{2FCF2926-E4B4-43AF-BE30-177021BA510E}" srcOrd="1" destOrd="0" presId="urn:microsoft.com/office/officeart/2005/8/layout/list1"/>
    <dgm:cxn modelId="{FC92CD3B-1A57-4C6A-8CEB-0FF1E5FDFF5B}" type="presParOf" srcId="{99D405FB-8B36-4BE3-A585-9A197FEEB3E9}" destId="{888085BA-4883-4503-805A-685172735613}" srcOrd="13" destOrd="0" presId="urn:microsoft.com/office/officeart/2005/8/layout/list1"/>
    <dgm:cxn modelId="{26207FA7-1B38-46DB-97D0-DD3CF6B9A287}" type="presParOf" srcId="{99D405FB-8B36-4BE3-A585-9A197FEEB3E9}" destId="{92A873F3-1357-401B-8851-FB5CD6A28161}" srcOrd="14" destOrd="0" presId="urn:microsoft.com/office/officeart/2005/8/layout/list1"/>
    <dgm:cxn modelId="{E089ABA1-E30A-41FC-A183-B826DED7AE93}" type="presParOf" srcId="{99D405FB-8B36-4BE3-A585-9A197FEEB3E9}" destId="{5F2F0B63-9F6D-4AA7-8FDE-F2B744CFD0F6}" srcOrd="15" destOrd="0" presId="urn:microsoft.com/office/officeart/2005/8/layout/list1"/>
    <dgm:cxn modelId="{CDA3A462-508D-4406-86D3-0E60E9025A42}" type="presParOf" srcId="{99D405FB-8B36-4BE3-A585-9A197FEEB3E9}" destId="{0381E6D7-7643-4EC4-B667-EB48AD2F49BC}" srcOrd="16" destOrd="0" presId="urn:microsoft.com/office/officeart/2005/8/layout/list1"/>
    <dgm:cxn modelId="{FC874456-BE3E-4E4C-BD31-4CAD9112801A}" type="presParOf" srcId="{0381E6D7-7643-4EC4-B667-EB48AD2F49BC}" destId="{228C8D13-335C-4C0C-91F6-FBAB19CF36B0}" srcOrd="0" destOrd="0" presId="urn:microsoft.com/office/officeart/2005/8/layout/list1"/>
    <dgm:cxn modelId="{5D52ACC1-D99C-42BF-A9F3-29B604F489BA}" type="presParOf" srcId="{0381E6D7-7643-4EC4-B667-EB48AD2F49BC}" destId="{4F5AA41A-DF7B-4757-89AA-4BAE365C8697}" srcOrd="1" destOrd="0" presId="urn:microsoft.com/office/officeart/2005/8/layout/list1"/>
    <dgm:cxn modelId="{35A37DCC-3EB2-434D-BFFF-3940BCACE0BA}" type="presParOf" srcId="{99D405FB-8B36-4BE3-A585-9A197FEEB3E9}" destId="{74750E0A-14C9-4660-8CB6-F8D1D6D52574}" srcOrd="17" destOrd="0" presId="urn:microsoft.com/office/officeart/2005/8/layout/list1"/>
    <dgm:cxn modelId="{BB19FC2C-D5BA-441B-8F7D-7715B84A4AA7}" type="presParOf" srcId="{99D405FB-8B36-4BE3-A585-9A197FEEB3E9}" destId="{987E7B5F-1A53-47AD-9734-C10C3FFC1A25}" srcOrd="18" destOrd="0" presId="urn:microsoft.com/office/officeart/2005/8/layout/list1"/>
    <dgm:cxn modelId="{BD007B86-A968-4090-963F-8A55D1A486C2}" type="presParOf" srcId="{99D405FB-8B36-4BE3-A585-9A197FEEB3E9}" destId="{3F73E5D0-EDA8-4499-BB1B-95B453476D3B}" srcOrd="19" destOrd="0" presId="urn:microsoft.com/office/officeart/2005/8/layout/list1"/>
    <dgm:cxn modelId="{C7CAC189-EA35-4ADF-8B29-A0A08B345F82}" type="presParOf" srcId="{99D405FB-8B36-4BE3-A585-9A197FEEB3E9}" destId="{8530E4DC-5712-4E6A-AC3C-574C184056E0}" srcOrd="20" destOrd="0" presId="urn:microsoft.com/office/officeart/2005/8/layout/list1"/>
    <dgm:cxn modelId="{0C648DEA-5A59-43CE-A1BF-5BD86E3E5916}" type="presParOf" srcId="{8530E4DC-5712-4E6A-AC3C-574C184056E0}" destId="{95CEE816-EC61-44D0-9FB6-D33DCB965A29}" srcOrd="0" destOrd="0" presId="urn:microsoft.com/office/officeart/2005/8/layout/list1"/>
    <dgm:cxn modelId="{9C30F467-8557-4C71-BB15-D2A3F95ABA59}" type="presParOf" srcId="{8530E4DC-5712-4E6A-AC3C-574C184056E0}" destId="{BFC1DB68-489D-4DCE-B1C0-CE491305552D}" srcOrd="1" destOrd="0" presId="urn:microsoft.com/office/officeart/2005/8/layout/list1"/>
    <dgm:cxn modelId="{9BEDF10E-3008-4C4E-901B-3002770769AB}" type="presParOf" srcId="{99D405FB-8B36-4BE3-A585-9A197FEEB3E9}" destId="{48077ED5-4DC9-4DF1-8A14-ACCC5C51E8F6}" srcOrd="21" destOrd="0" presId="urn:microsoft.com/office/officeart/2005/8/layout/list1"/>
    <dgm:cxn modelId="{CF5D1007-E235-4788-A546-2F2ADE6803C9}" type="presParOf" srcId="{99D405FB-8B36-4BE3-A585-9A197FEEB3E9}" destId="{706FFE37-CCA0-4350-AF58-C9CE652957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FADB3-26EA-4FA1-821F-6F5B69048A41}" type="doc">
      <dgm:prSet loTypeId="urn:microsoft.com/office/officeart/2008/layout/PictureStrips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3974F343-2ACF-4BAC-82E0-C8BDFD300276}">
      <dgm:prSet phldrT="[Tekst]" custT="1"/>
      <dgm:spPr/>
      <dgm:t>
        <a:bodyPr/>
        <a:lstStyle/>
        <a:p>
          <a:r>
            <a:rPr lang="pl-PL" sz="1400" b="1" dirty="0" smtClean="0"/>
            <a:t>Powierz profesjonalistom remont, montaż i opiekę nad instalacją grzewczą </a:t>
          </a:r>
          <a:endParaRPr lang="pl-PL" sz="1400" b="1" dirty="0"/>
        </a:p>
      </dgm:t>
    </dgm:pt>
    <dgm:pt modelId="{B13820B7-0684-4528-A3DA-0F45A81C366F}" type="parTrans" cxnId="{0976BE5B-1AF1-40B1-9064-754E443472BF}">
      <dgm:prSet/>
      <dgm:spPr/>
      <dgm:t>
        <a:bodyPr/>
        <a:lstStyle/>
        <a:p>
          <a:endParaRPr lang="pl-PL"/>
        </a:p>
      </dgm:t>
    </dgm:pt>
    <dgm:pt modelId="{952ABA9B-9A94-4F68-A96D-928A92C0E3E5}" type="sibTrans" cxnId="{0976BE5B-1AF1-40B1-9064-754E443472BF}">
      <dgm:prSet/>
      <dgm:spPr/>
      <dgm:t>
        <a:bodyPr/>
        <a:lstStyle/>
        <a:p>
          <a:endParaRPr lang="pl-PL"/>
        </a:p>
      </dgm:t>
    </dgm:pt>
    <dgm:pt modelId="{1C454B9A-BBE0-4A96-B5E7-9B3109C5C56C}">
      <dgm:prSet phldrT="[Tekst]" custT="1"/>
      <dgm:spPr/>
      <dgm:t>
        <a:bodyPr/>
        <a:lstStyle/>
        <a:p>
          <a:r>
            <a:rPr lang="pl-PL" sz="1400" b="1" dirty="0" smtClean="0"/>
            <a:t>Dbaj o urządzenia grzewcze i drożność komina </a:t>
          </a:r>
        </a:p>
        <a:p>
          <a:r>
            <a:rPr lang="pl-PL" sz="1400" b="1" dirty="0" smtClean="0"/>
            <a:t>– regularny serwis </a:t>
          </a:r>
          <a:endParaRPr lang="pl-PL" sz="1400" b="1" dirty="0"/>
        </a:p>
      </dgm:t>
    </dgm:pt>
    <dgm:pt modelId="{73F5E25C-3340-45E7-BC5A-3BAD5CA62551}" type="parTrans" cxnId="{1AE87F45-BDF7-415F-8CCF-A143F5FBBB4B}">
      <dgm:prSet/>
      <dgm:spPr/>
      <dgm:t>
        <a:bodyPr/>
        <a:lstStyle/>
        <a:p>
          <a:endParaRPr lang="pl-PL"/>
        </a:p>
      </dgm:t>
    </dgm:pt>
    <dgm:pt modelId="{D2E25E27-FE40-4180-AC5B-01919F1FFB36}" type="sibTrans" cxnId="{1AE87F45-BDF7-415F-8CCF-A143F5FBBB4B}">
      <dgm:prSet/>
      <dgm:spPr/>
      <dgm:t>
        <a:bodyPr/>
        <a:lstStyle/>
        <a:p>
          <a:endParaRPr lang="pl-PL"/>
        </a:p>
      </dgm:t>
    </dgm:pt>
    <dgm:pt modelId="{9E883799-3D1F-4307-A16F-82E4861522D9}">
      <dgm:prSet phldrT="[Tekst]" custT="1"/>
      <dgm:spPr/>
      <dgm:t>
        <a:bodyPr/>
        <a:lstStyle/>
        <a:p>
          <a:r>
            <a:rPr lang="pl-PL" sz="1400" b="1" dirty="0" smtClean="0"/>
            <a:t>Zapewnij prawidłową wentylację -nie zaklejaj kratek wentylacyjnych</a:t>
          </a:r>
          <a:endParaRPr lang="pl-PL" sz="1400" b="1" dirty="0"/>
        </a:p>
      </dgm:t>
    </dgm:pt>
    <dgm:pt modelId="{FE027ECF-A69B-421D-9ABA-039C29609F39}" type="parTrans" cxnId="{0415064E-B6F2-4672-AAAA-9473AD490DF9}">
      <dgm:prSet/>
      <dgm:spPr/>
      <dgm:t>
        <a:bodyPr/>
        <a:lstStyle/>
        <a:p>
          <a:endParaRPr lang="pl-PL"/>
        </a:p>
      </dgm:t>
    </dgm:pt>
    <dgm:pt modelId="{540C9B30-EB89-4F24-A994-1B8913262AB3}" type="sibTrans" cxnId="{0415064E-B6F2-4672-AAAA-9473AD490DF9}">
      <dgm:prSet/>
      <dgm:spPr/>
      <dgm:t>
        <a:bodyPr/>
        <a:lstStyle/>
        <a:p>
          <a:endParaRPr lang="pl-PL"/>
        </a:p>
      </dgm:t>
    </dgm:pt>
    <dgm:pt modelId="{AF0C1702-F552-4F53-B8D3-B7A08EB8DDAB}">
      <dgm:prSet phldrT="[Tekst]" custT="1"/>
      <dgm:spPr/>
      <dgm:t>
        <a:bodyPr/>
        <a:lstStyle/>
        <a:p>
          <a:r>
            <a:rPr lang="pl-PL" sz="1400" b="1" dirty="0" smtClean="0"/>
            <a:t>Zamontuj czujnik czadu </a:t>
          </a:r>
        </a:p>
        <a:p>
          <a:r>
            <a:rPr lang="pl-PL" sz="1400" b="1" dirty="0" smtClean="0"/>
            <a:t>– koszt czujnika  80-120zł</a:t>
          </a:r>
          <a:endParaRPr lang="pl-PL" sz="1400" b="1" dirty="0"/>
        </a:p>
      </dgm:t>
    </dgm:pt>
    <dgm:pt modelId="{15E5917C-16F0-429A-BD48-523A75FC2378}" type="parTrans" cxnId="{49AC218F-D3DC-40D2-855A-F5CB3C0141DE}">
      <dgm:prSet/>
      <dgm:spPr/>
      <dgm:t>
        <a:bodyPr/>
        <a:lstStyle/>
        <a:p>
          <a:endParaRPr lang="pl-PL"/>
        </a:p>
      </dgm:t>
    </dgm:pt>
    <dgm:pt modelId="{974CBDA1-D7B2-44C9-9023-2B4E6E76E54C}" type="sibTrans" cxnId="{49AC218F-D3DC-40D2-855A-F5CB3C0141DE}">
      <dgm:prSet/>
      <dgm:spPr/>
      <dgm:t>
        <a:bodyPr/>
        <a:lstStyle/>
        <a:p>
          <a:endParaRPr lang="pl-PL"/>
        </a:p>
      </dgm:t>
    </dgm:pt>
    <dgm:pt modelId="{5247A8F4-21BA-436A-9BFA-04A4BAC95DD6}">
      <dgm:prSet phldrT="[Tekst]" custT="1"/>
      <dgm:spPr/>
      <dgm:t>
        <a:bodyPr/>
        <a:lstStyle/>
        <a:p>
          <a:r>
            <a:rPr lang="pl-PL" sz="1400" b="1" dirty="0" smtClean="0"/>
            <a:t>Nie dogrzewaj pomieszczeń urządzeniami, które nie są do tego przeznaczone</a:t>
          </a:r>
          <a:endParaRPr lang="pl-PL" sz="1400" b="1" dirty="0"/>
        </a:p>
      </dgm:t>
    </dgm:pt>
    <dgm:pt modelId="{7F63702F-72AD-4980-B3B9-F5F52BD2AF97}" type="parTrans" cxnId="{FC132603-7EBD-4ADF-B44F-31929D3D4A21}">
      <dgm:prSet/>
      <dgm:spPr/>
      <dgm:t>
        <a:bodyPr/>
        <a:lstStyle/>
        <a:p>
          <a:endParaRPr lang="pl-PL"/>
        </a:p>
      </dgm:t>
    </dgm:pt>
    <dgm:pt modelId="{9A389AE3-2412-4EDE-84E3-746AFFD49107}" type="sibTrans" cxnId="{FC132603-7EBD-4ADF-B44F-31929D3D4A21}">
      <dgm:prSet/>
      <dgm:spPr/>
      <dgm:t>
        <a:bodyPr/>
        <a:lstStyle/>
        <a:p>
          <a:endParaRPr lang="pl-PL"/>
        </a:p>
      </dgm:t>
    </dgm:pt>
    <dgm:pt modelId="{436995F2-941B-4B56-B5B1-78F84AB1B437}">
      <dgm:prSet phldrT="[Tekst]" custT="1"/>
      <dgm:spPr/>
      <dgm:t>
        <a:bodyPr/>
        <a:lstStyle/>
        <a:p>
          <a:r>
            <a:rPr lang="pl-PL" sz="1400" b="1" dirty="0" smtClean="0"/>
            <a:t>Uchylaj okno</a:t>
          </a:r>
          <a:endParaRPr lang="pl-PL" sz="1400" b="1" dirty="0"/>
        </a:p>
      </dgm:t>
    </dgm:pt>
    <dgm:pt modelId="{3E83EF91-D89C-4588-9210-104D80493628}" type="parTrans" cxnId="{C62E27FC-6A72-49BB-9EF9-F1C0903FF03A}">
      <dgm:prSet/>
      <dgm:spPr/>
      <dgm:t>
        <a:bodyPr/>
        <a:lstStyle/>
        <a:p>
          <a:endParaRPr lang="pl-PL"/>
        </a:p>
      </dgm:t>
    </dgm:pt>
    <dgm:pt modelId="{92928B2C-5A66-4B3D-8588-7CEA07AB2E0B}" type="sibTrans" cxnId="{C62E27FC-6A72-49BB-9EF9-F1C0903FF03A}">
      <dgm:prSet/>
      <dgm:spPr/>
      <dgm:t>
        <a:bodyPr/>
        <a:lstStyle/>
        <a:p>
          <a:endParaRPr lang="pl-PL"/>
        </a:p>
      </dgm:t>
    </dgm:pt>
    <dgm:pt modelId="{49E6A31B-56F9-4D7C-97A1-4D4EDFFE8106}">
      <dgm:prSet phldrT="[Tekst]" custT="1"/>
      <dgm:spPr/>
      <dgm:t>
        <a:bodyPr/>
        <a:lstStyle/>
        <a:p>
          <a:r>
            <a:rPr lang="pl-PL" sz="2000" b="1" dirty="0" smtClean="0"/>
            <a:t>Nie bagatelizuj możliwych objawów zatrucia</a:t>
          </a:r>
          <a:endParaRPr lang="pl-PL" sz="2000" b="1" dirty="0"/>
        </a:p>
      </dgm:t>
    </dgm:pt>
    <dgm:pt modelId="{95E77E41-F19A-4726-9FAB-B329C5A61A1B}" type="parTrans" cxnId="{74E180D2-B7E4-45FD-A91D-1531D950AD4B}">
      <dgm:prSet/>
      <dgm:spPr/>
      <dgm:t>
        <a:bodyPr/>
        <a:lstStyle/>
        <a:p>
          <a:endParaRPr lang="pl-PL"/>
        </a:p>
      </dgm:t>
    </dgm:pt>
    <dgm:pt modelId="{B5964254-CA98-4CB4-9E91-FC305355BA99}" type="sibTrans" cxnId="{74E180D2-B7E4-45FD-A91D-1531D950AD4B}">
      <dgm:prSet/>
      <dgm:spPr/>
      <dgm:t>
        <a:bodyPr/>
        <a:lstStyle/>
        <a:p>
          <a:endParaRPr lang="pl-PL"/>
        </a:p>
      </dgm:t>
    </dgm:pt>
    <dgm:pt modelId="{BF97EDCF-28C9-40C9-A60A-02B3925C57F1}" type="pres">
      <dgm:prSet presAssocID="{E7DFADB3-26EA-4FA1-821F-6F5B69048A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506305-2CA0-431C-80F1-751090968A5A}" type="pres">
      <dgm:prSet presAssocID="{3974F343-2ACF-4BAC-82E0-C8BDFD300276}" presName="composite" presStyleCnt="0"/>
      <dgm:spPr/>
    </dgm:pt>
    <dgm:pt modelId="{32935C9E-7BC5-4573-B68A-A31F2F4D2AEA}" type="pres">
      <dgm:prSet presAssocID="{3974F343-2ACF-4BAC-82E0-C8BDFD300276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EAFB89-8252-4311-8A49-AE6A9E66EFB7}" type="pres">
      <dgm:prSet presAssocID="{3974F343-2ACF-4BAC-82E0-C8BDFD300276}" presName="rect2" presStyleLbl="fgImgPlace1" presStyleIdx="0" presStyleCnt="7" custScaleX="133640" custLinFactNeighborX="-20308" custLinFactNeighborY="-24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860C00F-9C90-4024-834E-843D7D87B0DF}" type="pres">
      <dgm:prSet presAssocID="{952ABA9B-9A94-4F68-A96D-928A92C0E3E5}" presName="sibTrans" presStyleCnt="0"/>
      <dgm:spPr/>
    </dgm:pt>
    <dgm:pt modelId="{F5FF46F5-3B1A-412D-8F1C-51342A1CD4A2}" type="pres">
      <dgm:prSet presAssocID="{1C454B9A-BBE0-4A96-B5E7-9B3109C5C56C}" presName="composite" presStyleCnt="0"/>
      <dgm:spPr/>
    </dgm:pt>
    <dgm:pt modelId="{843B87AD-9E8B-47E7-8F76-7595AC58068E}" type="pres">
      <dgm:prSet presAssocID="{1C454B9A-BBE0-4A96-B5E7-9B3109C5C56C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1A7AA8-AD96-4D44-AACB-213E6ED3E228}" type="pres">
      <dgm:prSet presAssocID="{1C454B9A-BBE0-4A96-B5E7-9B3109C5C56C}" presName="rect2" presStyleLbl="fgImgPlace1" presStyleIdx="1" presStyleCnt="7" custScaleX="135046" custLinFactNeighborX="-14742" custLinFactNeighborY="-24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1559AFB2-8B10-4E6E-8B2D-587EA92B6B61}" type="pres">
      <dgm:prSet presAssocID="{D2E25E27-FE40-4180-AC5B-01919F1FFB36}" presName="sibTrans" presStyleCnt="0"/>
      <dgm:spPr/>
    </dgm:pt>
    <dgm:pt modelId="{FD604694-0E13-4C9D-821D-0653EF712870}" type="pres">
      <dgm:prSet presAssocID="{9E883799-3D1F-4307-A16F-82E4861522D9}" presName="composite" presStyleCnt="0"/>
      <dgm:spPr/>
    </dgm:pt>
    <dgm:pt modelId="{AF7A2CAA-C04A-4560-B69F-53C2529C9C1C}" type="pres">
      <dgm:prSet presAssocID="{9E883799-3D1F-4307-A16F-82E4861522D9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AAE4E4-F20C-4F12-A2AC-06A6161FE5C4}" type="pres">
      <dgm:prSet presAssocID="{9E883799-3D1F-4307-A16F-82E4861522D9}" presName="rect2" presStyleLbl="fgImgPlace1" presStyleIdx="2" presStyleCnt="7" custScaleX="138549" custLinFactNeighborX="-19081" custLinFactNeighborY="-24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AA59C9E-FB6F-4DD8-99DA-9B9BBD45A29F}" type="pres">
      <dgm:prSet presAssocID="{540C9B30-EB89-4F24-A994-1B8913262AB3}" presName="sibTrans" presStyleCnt="0"/>
      <dgm:spPr/>
    </dgm:pt>
    <dgm:pt modelId="{66AFF047-FBBA-42F8-844F-61DA282C1B2D}" type="pres">
      <dgm:prSet presAssocID="{AF0C1702-F552-4F53-B8D3-B7A08EB8DDAB}" presName="composite" presStyleCnt="0"/>
      <dgm:spPr/>
    </dgm:pt>
    <dgm:pt modelId="{A42C4023-DE0F-4838-B80A-7CB4597641A2}" type="pres">
      <dgm:prSet presAssocID="{AF0C1702-F552-4F53-B8D3-B7A08EB8DDAB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123E1D-922E-439A-A951-3F3320914D83}" type="pres">
      <dgm:prSet presAssocID="{AF0C1702-F552-4F53-B8D3-B7A08EB8DDAB}" presName="rect2" presStyleLbl="fgImgPlace1" presStyleIdx="3" presStyleCnt="7" custScaleX="128769" custScaleY="8710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21AF397-56B2-4257-A0F5-BDFB32C08484}" type="pres">
      <dgm:prSet presAssocID="{974CBDA1-D7B2-44C9-9023-2B4E6E76E54C}" presName="sibTrans" presStyleCnt="0"/>
      <dgm:spPr/>
    </dgm:pt>
    <dgm:pt modelId="{2251157D-CC1B-4A50-9C3E-95DB88455A1E}" type="pres">
      <dgm:prSet presAssocID="{5247A8F4-21BA-436A-9BFA-04A4BAC95DD6}" presName="composite" presStyleCnt="0"/>
      <dgm:spPr/>
    </dgm:pt>
    <dgm:pt modelId="{39ADAE68-5F2A-4761-BD38-914BF0DA72CE}" type="pres">
      <dgm:prSet presAssocID="{5247A8F4-21BA-436A-9BFA-04A4BAC95DD6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8FD54E-3C86-4B86-A7D7-A26DB3075203}" type="pres">
      <dgm:prSet presAssocID="{5247A8F4-21BA-436A-9BFA-04A4BAC95DD6}" presName="rect2" presStyleLbl="fgImgPlace1" presStyleIdx="4" presStyleCnt="7" custScaleX="133640" custLinFactNeighborX="-20308" custLinFactNeighborY="246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E34F2F8-E8D4-435E-A2C6-45BDE88504AF}" type="pres">
      <dgm:prSet presAssocID="{9A389AE3-2412-4EDE-84E3-746AFFD49107}" presName="sibTrans" presStyleCnt="0"/>
      <dgm:spPr/>
    </dgm:pt>
    <dgm:pt modelId="{0F214F28-6A68-4B6A-8FDD-BCD0CBDB593D}" type="pres">
      <dgm:prSet presAssocID="{436995F2-941B-4B56-B5B1-78F84AB1B437}" presName="composite" presStyleCnt="0"/>
      <dgm:spPr/>
    </dgm:pt>
    <dgm:pt modelId="{30145D70-D755-438F-A93D-5D7AF78E90DD}" type="pres">
      <dgm:prSet presAssocID="{436995F2-941B-4B56-B5B1-78F84AB1B437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37AE38-4DF7-4547-9645-AB55293121E6}" type="pres">
      <dgm:prSet presAssocID="{436995F2-941B-4B56-B5B1-78F84AB1B437}" presName="rect2" presStyleLbl="fgImgPlace1" presStyleIdx="5" presStyleCnt="7" custScaleX="125722" custScaleY="8220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3B42C39-E620-4F1B-B747-657901877A07}" type="pres">
      <dgm:prSet presAssocID="{92928B2C-5A66-4B3D-8588-7CEA07AB2E0B}" presName="sibTrans" presStyleCnt="0"/>
      <dgm:spPr/>
    </dgm:pt>
    <dgm:pt modelId="{54D3895C-F038-4346-88C7-06878E54F8B7}" type="pres">
      <dgm:prSet presAssocID="{49E6A31B-56F9-4D7C-97A1-4D4EDFFE8106}" presName="composite" presStyleCnt="0"/>
      <dgm:spPr/>
    </dgm:pt>
    <dgm:pt modelId="{D3487146-AA41-4B9B-9D4B-925A539BDB3C}" type="pres">
      <dgm:prSet presAssocID="{49E6A31B-56F9-4D7C-97A1-4D4EDFFE8106}" presName="rect1" presStyleLbl="trAlignAcc1" presStyleIdx="6" presStyleCnt="7" custScaleX="121115" custLinFactNeighborX="2506" custLinFactNeighborY="-199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0EFB25-18A1-4D4A-ABF9-3404C0025357}" type="pres">
      <dgm:prSet presAssocID="{49E6A31B-56F9-4D7C-97A1-4D4EDFFE8106}" presName="rect2" presStyleLbl="fgImgPlace1" presStyleIdx="6" presStyleCnt="7" custScaleX="104081" custScaleY="65412" custLinFactNeighborX="-56224" custLinFactNeighborY="-1900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/>
        </a:p>
      </dgm:t>
    </dgm:pt>
  </dgm:ptLst>
  <dgm:cxnLst>
    <dgm:cxn modelId="{206C251E-C6F1-4BA0-8E45-196176895E95}" type="presOf" srcId="{49E6A31B-56F9-4D7C-97A1-4D4EDFFE8106}" destId="{D3487146-AA41-4B9B-9D4B-925A539BDB3C}" srcOrd="0" destOrd="0" presId="urn:microsoft.com/office/officeart/2008/layout/PictureStrips"/>
    <dgm:cxn modelId="{152671A4-E6DB-46A1-8D3D-EC6CC991E85B}" type="presOf" srcId="{9E883799-3D1F-4307-A16F-82E4861522D9}" destId="{AF7A2CAA-C04A-4560-B69F-53C2529C9C1C}" srcOrd="0" destOrd="0" presId="urn:microsoft.com/office/officeart/2008/layout/PictureStrips"/>
    <dgm:cxn modelId="{FC132603-7EBD-4ADF-B44F-31929D3D4A21}" srcId="{E7DFADB3-26EA-4FA1-821F-6F5B69048A41}" destId="{5247A8F4-21BA-436A-9BFA-04A4BAC95DD6}" srcOrd="4" destOrd="0" parTransId="{7F63702F-72AD-4980-B3B9-F5F52BD2AF97}" sibTransId="{9A389AE3-2412-4EDE-84E3-746AFFD49107}"/>
    <dgm:cxn modelId="{49AC218F-D3DC-40D2-855A-F5CB3C0141DE}" srcId="{E7DFADB3-26EA-4FA1-821F-6F5B69048A41}" destId="{AF0C1702-F552-4F53-B8D3-B7A08EB8DDAB}" srcOrd="3" destOrd="0" parTransId="{15E5917C-16F0-429A-BD48-523A75FC2378}" sibTransId="{974CBDA1-D7B2-44C9-9023-2B4E6E76E54C}"/>
    <dgm:cxn modelId="{74E180D2-B7E4-45FD-A91D-1531D950AD4B}" srcId="{E7DFADB3-26EA-4FA1-821F-6F5B69048A41}" destId="{49E6A31B-56F9-4D7C-97A1-4D4EDFFE8106}" srcOrd="6" destOrd="0" parTransId="{95E77E41-F19A-4726-9FAB-B329C5A61A1B}" sibTransId="{B5964254-CA98-4CB4-9E91-FC305355BA99}"/>
    <dgm:cxn modelId="{95A148BC-D853-470C-930A-79DC9B2B91E0}" type="presOf" srcId="{1C454B9A-BBE0-4A96-B5E7-9B3109C5C56C}" destId="{843B87AD-9E8B-47E7-8F76-7595AC58068E}" srcOrd="0" destOrd="0" presId="urn:microsoft.com/office/officeart/2008/layout/PictureStrips"/>
    <dgm:cxn modelId="{1AE87F45-BDF7-415F-8CCF-A143F5FBBB4B}" srcId="{E7DFADB3-26EA-4FA1-821F-6F5B69048A41}" destId="{1C454B9A-BBE0-4A96-B5E7-9B3109C5C56C}" srcOrd="1" destOrd="0" parTransId="{73F5E25C-3340-45E7-BC5A-3BAD5CA62551}" sibTransId="{D2E25E27-FE40-4180-AC5B-01919F1FFB36}"/>
    <dgm:cxn modelId="{C62E27FC-6A72-49BB-9EF9-F1C0903FF03A}" srcId="{E7DFADB3-26EA-4FA1-821F-6F5B69048A41}" destId="{436995F2-941B-4B56-B5B1-78F84AB1B437}" srcOrd="5" destOrd="0" parTransId="{3E83EF91-D89C-4588-9210-104D80493628}" sibTransId="{92928B2C-5A66-4B3D-8588-7CEA07AB2E0B}"/>
    <dgm:cxn modelId="{30C9DE2D-25E9-4ABD-933C-71F253982B93}" type="presOf" srcId="{436995F2-941B-4B56-B5B1-78F84AB1B437}" destId="{30145D70-D755-438F-A93D-5D7AF78E90DD}" srcOrd="0" destOrd="0" presId="urn:microsoft.com/office/officeart/2008/layout/PictureStrips"/>
    <dgm:cxn modelId="{0976BE5B-1AF1-40B1-9064-754E443472BF}" srcId="{E7DFADB3-26EA-4FA1-821F-6F5B69048A41}" destId="{3974F343-2ACF-4BAC-82E0-C8BDFD300276}" srcOrd="0" destOrd="0" parTransId="{B13820B7-0684-4528-A3DA-0F45A81C366F}" sibTransId="{952ABA9B-9A94-4F68-A96D-928A92C0E3E5}"/>
    <dgm:cxn modelId="{27697974-1C1A-4237-BB2B-AE96E74E6BCC}" type="presOf" srcId="{E7DFADB3-26EA-4FA1-821F-6F5B69048A41}" destId="{BF97EDCF-28C9-40C9-A60A-02B3925C57F1}" srcOrd="0" destOrd="0" presId="urn:microsoft.com/office/officeart/2008/layout/PictureStrips"/>
    <dgm:cxn modelId="{0415064E-B6F2-4672-AAAA-9473AD490DF9}" srcId="{E7DFADB3-26EA-4FA1-821F-6F5B69048A41}" destId="{9E883799-3D1F-4307-A16F-82E4861522D9}" srcOrd="2" destOrd="0" parTransId="{FE027ECF-A69B-421D-9ABA-039C29609F39}" sibTransId="{540C9B30-EB89-4F24-A994-1B8913262AB3}"/>
    <dgm:cxn modelId="{84BDF4B7-60E8-4ACB-A76E-1072853128A7}" type="presOf" srcId="{AF0C1702-F552-4F53-B8D3-B7A08EB8DDAB}" destId="{A42C4023-DE0F-4838-B80A-7CB4597641A2}" srcOrd="0" destOrd="0" presId="urn:microsoft.com/office/officeart/2008/layout/PictureStrips"/>
    <dgm:cxn modelId="{440EA1F9-4819-496D-A04C-CF8E04D4BEAA}" type="presOf" srcId="{3974F343-2ACF-4BAC-82E0-C8BDFD300276}" destId="{32935C9E-7BC5-4573-B68A-A31F2F4D2AEA}" srcOrd="0" destOrd="0" presId="urn:microsoft.com/office/officeart/2008/layout/PictureStrips"/>
    <dgm:cxn modelId="{51F63CD4-E11E-4034-B6B2-6088B19FEE3F}" type="presOf" srcId="{5247A8F4-21BA-436A-9BFA-04A4BAC95DD6}" destId="{39ADAE68-5F2A-4761-BD38-914BF0DA72CE}" srcOrd="0" destOrd="0" presId="urn:microsoft.com/office/officeart/2008/layout/PictureStrips"/>
    <dgm:cxn modelId="{E7636A63-CF2E-43CC-8B79-4B3889EB090B}" type="presParOf" srcId="{BF97EDCF-28C9-40C9-A60A-02B3925C57F1}" destId="{44506305-2CA0-431C-80F1-751090968A5A}" srcOrd="0" destOrd="0" presId="urn:microsoft.com/office/officeart/2008/layout/PictureStrips"/>
    <dgm:cxn modelId="{1AD0596E-7727-4007-96D5-69C8A51C6925}" type="presParOf" srcId="{44506305-2CA0-431C-80F1-751090968A5A}" destId="{32935C9E-7BC5-4573-B68A-A31F2F4D2AEA}" srcOrd="0" destOrd="0" presId="urn:microsoft.com/office/officeart/2008/layout/PictureStrips"/>
    <dgm:cxn modelId="{E19E360C-0262-4E0E-BC83-7A3613C6D6FB}" type="presParOf" srcId="{44506305-2CA0-431C-80F1-751090968A5A}" destId="{A1EAFB89-8252-4311-8A49-AE6A9E66EFB7}" srcOrd="1" destOrd="0" presId="urn:microsoft.com/office/officeart/2008/layout/PictureStrips"/>
    <dgm:cxn modelId="{D16C2681-7CFE-4C04-977A-4C5407FEF3DF}" type="presParOf" srcId="{BF97EDCF-28C9-40C9-A60A-02B3925C57F1}" destId="{D860C00F-9C90-4024-834E-843D7D87B0DF}" srcOrd="1" destOrd="0" presId="urn:microsoft.com/office/officeart/2008/layout/PictureStrips"/>
    <dgm:cxn modelId="{679B81B0-69D8-44FF-8E1C-5DDF48AD5842}" type="presParOf" srcId="{BF97EDCF-28C9-40C9-A60A-02B3925C57F1}" destId="{F5FF46F5-3B1A-412D-8F1C-51342A1CD4A2}" srcOrd="2" destOrd="0" presId="urn:microsoft.com/office/officeart/2008/layout/PictureStrips"/>
    <dgm:cxn modelId="{903CFE04-966C-45F8-98C1-91E75425E3E6}" type="presParOf" srcId="{F5FF46F5-3B1A-412D-8F1C-51342A1CD4A2}" destId="{843B87AD-9E8B-47E7-8F76-7595AC58068E}" srcOrd="0" destOrd="0" presId="urn:microsoft.com/office/officeart/2008/layout/PictureStrips"/>
    <dgm:cxn modelId="{420FF74F-B5F5-44AF-A5EB-E3B73867E29E}" type="presParOf" srcId="{F5FF46F5-3B1A-412D-8F1C-51342A1CD4A2}" destId="{001A7AA8-AD96-4D44-AACB-213E6ED3E228}" srcOrd="1" destOrd="0" presId="urn:microsoft.com/office/officeart/2008/layout/PictureStrips"/>
    <dgm:cxn modelId="{77667032-6C01-4370-ADF0-8159E0E968DE}" type="presParOf" srcId="{BF97EDCF-28C9-40C9-A60A-02B3925C57F1}" destId="{1559AFB2-8B10-4E6E-8B2D-587EA92B6B61}" srcOrd="3" destOrd="0" presId="urn:microsoft.com/office/officeart/2008/layout/PictureStrips"/>
    <dgm:cxn modelId="{FD8D4992-166F-4249-94A5-51B71D6EF201}" type="presParOf" srcId="{BF97EDCF-28C9-40C9-A60A-02B3925C57F1}" destId="{FD604694-0E13-4C9D-821D-0653EF712870}" srcOrd="4" destOrd="0" presId="urn:microsoft.com/office/officeart/2008/layout/PictureStrips"/>
    <dgm:cxn modelId="{644DB26D-FD3E-4FA5-9875-59AFB92717D9}" type="presParOf" srcId="{FD604694-0E13-4C9D-821D-0653EF712870}" destId="{AF7A2CAA-C04A-4560-B69F-53C2529C9C1C}" srcOrd="0" destOrd="0" presId="urn:microsoft.com/office/officeart/2008/layout/PictureStrips"/>
    <dgm:cxn modelId="{09D7F9AF-252B-48A5-ABF3-16116F2530BC}" type="presParOf" srcId="{FD604694-0E13-4C9D-821D-0653EF712870}" destId="{84AAE4E4-F20C-4F12-A2AC-06A6161FE5C4}" srcOrd="1" destOrd="0" presId="urn:microsoft.com/office/officeart/2008/layout/PictureStrips"/>
    <dgm:cxn modelId="{1120FDE4-0B1E-41A1-87E8-52B03688C68F}" type="presParOf" srcId="{BF97EDCF-28C9-40C9-A60A-02B3925C57F1}" destId="{DAA59C9E-FB6F-4DD8-99DA-9B9BBD45A29F}" srcOrd="5" destOrd="0" presId="urn:microsoft.com/office/officeart/2008/layout/PictureStrips"/>
    <dgm:cxn modelId="{8C79DC19-66D7-45E7-AD23-B5653FAAB113}" type="presParOf" srcId="{BF97EDCF-28C9-40C9-A60A-02B3925C57F1}" destId="{66AFF047-FBBA-42F8-844F-61DA282C1B2D}" srcOrd="6" destOrd="0" presId="urn:microsoft.com/office/officeart/2008/layout/PictureStrips"/>
    <dgm:cxn modelId="{63A254BD-F620-4D56-A9E8-3FBA2E8FDC84}" type="presParOf" srcId="{66AFF047-FBBA-42F8-844F-61DA282C1B2D}" destId="{A42C4023-DE0F-4838-B80A-7CB4597641A2}" srcOrd="0" destOrd="0" presId="urn:microsoft.com/office/officeart/2008/layout/PictureStrips"/>
    <dgm:cxn modelId="{593EEA0D-00AF-4513-9CBA-78A1DFD5B358}" type="presParOf" srcId="{66AFF047-FBBA-42F8-844F-61DA282C1B2D}" destId="{A4123E1D-922E-439A-A951-3F3320914D83}" srcOrd="1" destOrd="0" presId="urn:microsoft.com/office/officeart/2008/layout/PictureStrips"/>
    <dgm:cxn modelId="{095A9638-1981-4AD1-815D-193E9022A8F8}" type="presParOf" srcId="{BF97EDCF-28C9-40C9-A60A-02B3925C57F1}" destId="{021AF397-56B2-4257-A0F5-BDFB32C08484}" srcOrd="7" destOrd="0" presId="urn:microsoft.com/office/officeart/2008/layout/PictureStrips"/>
    <dgm:cxn modelId="{3BEEA8E4-7D45-40CB-84FF-90C602BD8EEF}" type="presParOf" srcId="{BF97EDCF-28C9-40C9-A60A-02B3925C57F1}" destId="{2251157D-CC1B-4A50-9C3E-95DB88455A1E}" srcOrd="8" destOrd="0" presId="urn:microsoft.com/office/officeart/2008/layout/PictureStrips"/>
    <dgm:cxn modelId="{375382EA-3ECB-4F9D-B243-D66A5C7EBC1A}" type="presParOf" srcId="{2251157D-CC1B-4A50-9C3E-95DB88455A1E}" destId="{39ADAE68-5F2A-4761-BD38-914BF0DA72CE}" srcOrd="0" destOrd="0" presId="urn:microsoft.com/office/officeart/2008/layout/PictureStrips"/>
    <dgm:cxn modelId="{D92EE6C2-51B1-4C14-93B3-92646BC9F86D}" type="presParOf" srcId="{2251157D-CC1B-4A50-9C3E-95DB88455A1E}" destId="{498FD54E-3C86-4B86-A7D7-A26DB3075203}" srcOrd="1" destOrd="0" presId="urn:microsoft.com/office/officeart/2008/layout/PictureStrips"/>
    <dgm:cxn modelId="{C3BA2844-FFA1-44A5-B1FB-EB74FCBBB0E6}" type="presParOf" srcId="{BF97EDCF-28C9-40C9-A60A-02B3925C57F1}" destId="{4E34F2F8-E8D4-435E-A2C6-45BDE88504AF}" srcOrd="9" destOrd="0" presId="urn:microsoft.com/office/officeart/2008/layout/PictureStrips"/>
    <dgm:cxn modelId="{2557304F-AB3F-4B82-81B8-EC6E99F112EE}" type="presParOf" srcId="{BF97EDCF-28C9-40C9-A60A-02B3925C57F1}" destId="{0F214F28-6A68-4B6A-8FDD-BCD0CBDB593D}" srcOrd="10" destOrd="0" presId="urn:microsoft.com/office/officeart/2008/layout/PictureStrips"/>
    <dgm:cxn modelId="{095544C6-2AC0-426E-A722-173BC4883719}" type="presParOf" srcId="{0F214F28-6A68-4B6A-8FDD-BCD0CBDB593D}" destId="{30145D70-D755-438F-A93D-5D7AF78E90DD}" srcOrd="0" destOrd="0" presId="urn:microsoft.com/office/officeart/2008/layout/PictureStrips"/>
    <dgm:cxn modelId="{E98076DF-71A5-45A3-98E0-C2C39C2F7733}" type="presParOf" srcId="{0F214F28-6A68-4B6A-8FDD-BCD0CBDB593D}" destId="{B937AE38-4DF7-4547-9645-AB55293121E6}" srcOrd="1" destOrd="0" presId="urn:microsoft.com/office/officeart/2008/layout/PictureStrips"/>
    <dgm:cxn modelId="{6C53BA93-3B01-43E6-A540-B8B004D05CBA}" type="presParOf" srcId="{BF97EDCF-28C9-40C9-A60A-02B3925C57F1}" destId="{D3B42C39-E620-4F1B-B747-657901877A07}" srcOrd="11" destOrd="0" presId="urn:microsoft.com/office/officeart/2008/layout/PictureStrips"/>
    <dgm:cxn modelId="{2C84E5B4-2312-487F-8DEB-9ECA04570195}" type="presParOf" srcId="{BF97EDCF-28C9-40C9-A60A-02B3925C57F1}" destId="{54D3895C-F038-4346-88C7-06878E54F8B7}" srcOrd="12" destOrd="0" presId="urn:microsoft.com/office/officeart/2008/layout/PictureStrips"/>
    <dgm:cxn modelId="{6920E23A-F399-42E5-A0FE-CBE8484529D2}" type="presParOf" srcId="{54D3895C-F038-4346-88C7-06878E54F8B7}" destId="{D3487146-AA41-4B9B-9D4B-925A539BDB3C}" srcOrd="0" destOrd="0" presId="urn:microsoft.com/office/officeart/2008/layout/PictureStrips"/>
    <dgm:cxn modelId="{BA3CAD38-CF75-4A89-9324-412A2FB1A83F}" type="presParOf" srcId="{54D3895C-F038-4346-88C7-06878E54F8B7}" destId="{ED0EFB25-18A1-4D4A-ABF9-3404C002535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2DD0D-A883-4AB5-B270-038DFE97992B}">
      <dsp:nvSpPr>
        <dsp:cNvPr id="0" name=""/>
        <dsp:cNvSpPr/>
      </dsp:nvSpPr>
      <dsp:spPr>
        <a:xfrm>
          <a:off x="0" y="252442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786F8-BD17-49EE-84EE-CB000227F21C}">
      <dsp:nvSpPr>
        <dsp:cNvPr id="0" name=""/>
        <dsp:cNvSpPr/>
      </dsp:nvSpPr>
      <dsp:spPr>
        <a:xfrm>
          <a:off x="385242" y="3446"/>
          <a:ext cx="6241673" cy="411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1 - Otwórz wszystkie okna i przewietrz pomieszczenia</a:t>
          </a:r>
          <a:endParaRPr lang="pl-PL" sz="1600" b="1" kern="1200" dirty="0"/>
        </a:p>
      </dsp:txBody>
      <dsp:txXfrm>
        <a:off x="405323" y="23527"/>
        <a:ext cx="6201511" cy="371193"/>
      </dsp:txXfrm>
    </dsp:sp>
    <dsp:sp modelId="{51910333-E1B9-42C9-A649-8A8B405174F7}">
      <dsp:nvSpPr>
        <dsp:cNvPr id="0" name=""/>
        <dsp:cNvSpPr/>
      </dsp:nvSpPr>
      <dsp:spPr>
        <a:xfrm>
          <a:off x="0" y="1102213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0CBA5-6D0C-4B9E-A11E-9D6F740BC16D}">
      <dsp:nvSpPr>
        <dsp:cNvPr id="0" name=""/>
        <dsp:cNvSpPr/>
      </dsp:nvSpPr>
      <dsp:spPr>
        <a:xfrm>
          <a:off x="385242" y="589042"/>
          <a:ext cx="6276945" cy="6755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2 - Wynieś poszkodowanego na </a:t>
          </a:r>
          <a:r>
            <a:rPr lang="pl-PL" sz="1600" b="1" kern="1200" smtClean="0"/>
            <a:t>świeże </a:t>
          </a:r>
          <a:r>
            <a:rPr lang="pl-PL" sz="1600" b="1" kern="1200" smtClean="0"/>
            <a:t>powietrze lub  </a:t>
          </a:r>
          <a:r>
            <a:rPr lang="pl-PL" sz="1600" b="1" kern="1200" dirty="0" smtClean="0"/>
            <a:t>jeśli jest świadomy wyprowadź z pomieszczenia </a:t>
          </a:r>
        </a:p>
      </dsp:txBody>
      <dsp:txXfrm>
        <a:off x="418219" y="622019"/>
        <a:ext cx="6210991" cy="609577"/>
      </dsp:txXfrm>
    </dsp:sp>
    <dsp:sp modelId="{4079A7E3-3472-4680-8F50-36664CBA2968}">
      <dsp:nvSpPr>
        <dsp:cNvPr id="0" name=""/>
        <dsp:cNvSpPr/>
      </dsp:nvSpPr>
      <dsp:spPr>
        <a:xfrm>
          <a:off x="0" y="1848356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1C5A-238A-4C70-8456-BCD707B536B8}">
      <dsp:nvSpPr>
        <dsp:cNvPr id="0" name=""/>
        <dsp:cNvSpPr/>
      </dsp:nvSpPr>
      <dsp:spPr>
        <a:xfrm>
          <a:off x="385242" y="1438813"/>
          <a:ext cx="6285791" cy="5719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3 - Rozluźnij ubranie poszkodowanego, osusz jego ciało i okryj go kocem </a:t>
          </a:r>
          <a:endParaRPr lang="pl-PL" sz="1600" b="1" kern="1200" dirty="0"/>
        </a:p>
      </dsp:txBody>
      <dsp:txXfrm>
        <a:off x="413160" y="1466731"/>
        <a:ext cx="6229955" cy="516067"/>
      </dsp:txXfrm>
    </dsp:sp>
    <dsp:sp modelId="{92A873F3-1357-401B-8851-FB5CD6A28161}">
      <dsp:nvSpPr>
        <dsp:cNvPr id="0" name=""/>
        <dsp:cNvSpPr/>
      </dsp:nvSpPr>
      <dsp:spPr>
        <a:xfrm>
          <a:off x="0" y="2539804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F2926-E4B4-43AF-BE30-177021BA510E}">
      <dsp:nvSpPr>
        <dsp:cNvPr id="0" name=""/>
        <dsp:cNvSpPr/>
      </dsp:nvSpPr>
      <dsp:spPr>
        <a:xfrm>
          <a:off x="385242" y="2184956"/>
          <a:ext cx="6276999" cy="517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4 – Oceń stan poszkodowanego, stan świadomości, udrożnij drogi oddechowe</a:t>
          </a:r>
          <a:endParaRPr lang="pl-PL" sz="1600" b="1" kern="1200" dirty="0"/>
        </a:p>
      </dsp:txBody>
      <dsp:txXfrm>
        <a:off x="410490" y="2210204"/>
        <a:ext cx="6226503" cy="466711"/>
      </dsp:txXfrm>
    </dsp:sp>
    <dsp:sp modelId="{987E7B5F-1A53-47AD-9734-C10C3FFC1A25}">
      <dsp:nvSpPr>
        <dsp:cNvPr id="0" name=""/>
        <dsp:cNvSpPr/>
      </dsp:nvSpPr>
      <dsp:spPr>
        <a:xfrm>
          <a:off x="0" y="3684889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A41A-DF7B-4757-89AA-4BAE365C8697}">
      <dsp:nvSpPr>
        <dsp:cNvPr id="0" name=""/>
        <dsp:cNvSpPr/>
      </dsp:nvSpPr>
      <dsp:spPr>
        <a:xfrm>
          <a:off x="424119" y="2846585"/>
          <a:ext cx="6236978" cy="970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5 – Ocena oddechu: </a:t>
          </a:r>
        </a:p>
        <a:p>
          <a:pPr marL="2651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a) Oddycha – ułóż w pozycji bezpiecznej</a:t>
          </a:r>
        </a:p>
        <a:p>
          <a:pPr marL="2651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b) Nie oddycha – rozpocznij resuscytację </a:t>
          </a:r>
          <a:endParaRPr lang="pl-PL" sz="1600" b="1" kern="1200" dirty="0"/>
        </a:p>
      </dsp:txBody>
      <dsp:txXfrm>
        <a:off x="471512" y="2893978"/>
        <a:ext cx="6142192" cy="876058"/>
      </dsp:txXfrm>
    </dsp:sp>
    <dsp:sp modelId="{706FFE37-CCA0-4350-AF58-C9CE652957C2}">
      <dsp:nvSpPr>
        <dsp:cNvPr id="0" name=""/>
        <dsp:cNvSpPr/>
      </dsp:nvSpPr>
      <dsp:spPr>
        <a:xfrm>
          <a:off x="0" y="4183849"/>
          <a:ext cx="6291091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1DB68-489D-4DCE-B1C0-CE491305552D}">
      <dsp:nvSpPr>
        <dsp:cNvPr id="0" name=""/>
        <dsp:cNvSpPr/>
      </dsp:nvSpPr>
      <dsp:spPr>
        <a:xfrm>
          <a:off x="448357" y="4021489"/>
          <a:ext cx="6241673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6 – Wezwij służby ratunkowe – nr telefonu </a:t>
          </a:r>
          <a:r>
            <a:rPr lang="pl-PL" sz="1600" b="1" u="sng" kern="1200" dirty="0" smtClean="0"/>
            <a:t>112 </a:t>
          </a:r>
          <a:endParaRPr lang="pl-PL" sz="1600" b="1" u="sng" kern="1200" dirty="0"/>
        </a:p>
      </dsp:txBody>
      <dsp:txXfrm>
        <a:off x="464209" y="4037341"/>
        <a:ext cx="6209969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6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8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233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334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pl-PL" dirty="0" smtClean="0">
              <a:solidFill>
                <a:schemeClr val="accent2"/>
              </a:solidFill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latin typeface="+mn-lt"/>
              </a:rPr>
              <a:t>Udrażnianie instalacji w celu usunięcia osadów ograniczających wymianę ciepła i drożność – płukanie chemiczne;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Nie izolujemy pionów prowadzonych przez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 smtClean="0">
                <a:latin typeface="+mn-lt"/>
              </a:rPr>
              <a:t>Montaż podzielników kosztów ogrzewania </a:t>
            </a:r>
            <a:r>
              <a:rPr lang="pl-PL" dirty="0" smtClean="0">
                <a:latin typeface="+mn-lt"/>
              </a:rPr>
              <a:t>w budynkach wielorodzinnych (nie ograniczają  zużycia ciepła w sposób bezpośredni, ale  poprzez pokazanie rzeczywistego zużycia ciepła przez poszczególne grzejniki zmieniają nawyki użytkowników i skłaniają do oszczędzania ciepła),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85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855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944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Praca w stand-by: </a:t>
            </a:r>
            <a:r>
              <a:rPr lang="pl-PL" sz="1200" b="1" dirty="0" smtClean="0"/>
              <a:t>j</a:t>
            </a:r>
            <a:r>
              <a:rPr lang="pl-PL" altLang="pl-PL" sz="1200" b="1" dirty="0" smtClean="0"/>
              <a:t>est to nieuzasadniona strata energii! W ciągu roku ma to znaczenie. </a:t>
            </a:r>
            <a:r>
              <a:rPr lang="pl-PL" altLang="pl-PL" sz="1200" dirty="0" smtClean="0"/>
              <a:t>Wyłączając niepotrzebny pobór prądu zmniejszysz swoje rachunki i chronisz środowisko. W przypadku urządzeń, które używane są sporadycznie może okazać się, że ich czas czuwania kosztuje więcej niż czas aktywnej pracy.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59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02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System zarządzania energią w budynku odpowiedzialny jest za:</a:t>
            </a:r>
          </a:p>
          <a:p>
            <a:pPr>
              <a:buFontTx/>
              <a:buNone/>
            </a:pPr>
            <a:r>
              <a:rPr lang="pl-PL" dirty="0" smtClean="0"/>
              <a:t>zbieranie danych,</a:t>
            </a:r>
            <a:r>
              <a:rPr lang="pl-PL" baseline="0" dirty="0" smtClean="0"/>
              <a:t> </a:t>
            </a:r>
            <a:r>
              <a:rPr lang="pl-PL" dirty="0" smtClean="0"/>
              <a:t>zarządzanie,</a:t>
            </a:r>
            <a:r>
              <a:rPr lang="pl-PL" baseline="0" dirty="0" smtClean="0"/>
              <a:t> </a:t>
            </a:r>
            <a:r>
              <a:rPr lang="pl-PL" dirty="0" smtClean="0"/>
              <a:t>kontrolowanie,</a:t>
            </a:r>
            <a:r>
              <a:rPr lang="pl-PL" baseline="0" dirty="0" smtClean="0"/>
              <a:t> </a:t>
            </a:r>
            <a:r>
              <a:rPr lang="pl-PL" dirty="0" smtClean="0"/>
              <a:t>optymalizację,</a:t>
            </a:r>
            <a:r>
              <a:rPr lang="pl-PL" baseline="0" dirty="0" smtClean="0"/>
              <a:t> </a:t>
            </a:r>
            <a:r>
              <a:rPr lang="pl-PL" dirty="0" smtClean="0"/>
              <a:t>prognozowanie obciążenia i zużycia energii elektrycznej, ciepła, chłodu, gazu, wody użytkowej oraz ścieków na poziomie globalnym, na poziomie instalacji jak i też na poziomie poszczególnych najemców lub powierzchni.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solidFill>
                <a:srgbClr val="000000"/>
              </a:solid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rgbClr val="000000"/>
                </a:solidFill>
                <a:latin typeface="+mn-lt"/>
              </a:rPr>
              <a:t>System zarządzania energią pozwala właścicielowi/administratorowi budynku na bieżąco kontrolować </a:t>
            </a:r>
            <a:r>
              <a:rPr lang="pl-PL" b="1" dirty="0" smtClean="0">
                <a:solidFill>
                  <a:srgbClr val="000000"/>
                </a:solidFill>
                <a:latin typeface="+mn-lt"/>
              </a:rPr>
              <a:t>zużycie ciepła </a:t>
            </a:r>
            <a:r>
              <a:rPr lang="pl-PL" dirty="0" smtClean="0">
                <a:solidFill>
                  <a:srgbClr val="000000"/>
                </a:solidFill>
                <a:latin typeface="+mn-lt"/>
              </a:rPr>
              <a:t>i dopasowywać dostawę ciepła tak, aby zapewnić komfort cieplny, ale nie marnotrawić energii. Zwykle jest to skomplikowany układ elektroniczny, który za pomocą siatki czujników zbiera informacje, a poprzez sterownik wysyła sygnały do elementów wykonawczych (zaworów regulacyjnych) dopasowując w ten sposób  dostawę do zmieniających się potrzeb. W ten sposób można zarządzać wszystkimi nośnikami energii.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716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29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Im bardziej „mokre” drewno, tym niższa jest jego wartość opałowa. Oznacza to, że uzyskujemy znacznie mniej ciepła, niż w przypadku</a:t>
            </a:r>
            <a:r>
              <a:rPr lang="pl-PL" sz="1200" baseline="0" dirty="0" smtClean="0">
                <a:solidFill>
                  <a:schemeClr val="tx1"/>
                </a:solidFill>
              </a:rPr>
              <a:t> </a:t>
            </a:r>
            <a:r>
              <a:rPr lang="pl-PL" sz="1200" dirty="0" smtClean="0">
                <a:solidFill>
                  <a:schemeClr val="tx1"/>
                </a:solidFill>
              </a:rPr>
              <a:t>drewna suchego.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Drewno opałowe o wilgotności do 20% – spala się najefektowniej i wytwarza najwięcej ciepła</a:t>
            </a:r>
            <a:endParaRPr lang="pl-PL" dirty="0" smtClean="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l-PL" sz="12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7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16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/>
              <a:t> </a:t>
            </a:r>
            <a:r>
              <a:rPr lang="pl-PL" altLang="pl-P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Spalanie, zwłaszcza </a:t>
            </a:r>
            <a:r>
              <a:rPr lang="pl-PL" altLang="pl-P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wilgotnych odpadów </a:t>
            </a:r>
            <a:r>
              <a:rPr lang="pl-PL" altLang="pl-P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powoduje powstanie mokrej sadzy i </a:t>
            </a:r>
            <a:r>
              <a:rPr lang="pl-PL" altLang="pl-P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niedrożność przewodów kominowych</a:t>
            </a:r>
            <a:r>
              <a:rPr lang="pl-PL" altLang="pl-PL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Może grozić zatruciem domowników czadem.</a:t>
            </a:r>
            <a:endParaRPr lang="pl-PL" sz="1200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65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63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cena za 1t [zł] / wartość opałowa [MJ/kg] = cena ciepła [zł/GJ]</a:t>
            </a:r>
            <a:r>
              <a:rPr kumimoji="0" lang="pl-PL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Nie warto ulegać niskiej cenie za tonę, ale zawsze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przeliczać, ile kosztuje 1GJ ciepła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na tej podstawie porównywać opłacalność różnych rodzajów opału.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98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altLang="pl-PL" sz="1200" dirty="0" smtClean="0"/>
              <a:t>Użytkownicy kotłów górnego spalania, robią błąd i </a:t>
            </a:r>
            <a:r>
              <a:rPr lang="pl-PL" altLang="pl-PL" sz="1200" b="1" u="sng" dirty="0" smtClean="0"/>
              <a:t>rozpalają załadowane paliwo od dołu,</a:t>
            </a:r>
            <a:r>
              <a:rPr lang="pl-PL" altLang="pl-PL" sz="1200" b="1" dirty="0" smtClean="0"/>
              <a:t> </a:t>
            </a:r>
            <a:br>
              <a:rPr lang="pl-PL" altLang="pl-PL" sz="1200" b="1" dirty="0" smtClean="0"/>
            </a:br>
            <a:r>
              <a:rPr lang="pl-PL" altLang="pl-PL" sz="1200" b="1" dirty="0" smtClean="0"/>
              <a:t>co jest bardzo nieefektywne</a:t>
            </a:r>
            <a:r>
              <a:rPr lang="pl-PL" altLang="pl-PL" sz="1200" dirty="0" smtClean="0"/>
              <a:t>. Takie postępowanie powoduje zwiększone zużycie opału, ponadnormatywne zadymienie i ogółem niższą sprawność obsługiwanego pieca. Warto zmienić to nieefektywne przyzwyczajenie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7825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6240" cy="11434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74672" y="6400800"/>
            <a:ext cx="539552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5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72198" y="6286520"/>
            <a:ext cx="1000132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6" y="6297635"/>
            <a:ext cx="4231842" cy="500042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KlvuLvJ_XAhUlYJoKHUpJAC0QjRwIBw&amp;url=http://okieminzyniera.pl/modernizacja-instalacji-grzewczej-krok-po-kroku/&amp;psig=AOvVaw1k9t9hCzjYPvEq5zFrj5dg&amp;ust=150969751650604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JsbnevZ_XAhXiJJoKHVYNCwAQjRwIBw&amp;url=http://www.fakt.pl/pieniadze/finanse/spoldzielnie-kaza-montowac-podzielniki-ciepla/h6ncext&amp;psig=AOvVaw1VUY2D2QqQIXDYgYBtlybC&amp;ust=1509698064310424" TargetMode="Externa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59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rostokąt 4"/>
          <p:cNvSpPr>
            <a:spLocks noChangeArrowheads="1"/>
          </p:cNvSpPr>
          <p:nvPr/>
        </p:nvSpPr>
        <p:spPr bwMode="auto">
          <a:xfrm>
            <a:off x="1043608" y="1705028"/>
            <a:ext cx="7056784" cy="117676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60432" y="6366035"/>
            <a:ext cx="653792" cy="432450"/>
          </a:xfrm>
          <a:prstGeom prst="rect">
            <a:avLst/>
          </a:prstGeom>
        </p:spPr>
        <p:txBody>
          <a:bodyPr/>
          <a:lstStyle/>
          <a:p>
            <a:fld id="{481A0199-D4F3-4EC5-ADDF-5FDB8718D2DF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Właściwe spalanie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Jakość opału - typy węgla kamiennego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824823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5173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80161" y="6366035"/>
            <a:ext cx="634063" cy="432450"/>
          </a:xfrm>
          <a:prstGeom prst="rect">
            <a:avLst/>
          </a:prstGeom>
        </p:spPr>
        <p:txBody>
          <a:bodyPr/>
          <a:lstStyle/>
          <a:p>
            <a:fld id="{B9EFB635-6FBF-4D20-A6A8-8CDEB8167C30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Właściwe spalanie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10428" y="4717970"/>
            <a:ext cx="2354543" cy="939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b="1" dirty="0" smtClean="0">
                <a:solidFill>
                  <a:srgbClr val="5F7901"/>
                </a:solidFill>
              </a:rPr>
              <a:t>Wsad </a:t>
            </a:r>
            <a:r>
              <a:rPr lang="pl-PL" altLang="pl-PL" b="1" dirty="0">
                <a:solidFill>
                  <a:srgbClr val="5F7901"/>
                </a:solidFill>
              </a:rPr>
              <a:t>powinien być rozpalany od góry</a:t>
            </a:r>
            <a:r>
              <a:rPr lang="pl-PL" altLang="pl-PL" dirty="0"/>
              <a:t>,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a </a:t>
            </a:r>
            <a:r>
              <a:rPr lang="pl-PL" altLang="pl-PL" dirty="0"/>
              <a:t>nie od dołu kotła.</a:t>
            </a:r>
            <a:endParaRPr lang="pl-PL" altLang="pl-PL" sz="1100" dirty="0"/>
          </a:p>
        </p:txBody>
      </p:sp>
      <p:sp>
        <p:nvSpPr>
          <p:cNvPr id="11" name="Prostokąt 10"/>
          <p:cNvSpPr/>
          <p:nvPr/>
        </p:nvSpPr>
        <p:spPr>
          <a:xfrm>
            <a:off x="827584" y="170080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solidFill>
                  <a:srgbClr val="5F7901"/>
                </a:solidFill>
              </a:rPr>
              <a:t>Kotły </a:t>
            </a:r>
            <a:r>
              <a:rPr lang="pl-PL" altLang="pl-PL" b="1" dirty="0" smtClean="0">
                <a:solidFill>
                  <a:srgbClr val="5F7901"/>
                </a:solidFill>
              </a:rPr>
              <a:t>górnego </a:t>
            </a:r>
            <a:r>
              <a:rPr lang="pl-PL" altLang="pl-PL" b="1" dirty="0">
                <a:solidFill>
                  <a:srgbClr val="5F7901"/>
                </a:solidFill>
              </a:rPr>
              <a:t>spalania</a:t>
            </a:r>
            <a:r>
              <a:rPr lang="pl-PL" altLang="pl-PL" dirty="0">
                <a:solidFill>
                  <a:srgbClr val="5F7901"/>
                </a:solidFill>
              </a:rPr>
              <a:t>, </a:t>
            </a:r>
            <a:r>
              <a:rPr lang="pl-PL" dirty="0"/>
              <a:t>wlot powietrza pod ruszt a </a:t>
            </a:r>
            <a:r>
              <a:rPr lang="pl-PL" b="1" dirty="0">
                <a:solidFill>
                  <a:srgbClr val="5F7901"/>
                </a:solidFill>
              </a:rPr>
              <a:t>wylot spalin u góry paleniska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Kwalifikują </a:t>
            </a:r>
            <a:r>
              <a:rPr lang="pl-PL" dirty="0"/>
              <a:t>się m.in: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kominki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piece </a:t>
            </a:r>
            <a:r>
              <a:rPr lang="pl-PL" dirty="0"/>
              <a:t>kaflowe i </a:t>
            </a:r>
            <a:r>
              <a:rPr lang="pl-PL" dirty="0" smtClean="0"/>
              <a:t>kuchenne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ok. 90% domowych kotłów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971" y="2060848"/>
            <a:ext cx="5029914" cy="352839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4679398"/>
            <a:ext cx="1026860" cy="109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Użytkowanie kotła</a:t>
            </a:r>
          </a:p>
        </p:txBody>
      </p:sp>
    </p:spTree>
    <p:extLst>
      <p:ext uri="{BB962C8B-B14F-4D97-AF65-F5344CB8AC3E}">
        <p14:creationId xmlns:p14="http://schemas.microsoft.com/office/powerpoint/2010/main" val="739813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80161" y="6366035"/>
            <a:ext cx="634063" cy="432450"/>
          </a:xfrm>
          <a:prstGeom prst="rect">
            <a:avLst/>
          </a:prstGeom>
        </p:spPr>
        <p:txBody>
          <a:bodyPr/>
          <a:lstStyle/>
          <a:p>
            <a:fld id="{9C1EEF87-D665-46A3-9F40-1049D476695E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3729" y="2508920"/>
            <a:ext cx="6256542" cy="365318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39917" y="17654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b="1" dirty="0" smtClean="0">
                <a:solidFill>
                  <a:srgbClr val="5F7901"/>
                </a:solidFill>
              </a:rPr>
              <a:t>Kocioł  zasypowy</a:t>
            </a:r>
            <a:r>
              <a:rPr lang="pl-PL" altLang="pl-PL" dirty="0" smtClean="0"/>
              <a:t>, </a:t>
            </a:r>
            <a:r>
              <a:rPr lang="pl-PL" altLang="pl-PL" dirty="0"/>
              <a:t>g</a:t>
            </a:r>
            <a:r>
              <a:rPr lang="pl-PL" altLang="pl-PL" dirty="0" smtClean="0"/>
              <a:t>dy </a:t>
            </a:r>
            <a:r>
              <a:rPr lang="pl-PL" altLang="pl-PL" b="1" dirty="0" smtClean="0">
                <a:solidFill>
                  <a:srgbClr val="5F7901"/>
                </a:solidFill>
              </a:rPr>
              <a:t>wylot </a:t>
            </a:r>
            <a:r>
              <a:rPr lang="pl-PL" altLang="pl-PL" b="1" dirty="0">
                <a:solidFill>
                  <a:srgbClr val="5F7901"/>
                </a:solidFill>
              </a:rPr>
              <a:t>spalin jest </a:t>
            </a:r>
            <a:r>
              <a:rPr lang="pl-PL" altLang="pl-PL" b="1" dirty="0" smtClean="0">
                <a:solidFill>
                  <a:srgbClr val="5F7901"/>
                </a:solidFill>
              </a:rPr>
              <a:t>pod paliwem, </a:t>
            </a:r>
            <a:r>
              <a:rPr lang="pl-PL" altLang="pl-PL" dirty="0" smtClean="0"/>
              <a:t>na </a:t>
            </a:r>
            <a:r>
              <a:rPr lang="pl-PL" altLang="pl-PL" dirty="0"/>
              <a:t>ogół  jest droższy, ale zużywa mniej </a:t>
            </a:r>
            <a:r>
              <a:rPr lang="pl-PL" altLang="pl-PL" dirty="0" smtClean="0"/>
              <a:t>paliwa i mają większą sprawność.</a:t>
            </a:r>
            <a:endParaRPr lang="pl-PL" alt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Właściwe spalanie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Użytkowanie kotła</a:t>
            </a:r>
          </a:p>
        </p:txBody>
      </p:sp>
    </p:spTree>
    <p:extLst>
      <p:ext uri="{BB962C8B-B14F-4D97-AF65-F5344CB8AC3E}">
        <p14:creationId xmlns:p14="http://schemas.microsoft.com/office/powerpoint/2010/main" val="2690916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57224" y="1649160"/>
            <a:ext cx="7643866" cy="43001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17601" rIns="0" bIns="0" rtlCol="0" anchor="ctr">
            <a:normAutofit lnSpcReduction="10000"/>
          </a:bodyPr>
          <a:lstStyle/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Przy </a:t>
            </a:r>
            <a:r>
              <a:rPr lang="pl-PL" altLang="pl-PL" sz="1800" dirty="0"/>
              <a:t>rozpalaniu bardzo rozdrobnionych paliw np. miałów węglowych czy </a:t>
            </a:r>
            <a:r>
              <a:rPr lang="pl-PL" altLang="pl-PL" sz="1800" dirty="0" err="1"/>
              <a:t>flotów</a:t>
            </a:r>
            <a:r>
              <a:rPr lang="pl-PL" altLang="pl-PL" sz="1800" dirty="0"/>
              <a:t> może być potrzebny nadmuch (ograniczenie zadymienia i lepsza sprawność </a:t>
            </a:r>
            <a:r>
              <a:rPr lang="pl-PL" altLang="pl-PL" sz="1800" dirty="0" smtClean="0"/>
              <a:t>spalania, co </a:t>
            </a:r>
            <a:r>
              <a:rPr lang="pl-PL" altLang="pl-PL" sz="1800" b="1" dirty="0"/>
              <a:t>ogranicza ilość wykorzystywanego opału</a:t>
            </a:r>
            <a:r>
              <a:rPr lang="pl-PL" altLang="pl-PL" sz="1800" dirty="0"/>
              <a:t>). </a:t>
            </a:r>
          </a:p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/>
              <a:t>Kocioł powinien być regularnie oczyszczany z nadmiaru sadzy i smoły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(</a:t>
            </a:r>
            <a:r>
              <a:rPr lang="pl-PL" altLang="pl-PL" sz="1800" dirty="0"/>
              <a:t>będzie wolniej „zarastał). </a:t>
            </a:r>
          </a:p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Czyść </a:t>
            </a:r>
            <a:r>
              <a:rPr lang="pl-PL" altLang="pl-PL" sz="1800" dirty="0"/>
              <a:t>ruszt, </a:t>
            </a:r>
            <a:r>
              <a:rPr lang="pl-PL" altLang="pl-PL" sz="1800" dirty="0" smtClean="0"/>
              <a:t>gdyż palenisko kotła powinno </a:t>
            </a:r>
            <a:r>
              <a:rPr lang="pl-PL" altLang="pl-PL" sz="1800" dirty="0"/>
              <a:t>mieć zapewnioną </a:t>
            </a:r>
            <a:r>
              <a:rPr lang="pl-PL" altLang="pl-PL" sz="1800" dirty="0" smtClean="0"/>
              <a:t>odpowiednią cyrkulację </a:t>
            </a:r>
            <a:r>
              <a:rPr lang="pl-PL" altLang="pl-PL" sz="1800" dirty="0"/>
              <a:t>powierza. </a:t>
            </a:r>
            <a:endParaRPr lang="pl-PL" altLang="pl-PL" sz="1800" dirty="0" smtClean="0"/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Najlepiej palić w kotle, o ile to możliwe bez wygaszania (z użyciem już powstałego żaru). </a:t>
            </a:r>
          </a:p>
          <a:p>
            <a:pPr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Palenie po 30 minutach od rozpalenia powinno być bezdymne. </a:t>
            </a:r>
          </a:p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Sprawdź szczelność kotła i podłączenia do komina. </a:t>
            </a:r>
          </a:p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Komin musi być drożny, szczelny, zapewnić odpowiedni ciąg wymagany dla danego kotła. </a:t>
            </a:r>
          </a:p>
          <a:p>
            <a:pPr>
              <a:spcAft>
                <a:spcPts val="284"/>
              </a:spcAft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dirty="0" smtClean="0"/>
              <a:t>Instalacja grzewcza musi być bezpieczna (zabezpieczenie przed wybuchem kotła). </a:t>
            </a:r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80161" y="6366035"/>
            <a:ext cx="634063" cy="432450"/>
          </a:xfrm>
          <a:prstGeom prst="rect">
            <a:avLst/>
          </a:prstGeom>
        </p:spPr>
        <p:txBody>
          <a:bodyPr/>
          <a:lstStyle/>
          <a:p>
            <a:fld id="{BA406CA4-A797-41FD-B867-5C6A5C7A85E6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Właściwe spalanie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Użytkowanie kotła</a:t>
            </a:r>
          </a:p>
        </p:txBody>
      </p:sp>
    </p:spTree>
    <p:extLst>
      <p:ext uri="{BB962C8B-B14F-4D97-AF65-F5344CB8AC3E}">
        <p14:creationId xmlns:p14="http://schemas.microsoft.com/office/powerpoint/2010/main" val="1266332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Podobny obra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571876"/>
            <a:ext cx="475743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 bwMode="auto">
          <a:xfrm>
            <a:off x="539750" y="260350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altLang="pl-PL" sz="3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395288" y="620713"/>
            <a:ext cx="8229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pl-PL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576" y="1916832"/>
            <a:ext cx="7358114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dirty="0" smtClean="0"/>
              <a:t>Udrażniaj instalację w celu usunięcia osadów ograniczających wymianę ciepła;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pl-PL" sz="400" dirty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l-PL" sz="2000" b="1" dirty="0" smtClean="0"/>
              <a:t>Uszczelniaj</a:t>
            </a:r>
            <a:r>
              <a:rPr lang="pl-PL" sz="2000" dirty="0" smtClean="0"/>
              <a:t>,  w celu eliminacji </a:t>
            </a:r>
            <a:r>
              <a:rPr lang="pl-PL" sz="2000" dirty="0"/>
              <a:t>ubytków wody z </a:t>
            </a:r>
            <a:r>
              <a:rPr lang="pl-PL" sz="2000" dirty="0" smtClean="0"/>
              <a:t>instalacji;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l-PL" sz="500" dirty="0" smtClean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dirty="0" smtClean="0"/>
              <a:t>Montuj automatyczne </a:t>
            </a:r>
            <a:r>
              <a:rPr lang="pl-PL" sz="2000" b="1" dirty="0" smtClean="0"/>
              <a:t>zawory odpowietrzające;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pl-PL" sz="500" b="1" dirty="0" smtClean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b="1" dirty="0" smtClean="0"/>
              <a:t>Izoluj</a:t>
            </a:r>
            <a:r>
              <a:rPr lang="pl-PL" sz="2000" dirty="0" smtClean="0"/>
              <a:t> </a:t>
            </a:r>
            <a:r>
              <a:rPr lang="pl-PL" sz="2000" dirty="0"/>
              <a:t>lub </a:t>
            </a:r>
            <a:r>
              <a:rPr lang="pl-PL" sz="2000" dirty="0" smtClean="0"/>
              <a:t>naprawiaj izolację </a:t>
            </a:r>
            <a:r>
              <a:rPr lang="pl-PL" sz="2000" dirty="0"/>
              <a:t>przewodów i </a:t>
            </a:r>
            <a:r>
              <a:rPr lang="pl-PL" sz="2000" dirty="0" smtClean="0"/>
              <a:t>armatury zamontowanych pomieszczeniach </a:t>
            </a:r>
            <a:r>
              <a:rPr lang="pl-PL" sz="2000" dirty="0"/>
              <a:t>nieogrzewanych lub o niższej </a:t>
            </a:r>
            <a:r>
              <a:rPr lang="pl-PL" sz="2000" dirty="0" smtClean="0"/>
              <a:t>temperaturze;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pl-PL" sz="500" dirty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b="1" dirty="0" smtClean="0"/>
              <a:t>Montuj zawory termostatyczne </a:t>
            </a:r>
            <a:r>
              <a:rPr lang="pl-PL" sz="2000" dirty="0"/>
              <a:t>na wszystkich </a:t>
            </a:r>
            <a:r>
              <a:rPr lang="pl-PL" sz="2000" dirty="0" smtClean="0"/>
              <a:t>grzejnikach;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pl-PL" sz="500" dirty="0" smtClean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dirty="0" smtClean="0"/>
              <a:t>Montuj </a:t>
            </a:r>
            <a:r>
              <a:rPr lang="pl-PL" sz="2000" b="1" dirty="0" smtClean="0"/>
              <a:t>podzielniki kosztów ogrzewania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pl-PL" sz="500" b="1" dirty="0" smtClean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l-PL" sz="2000" b="1" dirty="0" smtClean="0">
                <a:latin typeface="+mn-lt"/>
              </a:rPr>
              <a:t>Odpowiednio użytkuj kocioł grzewczy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600" b="1" dirty="0" smtClean="0">
                <a:solidFill>
                  <a:srgbClr val="5F7901"/>
                </a:solidFill>
              </a:rPr>
              <a:t>Oszczędności zużycia ciepła</a:t>
            </a:r>
            <a:endParaRPr lang="pl-PL" sz="3600" b="1" dirty="0" smtClean="0">
              <a:solidFill>
                <a:srgbClr val="5F790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Użytkowanie instalacji</a:t>
            </a:r>
          </a:p>
        </p:txBody>
      </p:sp>
    </p:spTree>
    <p:extLst>
      <p:ext uri="{BB962C8B-B14F-4D97-AF65-F5344CB8AC3E}">
        <p14:creationId xmlns:p14="http://schemas.microsoft.com/office/powerpoint/2010/main" val="29698596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2910" y="1928802"/>
            <a:ext cx="8175852" cy="14287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17601" rIns="0" bIns="0" rtlCol="0" anchor="ctr">
            <a:normAutofit/>
          </a:bodyPr>
          <a:lstStyle/>
          <a:p>
            <a:pPr marL="0" indent="0"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800" b="1" dirty="0" smtClean="0"/>
              <a:t> W </a:t>
            </a:r>
            <a:r>
              <a:rPr lang="pl-PL" altLang="pl-PL" sz="1800" b="1" dirty="0"/>
              <a:t>nocy, na czas </a:t>
            </a:r>
            <a:r>
              <a:rPr lang="pl-PL" altLang="pl-PL" sz="1800" b="1" dirty="0" smtClean="0"/>
              <a:t>snu zaleca się obniżenie temperatury </a:t>
            </a:r>
            <a:r>
              <a:rPr lang="pl-PL" altLang="pl-PL" sz="1800" b="1" dirty="0"/>
              <a:t>do </a:t>
            </a:r>
            <a:r>
              <a:rPr lang="pl-PL" altLang="pl-PL" sz="1800" b="1" dirty="0" smtClean="0"/>
              <a:t>18°C. </a:t>
            </a:r>
            <a:r>
              <a:rPr lang="pl-PL" altLang="pl-PL" sz="1800" dirty="0" smtClean="0"/>
              <a:t>Przykładowo </a:t>
            </a:r>
            <a:r>
              <a:rPr lang="pl-PL" altLang="pl-PL" sz="1800" dirty="0"/>
              <a:t>zmniejszenie ogrzewania o </a:t>
            </a:r>
            <a:r>
              <a:rPr lang="pl-PL" altLang="pl-PL" sz="1800" b="1" dirty="0" smtClean="0"/>
              <a:t>3°C</a:t>
            </a:r>
            <a:r>
              <a:rPr lang="pl-PL" altLang="pl-PL" sz="1800" dirty="0" smtClean="0"/>
              <a:t> </a:t>
            </a:r>
            <a:r>
              <a:rPr lang="pl-PL" altLang="pl-PL" sz="1800" dirty="0"/>
              <a:t>od godziny 9.00 do 13.00 (gdy jesteśmy poza domem)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i </a:t>
            </a:r>
            <a:r>
              <a:rPr lang="pl-PL" altLang="pl-PL" sz="1800" dirty="0"/>
              <a:t>od 23.00 do 6.00 (pora nocna) umożliwi, w przypadku mieszkania o powierzchni 50 m</a:t>
            </a:r>
            <a:r>
              <a:rPr lang="pl-PL" altLang="pl-PL" sz="1800" baseline="30000" dirty="0"/>
              <a:t>2</a:t>
            </a:r>
            <a:r>
              <a:rPr lang="pl-PL" altLang="pl-PL" sz="1800" dirty="0"/>
              <a:t>, roczną oszczędność kosztów na ogrzewaniu o ok. 240 </a:t>
            </a:r>
            <a:r>
              <a:rPr lang="pl-PL" altLang="pl-PL" sz="1800" dirty="0" smtClean="0"/>
              <a:t>zł/rok</a:t>
            </a:r>
            <a:r>
              <a:rPr lang="pl-PL" altLang="pl-PL" sz="1800" i="1" dirty="0" smtClean="0"/>
              <a:t>;</a:t>
            </a:r>
            <a:endParaRPr lang="pl-PL" altLang="pl-PL" sz="1800" dirty="0"/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68E103AF-ACDD-4827-BB47-209C237A88E4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9424" y="642918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600" b="1" dirty="0" smtClean="0">
                <a:solidFill>
                  <a:srgbClr val="5F7901"/>
                </a:solidFill>
              </a:rPr>
              <a:t>Oszczędności zużycia ciepła</a:t>
            </a:r>
            <a:endParaRPr lang="pl-PL" sz="3600" b="1" dirty="0" smtClean="0">
              <a:solidFill>
                <a:srgbClr val="5F790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Temperatura pomieszczeń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00438"/>
            <a:ext cx="264919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571472" y="3286124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dirty="0" smtClean="0"/>
              <a:t> W przypadku dłuższej nieobecności zaleca się obniżenie temperatury w mieszkaniu ale… </a:t>
            </a:r>
            <a:r>
              <a:rPr lang="pl-PL" altLang="pl-PL" b="1" dirty="0" smtClean="0"/>
              <a:t>Nie należy wychładzać pomieszczeń zbyt mocno </a:t>
            </a:r>
            <a:r>
              <a:rPr lang="pl-PL" altLang="pl-PL" dirty="0" smtClean="0"/>
              <a:t>(czyli poniżej 15°C - może przyczynić się do zawilgocenia i zagrzybienia). Całkowite zakręcanie zaworów w grzejnikach na cały dzień jest nieopłacalne.</a:t>
            </a:r>
            <a:r>
              <a:rPr lang="pl-PL" altLang="pl-PL" b="1" dirty="0" smtClean="0"/>
              <a:t> </a:t>
            </a:r>
            <a:r>
              <a:rPr lang="pl-PL" altLang="pl-PL" dirty="0" smtClean="0"/>
              <a:t>Nie pozostawiaj też uchylonego okna na dłuższy czas;</a:t>
            </a:r>
          </a:p>
          <a:p>
            <a:pPr algn="just"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b="1" dirty="0" smtClean="0"/>
              <a:t> Obniżaj temperaturę w mało używanych pomieszczeniach </a:t>
            </a:r>
            <a:r>
              <a:rPr lang="pl-PL" altLang="pl-PL" dirty="0" smtClean="0"/>
              <a:t>lub przebywając w intensywnym ruchu (sprzątanie, gotowanie)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09431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29776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Ciepła woda użytkowa (CWU)</a:t>
            </a:r>
          </a:p>
        </p:txBody>
      </p:sp>
    </p:spTree>
    <p:extLst>
      <p:ext uri="{BB962C8B-B14F-4D97-AF65-F5344CB8AC3E}">
        <p14:creationId xmlns:p14="http://schemas.microsoft.com/office/powerpoint/2010/main" val="11416415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/>
        </p:nvSpPr>
        <p:spPr>
          <a:xfrm>
            <a:off x="971600" y="548680"/>
            <a:ext cx="7920880" cy="93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Obniżenie kosztów </a:t>
            </a:r>
            <a: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przygotowania </a:t>
            </a:r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CWU i zużycia wody</a:t>
            </a:r>
            <a:endParaRPr lang="pl-PL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2" y="587093"/>
            <a:ext cx="859275" cy="85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9559" y="1821338"/>
            <a:ext cx="833067" cy="785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Prostokąt zaokrąglony 19"/>
          <p:cNvSpPr/>
          <p:nvPr/>
        </p:nvSpPr>
        <p:spPr>
          <a:xfrm>
            <a:off x="971600" y="1700808"/>
            <a:ext cx="7776863" cy="4464496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>Prawidłowe 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</a:rPr>
              <a:t>nawyki domowe </a:t>
            </a:r>
            <a:endParaRPr lang="pl-PL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>obniżenie kosztów przygotowania ciepłej wody użytkowej  do 50 % </a:t>
            </a:r>
          </a:p>
          <a:p>
            <a:endParaRPr lang="pl-PL" sz="2000" b="1" dirty="0" smtClean="0">
              <a:solidFill>
                <a:schemeClr val="tx2"/>
              </a:solidFill>
            </a:endParaRPr>
          </a:p>
          <a:p>
            <a:r>
              <a:rPr lang="pl-PL" sz="2000" b="1" dirty="0" smtClean="0">
                <a:solidFill>
                  <a:schemeClr val="tx2"/>
                </a:solidFill>
              </a:rPr>
              <a:t>Zakręcaj kran</a:t>
            </a:r>
            <a:r>
              <a:rPr lang="pl-PL" sz="2000" b="1" dirty="0">
                <a:solidFill>
                  <a:schemeClr val="tx2"/>
                </a:solidFill>
              </a:rPr>
              <a:t>	 </a:t>
            </a:r>
            <a:r>
              <a:rPr lang="pl-PL" sz="2000" b="1" dirty="0" smtClean="0">
                <a:solidFill>
                  <a:schemeClr val="tx2"/>
                </a:solidFill>
              </a:rPr>
              <a:t>    </a:t>
            </a:r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myjąc zęby</a:t>
            </a:r>
          </a:p>
          <a:p>
            <a:pPr marL="1262063" algn="just"/>
            <a:endParaRPr lang="pl-PL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62063" indent="885825" algn="just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zmywając</a:t>
            </a:r>
          </a:p>
          <a:p>
            <a:pPr marL="1262063" algn="just"/>
            <a:endParaRPr lang="pl-PL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62063" indent="885825" algn="just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biorąc kąpiel</a:t>
            </a:r>
            <a:endParaRPr lang="pl-PL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Łza 44"/>
          <p:cNvSpPr/>
          <p:nvPr/>
        </p:nvSpPr>
        <p:spPr>
          <a:xfrm>
            <a:off x="6953678" y="5162451"/>
            <a:ext cx="972108" cy="675396"/>
          </a:xfrm>
          <a:prstGeom prst="teardrop">
            <a:avLst>
              <a:gd name="adj" fmla="val 1023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40 l</a:t>
            </a:r>
            <a:endParaRPr lang="pl-PL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6251600" y="328387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solidFill>
                  <a:schemeClr val="tx2"/>
                </a:solidFill>
              </a:rPr>
              <a:t>Oszczędność wody nawet: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8999" y="3638721"/>
            <a:ext cx="748946" cy="65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5902" y="4311893"/>
            <a:ext cx="732043" cy="77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8867" y="4855383"/>
            <a:ext cx="718656" cy="7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Łącznik prosty 12"/>
          <p:cNvCxnSpPr/>
          <p:nvPr/>
        </p:nvCxnSpPr>
        <p:spPr>
          <a:xfrm>
            <a:off x="1811411" y="1839523"/>
            <a:ext cx="786563" cy="7856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H="1">
            <a:off x="1686155" y="1830015"/>
            <a:ext cx="828415" cy="8311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Łza 37"/>
          <p:cNvSpPr/>
          <p:nvPr/>
        </p:nvSpPr>
        <p:spPr>
          <a:xfrm>
            <a:off x="6953678" y="4361190"/>
            <a:ext cx="972108" cy="675396"/>
          </a:xfrm>
          <a:prstGeom prst="teardrop">
            <a:avLst>
              <a:gd name="adj" fmla="val 1023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50 l</a:t>
            </a:r>
            <a:endParaRPr lang="pl-PL" dirty="0"/>
          </a:p>
        </p:txBody>
      </p:sp>
      <p:sp>
        <p:nvSpPr>
          <p:cNvPr id="47" name="Łza 46"/>
          <p:cNvSpPr/>
          <p:nvPr/>
        </p:nvSpPr>
        <p:spPr>
          <a:xfrm>
            <a:off x="6953678" y="3622862"/>
            <a:ext cx="972108" cy="675396"/>
          </a:xfrm>
          <a:prstGeom prst="teardrop">
            <a:avLst>
              <a:gd name="adj" fmla="val 1023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40 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43900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zaokrąglony 27"/>
          <p:cNvSpPr/>
          <p:nvPr/>
        </p:nvSpPr>
        <p:spPr>
          <a:xfrm>
            <a:off x="971600" y="548680"/>
            <a:ext cx="7920880" cy="93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Obniżenie kosztów </a:t>
            </a:r>
            <a: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przygotowania </a:t>
            </a:r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CWU i </a:t>
            </a:r>
            <a:r>
              <a:rPr lang="pl-PL" sz="2000" b="1" dirty="0" smtClean="0">
                <a:solidFill>
                  <a:schemeClr val="tx2"/>
                </a:solidFill>
              </a:rPr>
              <a:t>zużycia wody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40" name="Łza 39"/>
          <p:cNvSpPr/>
          <p:nvPr/>
        </p:nvSpPr>
        <p:spPr>
          <a:xfrm>
            <a:off x="7605656" y="4708928"/>
            <a:ext cx="972108" cy="675396"/>
          </a:xfrm>
          <a:prstGeom prst="teardrop">
            <a:avLst>
              <a:gd name="adj" fmla="val 10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628" y="1601476"/>
            <a:ext cx="839961" cy="815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2" y="587093"/>
            <a:ext cx="859275" cy="85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313" y="2583799"/>
            <a:ext cx="859276" cy="822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627" y="3557590"/>
            <a:ext cx="839961" cy="785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522" y="4493692"/>
            <a:ext cx="833067" cy="785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Prostokąt zaokrąglony 19"/>
          <p:cNvSpPr/>
          <p:nvPr/>
        </p:nvSpPr>
        <p:spPr>
          <a:xfrm>
            <a:off x="971600" y="4418483"/>
            <a:ext cx="7920880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NAPRAW KRANY</a:t>
            </a:r>
          </a:p>
          <a:p>
            <a:pPr marL="1262063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Oszczędność kosztów CWU </a:t>
            </a:r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10-20 </a:t>
            </a:r>
            <a:r>
              <a:rPr lang="pl-PL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%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971600" y="2517701"/>
            <a:ext cx="7920880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PRANIE</a:t>
            </a:r>
          </a:p>
          <a:p>
            <a:pPr indent="1262063" algn="just"/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</a:t>
            </a:r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łączaj pralkę kiedy jest pełna</a:t>
            </a:r>
            <a:endParaRPr lang="pl-PL" sz="2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971600" y="3482380"/>
            <a:ext cx="7920880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TOALETA</a:t>
            </a:r>
          </a:p>
          <a:p>
            <a:pPr marL="1262063" algn="just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Toaleta to nie śmietnik. </a:t>
            </a:r>
          </a:p>
          <a:p>
            <a:pPr marL="1262063" algn="just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Wyrzucaj odpadki do kosza</a:t>
            </a:r>
            <a:endParaRPr lang="pl-PL" sz="2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971600" y="1548407"/>
            <a:ext cx="7920880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KĄPIEL</a:t>
            </a:r>
          </a:p>
          <a:p>
            <a:pPr indent="1262063" algn="just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Wybierz prysznic zamiast wanny</a:t>
            </a:r>
          </a:p>
          <a:p>
            <a:pPr indent="1262063" algn="just"/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Oszczędność </a:t>
            </a:r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kosztów CWU </a:t>
            </a:r>
            <a:r>
              <a:rPr lang="pl-PL" sz="2000" b="1" dirty="0" smtClean="0">
                <a:solidFill>
                  <a:schemeClr val="tx2"/>
                </a:solidFill>
              </a:rPr>
              <a:t>60-70 </a:t>
            </a:r>
            <a:r>
              <a:rPr lang="pl-PL" sz="2000" b="1" dirty="0">
                <a:solidFill>
                  <a:schemeClr val="tx2"/>
                </a:solidFill>
              </a:rPr>
              <a:t>%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135" y="5429795"/>
            <a:ext cx="846453" cy="773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Prostokąt zaokrąglony 29"/>
          <p:cNvSpPr/>
          <p:nvPr/>
        </p:nvSpPr>
        <p:spPr>
          <a:xfrm>
            <a:off x="972166" y="5380516"/>
            <a:ext cx="7920313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ZMYWARKA</a:t>
            </a:r>
          </a:p>
          <a:p>
            <a:pPr marL="1262063" algn="just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Zużywa mniej wody </a:t>
            </a:r>
          </a:p>
          <a:p>
            <a:pPr marL="1262063" algn="just"/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niż tradycyjne mycie naczyń </a:t>
            </a:r>
            <a:endParaRPr lang="pl-PL" sz="2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" name="Łza 6143"/>
          <p:cNvSpPr/>
          <p:nvPr/>
        </p:nvSpPr>
        <p:spPr>
          <a:xfrm>
            <a:off x="6233891" y="1801546"/>
            <a:ext cx="972108" cy="675396"/>
          </a:xfrm>
          <a:prstGeom prst="teardrop">
            <a:avLst>
              <a:gd name="adj" fmla="val 1023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5803275" y="1464847"/>
            <a:ext cx="180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Prysznic 10 min: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ok.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5</a:t>
            </a:r>
            <a:r>
              <a:rPr lang="pl-PL" b="1" dirty="0" smtClean="0">
                <a:solidFill>
                  <a:schemeClr val="bg1"/>
                </a:solidFill>
              </a:rPr>
              <a:t>0 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4" name="Łza 33"/>
          <p:cNvSpPr/>
          <p:nvPr/>
        </p:nvSpPr>
        <p:spPr>
          <a:xfrm>
            <a:off x="7605656" y="1769987"/>
            <a:ext cx="972108" cy="675396"/>
          </a:xfrm>
          <a:prstGeom prst="teardrop">
            <a:avLst>
              <a:gd name="adj" fmla="val 10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7470707" y="1458083"/>
            <a:ext cx="12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 wannie: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ok.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150 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7" name="Łza 36"/>
          <p:cNvSpPr/>
          <p:nvPr/>
        </p:nvSpPr>
        <p:spPr>
          <a:xfrm>
            <a:off x="7596336" y="2791373"/>
            <a:ext cx="972108" cy="675396"/>
          </a:xfrm>
          <a:prstGeom prst="teardrop">
            <a:avLst>
              <a:gd name="adj" fmla="val 10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5" name="Prostokąt 6144"/>
          <p:cNvSpPr/>
          <p:nvPr/>
        </p:nvSpPr>
        <p:spPr>
          <a:xfrm>
            <a:off x="5805710" y="4343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Kropla/s :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ok.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4700 l/rok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9" name="Łza 38"/>
          <p:cNvSpPr/>
          <p:nvPr/>
        </p:nvSpPr>
        <p:spPr>
          <a:xfrm>
            <a:off x="7605657" y="3714511"/>
            <a:ext cx="972108" cy="675396"/>
          </a:xfrm>
          <a:prstGeom prst="teardrop">
            <a:avLst>
              <a:gd name="adj" fmla="val 10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Łza 40"/>
          <p:cNvSpPr/>
          <p:nvPr/>
        </p:nvSpPr>
        <p:spPr>
          <a:xfrm>
            <a:off x="7605656" y="5615293"/>
            <a:ext cx="972108" cy="675396"/>
          </a:xfrm>
          <a:prstGeom prst="teardrop">
            <a:avLst>
              <a:gd name="adj" fmla="val 102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5754141" y="33796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Spłukanie toalety: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ok.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10 </a:t>
            </a:r>
            <a:r>
              <a:rPr lang="pl-PL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5805710" y="2484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Pranie: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ok.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60 </a:t>
            </a:r>
            <a:r>
              <a:rPr lang="pl-PL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5832779" y="5292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Zmywanie ręczne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nawet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1</a:t>
            </a:r>
            <a:r>
              <a:rPr lang="pl-PL" b="1" dirty="0" smtClean="0">
                <a:solidFill>
                  <a:schemeClr val="bg1"/>
                </a:solidFill>
              </a:rPr>
              <a:t>00 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5" name="Łza 44"/>
          <p:cNvSpPr/>
          <p:nvPr/>
        </p:nvSpPr>
        <p:spPr>
          <a:xfrm>
            <a:off x="6093356" y="5615293"/>
            <a:ext cx="972108" cy="675396"/>
          </a:xfrm>
          <a:prstGeom prst="teardrop">
            <a:avLst>
              <a:gd name="adj" fmla="val 1023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5855557" y="5292533"/>
            <a:ext cx="158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Zmywarka: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ok.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15 l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3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971600" y="548680"/>
            <a:ext cx="7920880" cy="93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Obniżenie kosztów przygotowania CWU</a:t>
            </a:r>
            <a:endParaRPr lang="pl-PL" sz="2000" b="1" dirty="0">
              <a:solidFill>
                <a:schemeClr val="tx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2" y="587093"/>
            <a:ext cx="859275" cy="85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Prostokąt zaokrąglony 19"/>
          <p:cNvSpPr/>
          <p:nvPr/>
        </p:nvSpPr>
        <p:spPr>
          <a:xfrm>
            <a:off x="971600" y="4365104"/>
            <a:ext cx="7920880" cy="6915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	Zmiana </a:t>
            </a:r>
            <a:r>
              <a:rPr lang="pl-PL" sz="2000" b="1" dirty="0">
                <a:solidFill>
                  <a:schemeClr val="tx2"/>
                </a:solidFill>
              </a:rPr>
              <a:t>taryfy elektrycznej </a:t>
            </a:r>
            <a:r>
              <a:rPr lang="pl-PL" sz="2000" b="1" dirty="0" smtClean="0">
                <a:solidFill>
                  <a:schemeClr val="tx2"/>
                </a:solidFill>
              </a:rPr>
              <a:t>			30 </a:t>
            </a:r>
            <a:r>
              <a:rPr lang="pl-PL" sz="2000" b="1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971600" y="2497286"/>
            <a:ext cx="7920880" cy="105730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	Bateria </a:t>
            </a:r>
            <a:r>
              <a:rPr lang="pl-PL" sz="2000" b="1" dirty="0">
                <a:solidFill>
                  <a:schemeClr val="tx2"/>
                </a:solidFill>
              </a:rPr>
              <a:t>z mieszaczem </a:t>
            </a:r>
            <a:r>
              <a:rPr lang="pl-PL" sz="2000" b="1" dirty="0" smtClean="0">
                <a:solidFill>
                  <a:schemeClr val="tx2"/>
                </a:solidFill>
              </a:rPr>
              <a:t>				25 %</a:t>
            </a:r>
          </a:p>
          <a:p>
            <a:r>
              <a:rPr lang="pl-PL" sz="2000" b="1" dirty="0" smtClean="0">
                <a:solidFill>
                  <a:schemeClr val="tx2"/>
                </a:solidFill>
              </a:rPr>
              <a:t>	Bateria </a:t>
            </a:r>
            <a:r>
              <a:rPr lang="pl-PL" sz="2000" b="1" dirty="0">
                <a:solidFill>
                  <a:schemeClr val="tx2"/>
                </a:solidFill>
              </a:rPr>
              <a:t>z termostatem </a:t>
            </a:r>
            <a:r>
              <a:rPr lang="pl-PL" sz="2000" b="1" dirty="0" smtClean="0">
                <a:solidFill>
                  <a:schemeClr val="tx2"/>
                </a:solidFill>
              </a:rPr>
              <a:t>				50%</a:t>
            </a:r>
          </a:p>
          <a:p>
            <a:r>
              <a:rPr lang="pl-PL" sz="2000" b="1" dirty="0" smtClean="0">
                <a:solidFill>
                  <a:schemeClr val="tx2"/>
                </a:solidFill>
              </a:rPr>
              <a:t>	Baterie </a:t>
            </a:r>
            <a:r>
              <a:rPr lang="pl-PL" sz="2000" b="1" dirty="0">
                <a:solidFill>
                  <a:schemeClr val="tx2"/>
                </a:solidFill>
              </a:rPr>
              <a:t>bezdotykowe </a:t>
            </a:r>
            <a:r>
              <a:rPr lang="pl-PL" sz="2000" b="1" dirty="0" smtClean="0">
                <a:solidFill>
                  <a:schemeClr val="tx2"/>
                </a:solidFill>
              </a:rPr>
              <a:t>				60%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971600" y="3626499"/>
            <a:ext cx="7920880" cy="6667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	Prawidłowa </a:t>
            </a:r>
            <a:r>
              <a:rPr lang="pl-PL" sz="2000" b="1" dirty="0">
                <a:solidFill>
                  <a:schemeClr val="tx2"/>
                </a:solidFill>
              </a:rPr>
              <a:t>temperatura wody w zasobniku </a:t>
            </a:r>
            <a:r>
              <a:rPr lang="pl-PL" sz="2000" b="1" dirty="0" smtClean="0">
                <a:solidFill>
                  <a:schemeClr val="tx2"/>
                </a:solidFill>
              </a:rPr>
              <a:t>	30 </a:t>
            </a:r>
            <a:r>
              <a:rPr lang="pl-PL" sz="2000" b="1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971600" y="5157192"/>
            <a:ext cx="7920880" cy="936103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	Stosowanie </a:t>
            </a:r>
            <a:r>
              <a:rPr lang="pl-PL" sz="2000" b="1" dirty="0">
                <a:solidFill>
                  <a:schemeClr val="tx2"/>
                </a:solidFill>
              </a:rPr>
              <a:t>pompy cyrkulacyjnej (przy rozległych instalacjach)</a:t>
            </a:r>
          </a:p>
          <a:p>
            <a:r>
              <a:rPr lang="pl-PL" sz="2000" b="1" dirty="0" smtClean="0">
                <a:solidFill>
                  <a:schemeClr val="tx2"/>
                </a:solidFill>
              </a:rPr>
              <a:t>	Ograniczenie </a:t>
            </a:r>
            <a:r>
              <a:rPr lang="pl-PL" sz="2000" b="1" dirty="0">
                <a:solidFill>
                  <a:schemeClr val="tx2"/>
                </a:solidFill>
              </a:rPr>
              <a:t>nocne temperatury dla c.w.u.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522" y="2633097"/>
            <a:ext cx="833067" cy="785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Prostokąt zaokrąglony 35"/>
          <p:cNvSpPr/>
          <p:nvPr/>
        </p:nvSpPr>
        <p:spPr>
          <a:xfrm>
            <a:off x="971600" y="1657685"/>
            <a:ext cx="7920880" cy="801186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	Zastosowanie </a:t>
            </a:r>
            <a:r>
              <a:rPr lang="pl-PL" sz="2000" b="1" dirty="0" err="1">
                <a:solidFill>
                  <a:schemeClr val="tx2"/>
                </a:solidFill>
              </a:rPr>
              <a:t>p</a:t>
            </a:r>
            <a:r>
              <a:rPr lang="pl-PL" sz="2000" b="1" dirty="0" err="1" smtClean="0">
                <a:solidFill>
                  <a:schemeClr val="tx2"/>
                </a:solidFill>
              </a:rPr>
              <a:t>erlatora</a:t>
            </a:r>
            <a:r>
              <a:rPr lang="pl-PL" sz="2000" b="1" dirty="0" smtClean="0">
                <a:solidFill>
                  <a:schemeClr val="tx2"/>
                </a:solidFill>
              </a:rPr>
              <a:t>				50 </a:t>
            </a:r>
            <a:r>
              <a:rPr lang="pl-PL" sz="2000" b="1" dirty="0">
                <a:solidFill>
                  <a:schemeClr val="tx2"/>
                </a:solidFill>
              </a:rPr>
              <a:t>%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61" y="1726530"/>
            <a:ext cx="936051" cy="6981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61" y="3558391"/>
            <a:ext cx="845928" cy="78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00411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-36513" y="-79375"/>
            <a:ext cx="914400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281782" y="2977788"/>
            <a:ext cx="882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>Racjonalne wykorzystanie ciepła i energii elektrycznej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Wentylacja</a:t>
            </a:r>
            <a:endParaRPr lang="pl-PL" sz="3600" b="1" i="1" dirty="0" smtClean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65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Wentylacja</a:t>
            </a:r>
            <a:endParaRPr lang="pl-PL" sz="3600" b="1" i="1" dirty="0" smtClean="0">
              <a:solidFill>
                <a:srgbClr val="5F790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95736" y="5013176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2" indent="-350838">
              <a:buFont typeface="Wingdings" pitchFamily="2" charset="2"/>
              <a:buChar char="q"/>
            </a:pPr>
            <a:r>
              <a:rPr lang="pl-PL" sz="2000" dirty="0" smtClean="0"/>
              <a:t>jeżeli jest taka możliwość, należy stosować rekuperację (wentylację mechaniczną z odzyskiem ciepła).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5264895" cy="31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5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Wentylacja</a:t>
            </a:r>
            <a:endParaRPr lang="pl-PL" sz="3600" b="1" i="1" dirty="0" smtClean="0">
              <a:solidFill>
                <a:srgbClr val="5F790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162880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sz="2000" dirty="0" smtClean="0"/>
              <a:t>straty energii można obniżyć;</a:t>
            </a:r>
          </a:p>
          <a:p>
            <a:pPr marL="265113" lvl="2" indent="-265113">
              <a:buFont typeface="Wingdings" pitchFamily="2" charset="2"/>
              <a:buChar char="Ø"/>
            </a:pPr>
            <a:r>
              <a:rPr lang="pl-PL" sz="2000" dirty="0" smtClean="0"/>
              <a:t>jeżeli jest taka możliwość, należy </a:t>
            </a:r>
            <a:r>
              <a:rPr lang="pl-PL" sz="2000" b="1" dirty="0" smtClean="0"/>
              <a:t>stosować rekuperację </a:t>
            </a:r>
            <a:r>
              <a:rPr lang="pl-PL" sz="2000" dirty="0" smtClean="0"/>
              <a:t>(wentylację mechaniczną z odzyskiem ciepła);</a:t>
            </a:r>
          </a:p>
          <a:p>
            <a:endParaRPr lang="pl-PL" sz="2000" dirty="0" smtClean="0"/>
          </a:p>
          <a:p>
            <a:r>
              <a:rPr lang="pl-PL" sz="2000" dirty="0" smtClean="0"/>
              <a:t>Powietrze usuwane i nawiewane przepływa przez wymiennik ciepła w centrali wentylacyjnej (nie mieszając się). Powietrze nawiewane ogrzewa się wówczas od nawiewanego. </a:t>
            </a:r>
          </a:p>
        </p:txBody>
      </p:sp>
      <p:pic>
        <p:nvPicPr>
          <p:cNvPr id="9" name="Picture 2" descr="C:\Users\pratajczak\Desktop\Prezentacja Łobżenica\grafika\dzialanie2.jpg"/>
          <p:cNvPicPr>
            <a:picLocks noChangeAspect="1" noChangeArrowheads="1"/>
          </p:cNvPicPr>
          <p:nvPr/>
        </p:nvPicPr>
        <p:blipFill>
          <a:blip r:embed="rId2" cstate="print"/>
          <a:srcRect l="54769"/>
          <a:stretch>
            <a:fillRect/>
          </a:stretch>
        </p:blipFill>
        <p:spPr bwMode="auto">
          <a:xfrm>
            <a:off x="5004048" y="3645024"/>
            <a:ext cx="3874564" cy="2328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Prostokąt 10"/>
          <p:cNvSpPr/>
          <p:nvPr/>
        </p:nvSpPr>
        <p:spPr>
          <a:xfrm>
            <a:off x="755576" y="407707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Ø"/>
            </a:pPr>
            <a:r>
              <a:rPr lang="pl-PL" sz="2000" dirty="0" smtClean="0"/>
              <a:t> w praktyce średnia sezonowa sprawność odzysku ciepła to ok. 70%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40365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29776" y="29249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Energia elektryczna</a:t>
            </a:r>
          </a:p>
          <a:p>
            <a:pPr algn="ctr"/>
            <a:r>
              <a:rPr lang="pl-PL" sz="3600" b="1" i="1" dirty="0" smtClean="0">
                <a:solidFill>
                  <a:srgbClr val="5F7901"/>
                </a:solidFill>
              </a:rPr>
              <a:t>urządzenia, oświetlenie</a:t>
            </a:r>
          </a:p>
        </p:txBody>
      </p:sp>
    </p:spTree>
    <p:extLst>
      <p:ext uri="{BB962C8B-B14F-4D97-AF65-F5344CB8AC3E}">
        <p14:creationId xmlns:p14="http://schemas.microsoft.com/office/powerpoint/2010/main" val="840365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04361"/>
            <a:ext cx="7807680" cy="1144800"/>
          </a:xfrm>
          <a:ln/>
        </p:spPr>
        <p:txBody>
          <a:bodyPr vert="horz" lIns="91440" tIns="19201" rIns="91440" bIns="45720" rtlCol="0" anchor="ctr">
            <a:no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3600" dirty="0" smtClean="0">
                <a:solidFill>
                  <a:srgbClr val="5F7901"/>
                </a:solidFill>
                <a:latin typeface="+mn-lt"/>
                <a:ea typeface="+mn-ea"/>
                <a:cs typeface="+mn-cs"/>
              </a:rPr>
              <a:t>Zużycie energii elektrycznej </a:t>
            </a:r>
            <a:br>
              <a:rPr lang="pl-PL" altLang="pl-PL" sz="3600" dirty="0" smtClean="0">
                <a:solidFill>
                  <a:srgbClr val="5F7901"/>
                </a:solidFill>
                <a:latin typeface="+mn-lt"/>
                <a:ea typeface="+mn-ea"/>
                <a:cs typeface="+mn-cs"/>
              </a:rPr>
            </a:br>
            <a:r>
              <a:rPr lang="pl-PL" altLang="pl-PL" sz="3600" dirty="0" smtClean="0">
                <a:solidFill>
                  <a:srgbClr val="5F7901"/>
                </a:solidFill>
                <a:latin typeface="+mn-lt"/>
                <a:ea typeface="+mn-ea"/>
                <a:cs typeface="+mn-cs"/>
              </a:rPr>
              <a:t>- urządzenia AGD i RTV</a:t>
            </a:r>
            <a:endParaRPr lang="pl-PL" altLang="pl-PL" sz="3600" dirty="0">
              <a:solidFill>
                <a:srgbClr val="5F790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80161" y="6366035"/>
            <a:ext cx="634063" cy="432450"/>
          </a:xfrm>
          <a:prstGeom prst="rect">
            <a:avLst/>
          </a:prstGeom>
        </p:spPr>
        <p:txBody>
          <a:bodyPr/>
          <a:lstStyle/>
          <a:p>
            <a:fld id="{7254B9FB-0EAD-4AE0-93A8-CF56326227DF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500174"/>
            <a:ext cx="6478156" cy="458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866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971600" y="548680"/>
            <a:ext cx="7920880" cy="9361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Jak oszczędzać ENERGIĘ ELEKTRYCZNĄ? 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9" y="576419"/>
            <a:ext cx="1135474" cy="880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Prostokąt zaokrąglony 32"/>
          <p:cNvSpPr/>
          <p:nvPr/>
        </p:nvSpPr>
        <p:spPr>
          <a:xfrm>
            <a:off x="1000100" y="3929066"/>
            <a:ext cx="7920879" cy="9361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WYŁĄCZAJ NIEUŻYWANE URZĄDZENIA</a:t>
            </a:r>
          </a:p>
          <a:p>
            <a:pPr marL="1044000"/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</a:rPr>
              <a:t>Od 10 do 25 % zużycia energii podczas pracy w trybie stand-by</a:t>
            </a:r>
            <a:r>
              <a:rPr lang="pl-PL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1000100" y="1643050"/>
            <a:ext cx="7920879" cy="9361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GAŚ NIEPOTRZEBNE ŚWIATŁO</a:t>
            </a:r>
          </a:p>
          <a:p>
            <a:pPr marL="1262063"/>
            <a:r>
              <a:rPr lang="pl-PL" sz="1400" b="1" dirty="0">
                <a:solidFill>
                  <a:schemeClr val="accent3">
                    <a:lumMod val="75000"/>
                  </a:schemeClr>
                </a:solidFill>
              </a:rPr>
              <a:t>Wyłączenie żarówki energooszczędnej ma sens, gdy jej ponowne zapalenie nie nastąpi w ciągu 8 minut. 8 minut jej pracy równoważy energię potrzebną na jej zapalenie</a:t>
            </a:r>
            <a:endParaRPr lang="pl-PL" sz="14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1714488"/>
            <a:ext cx="945468" cy="80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1538" y="4000504"/>
            <a:ext cx="928694" cy="802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Prostokąt zaokrąglony 12"/>
          <p:cNvSpPr/>
          <p:nvPr/>
        </p:nvSpPr>
        <p:spPr>
          <a:xfrm>
            <a:off x="1000100" y="2786058"/>
            <a:ext cx="7920879" cy="10715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indent="1262063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WYMIEŃ ŻARÓWKI</a:t>
            </a:r>
            <a:endParaRPr lang="pl-PL" sz="20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1262063"/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Żarówki LED zużywają około 80% mniej energii niż tradycyjne oświetlenie </a:t>
            </a:r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2857497"/>
            <a:ext cx="928694" cy="892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Prostokąt zaokrąglony 15"/>
          <p:cNvSpPr/>
          <p:nvPr/>
        </p:nvSpPr>
        <p:spPr>
          <a:xfrm>
            <a:off x="1000100" y="4929198"/>
            <a:ext cx="7920879" cy="10715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WYMIEŃ URZĄDZENIA NA ENERGOOSZCZĘDNE</a:t>
            </a:r>
          </a:p>
          <a:p>
            <a:pPr marL="1262063"/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Nowoczesna lodówka zużywa około 4 razy mniej prądu niż modele sprzed 30 lat</a:t>
            </a:r>
          </a:p>
          <a:p>
            <a:pPr marL="1262063"/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Patrz na etykiety energetyczne</a:t>
            </a:r>
          </a:p>
          <a:p>
            <a:pPr marL="1262063"/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 miarę możliwości korzystać z różnych cykli oznaczonych jako </a:t>
            </a:r>
            <a:r>
              <a:rPr lang="pl-PL" altLang="pl-PL" sz="1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„ek</a:t>
            </a: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o”</a:t>
            </a:r>
            <a:endParaRPr lang="pl-PL" sz="14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1262063"/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538" name="AutoShape 2" descr="Znalezione obrazy dla zapytania klasa a +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5540" name="AutoShape 4" descr="Znalezione obrazy dla zapytania klasa a +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072074"/>
            <a:ext cx="969066" cy="8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6397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971600" y="548680"/>
            <a:ext cx="7920880" cy="9361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Jak oszczędzać ENERGIĘ ELEKTRYCZNĄ? </a:t>
            </a:r>
            <a:endParaRPr lang="pl-PL" sz="20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8" y="598641"/>
            <a:ext cx="1078396" cy="83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rostokąt zaokrąglony 7"/>
          <p:cNvSpPr/>
          <p:nvPr/>
        </p:nvSpPr>
        <p:spPr>
          <a:xfrm>
            <a:off x="857224" y="1714488"/>
            <a:ext cx="7920879" cy="9361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262063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ZMYWARKA I PRALKA</a:t>
            </a:r>
          </a:p>
          <a:p>
            <a:pPr marL="1262063" algn="just"/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Uruchamiaj dopiero, gdy są pełne</a:t>
            </a:r>
          </a:p>
          <a:p>
            <a:pPr marL="1262063" algn="just"/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Kupując patrz na etykiety energetyczne </a:t>
            </a:r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7290" y="2071678"/>
            <a:ext cx="554815" cy="531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662" y="1785926"/>
            <a:ext cx="568512" cy="51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Prostokąt zaokrąglony 10"/>
          <p:cNvSpPr/>
          <p:nvPr/>
        </p:nvSpPr>
        <p:spPr>
          <a:xfrm>
            <a:off x="857224" y="2786058"/>
            <a:ext cx="7920879" cy="10715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3" indent="-109538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GOTUJ TYLKO TYLE WODY, ILE POTRZEBUJESZ</a:t>
            </a:r>
          </a:p>
          <a:p>
            <a:pPr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</a:t>
            </a:r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Zużyjesz tyle wody ile potrzebujesz</a:t>
            </a:r>
            <a:endParaRPr lang="pl-PL" altLang="pl-PL" sz="1400" b="1" dirty="0" smtClean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Usuwaj kamień z powierzchni grzejnych – podwyższenie sprawności grzania</a:t>
            </a:r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0100" y="2928934"/>
            <a:ext cx="889793" cy="81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Prostokąt zaokrąglony 13"/>
          <p:cNvSpPr/>
          <p:nvPr/>
        </p:nvSpPr>
        <p:spPr>
          <a:xfrm>
            <a:off x="857224" y="4000504"/>
            <a:ext cx="7920879" cy="20717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3" indent="-109538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CHŁODZIARKA, ZAMRAŻARKA</a:t>
            </a:r>
          </a:p>
          <a:p>
            <a:pPr algn="just"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</a:t>
            </a: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Nie zostawiać otwartych drzwi</a:t>
            </a:r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Nie ustawiać chłodziarki w słonecznym miejscu.</a:t>
            </a:r>
          </a:p>
          <a:p>
            <a:pPr algn="just"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Ustaw odpowiednią temperaturę – w chłodziarce nie powinna być ona niższa niż 			+6°C, a w zamrażarce –19°C. </a:t>
            </a:r>
          </a:p>
          <a:p>
            <a:pPr algn="just"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Nie umieszczaj gorących potraw w chłodziarce i zamrażalniku. </a:t>
            </a:r>
          </a:p>
          <a:p>
            <a:pPr algn="just"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		Zostaw 10 cm przestrzeni z tyłu chłodziarki lub zamrażarki. Wypoziomuj urządzenie, 		aby drzwi zamykały się samoczynnie. Regularnie sprawdzaj stan uszczelek.</a:t>
            </a:r>
            <a:endParaRPr lang="pl-PL" altLang="pl-PL" sz="1400" dirty="0" smtClean="0"/>
          </a:p>
          <a:p>
            <a:pPr>
              <a:spcAft>
                <a:spcPts val="171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pl-PL" sz="1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0100" y="4429132"/>
            <a:ext cx="928694" cy="85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08491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AutoShape 2" descr="Znalezione obrazy dla zapytania kropla z kra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-29776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Zarządzanie energią</a:t>
            </a:r>
            <a:endParaRPr lang="pl-PL" sz="3600" b="1" i="1" dirty="0" smtClean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822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 bwMode="auto">
          <a:xfrm>
            <a:off x="744922" y="404664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</a:rPr>
              <a:t>System </a:t>
            </a:r>
            <a:r>
              <a:rPr lang="pl-PL" sz="3600" b="1" dirty="0">
                <a:solidFill>
                  <a:srgbClr val="5F7901"/>
                </a:solidFill>
              </a:rPr>
              <a:t>zarządzania </a:t>
            </a:r>
            <a:r>
              <a:rPr lang="pl-PL" sz="3600" b="1" dirty="0" smtClean="0">
                <a:solidFill>
                  <a:srgbClr val="5F7901"/>
                </a:solidFill>
              </a:rPr>
              <a:t>energią</a:t>
            </a:r>
            <a:endParaRPr lang="pl-PL" sz="3600" b="1" dirty="0">
              <a:solidFill>
                <a:srgbClr val="5F7901"/>
              </a:solidFill>
            </a:endParaRP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8532440" y="6356350"/>
            <a:ext cx="61156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1500174"/>
            <a:ext cx="7372350" cy="445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415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1000100" y="1643050"/>
            <a:ext cx="78517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endParaRPr lang="pl-PL" b="1" dirty="0">
              <a:solidFill>
                <a:srgbClr val="0070C0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b="1" dirty="0">
                <a:latin typeface="+mn-lt"/>
              </a:rPr>
              <a:t>Termostatyczne zawory grzejnikowe </a:t>
            </a:r>
            <a:r>
              <a:rPr lang="pl-PL" dirty="0" smtClean="0">
                <a:latin typeface="+mn-lt"/>
              </a:rPr>
              <a:t>(</a:t>
            </a:r>
            <a:r>
              <a:rPr lang="pl-PL" dirty="0" smtClean="0"/>
              <a:t>świadomy wpływ na warunki temperaturowe w pomieszczeniach</a:t>
            </a:r>
            <a:r>
              <a:rPr lang="pl-PL" dirty="0" smtClean="0">
                <a:latin typeface="+mn-lt"/>
              </a:rPr>
              <a:t>),</a:t>
            </a:r>
            <a:endParaRPr lang="pl-PL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b="1" dirty="0">
                <a:latin typeface="+mn-lt"/>
              </a:rPr>
              <a:t>Licznik ciepła </a:t>
            </a:r>
            <a:r>
              <a:rPr lang="pl-PL" dirty="0">
                <a:latin typeface="+mn-lt"/>
              </a:rPr>
              <a:t>w węźle i </a:t>
            </a:r>
            <a:r>
              <a:rPr lang="pl-PL" b="1" dirty="0">
                <a:latin typeface="+mn-lt"/>
              </a:rPr>
              <a:t>podzielniki kosztów ogrzewania </a:t>
            </a:r>
            <a:r>
              <a:rPr lang="pl-PL" dirty="0">
                <a:latin typeface="+mn-lt"/>
              </a:rPr>
              <a:t>na każdym grzejniku </a:t>
            </a:r>
            <a:r>
              <a:rPr lang="pl-PL" dirty="0" smtClean="0">
                <a:latin typeface="+mn-lt"/>
              </a:rPr>
              <a:t>(świadomość przełożenia swoich działań na wydatki),</a:t>
            </a:r>
            <a:endParaRPr lang="pl-PL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b="1" dirty="0">
                <a:latin typeface="+mn-lt"/>
              </a:rPr>
              <a:t>Informacja</a:t>
            </a:r>
            <a:r>
              <a:rPr lang="pl-PL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(</a:t>
            </a:r>
            <a:r>
              <a:rPr lang="pl-PL" dirty="0" smtClean="0"/>
              <a:t>wiedza i świadomość w podejmowaniu decyzji</a:t>
            </a:r>
            <a:r>
              <a:rPr lang="pl-PL" dirty="0" smtClean="0">
                <a:latin typeface="+mn-lt"/>
              </a:rPr>
              <a:t>).</a:t>
            </a:r>
            <a:endParaRPr lang="pl-PL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endParaRPr lang="pl-PL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4344" name="Picture 9" descr="Znalezione obrazy dla zapytania licznik ciepła na kaloryf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33" y="4509120"/>
            <a:ext cx="2791563" cy="157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29</a:t>
            </a:fld>
            <a:endParaRPr lang="pl-PL" dirty="0"/>
          </a:p>
        </p:txBody>
      </p:sp>
      <p:pic>
        <p:nvPicPr>
          <p:cNvPr id="7" name="Picture 2" descr="Znalezione obrazy dla zapytania automatyka pokoj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72008"/>
            <a:ext cx="1440160" cy="1137626"/>
          </a:xfrm>
          <a:prstGeom prst="rect">
            <a:avLst/>
          </a:prstGeom>
          <a:noFill/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t="5568" r="23149" b="-393"/>
          <a:stretch/>
        </p:blipFill>
        <p:spPr>
          <a:xfrm>
            <a:off x="4714876" y="4572008"/>
            <a:ext cx="863960" cy="11519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4572008"/>
            <a:ext cx="1788083" cy="107157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 bwMode="auto">
          <a:xfrm>
            <a:off x="744922" y="404664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</a:rPr>
              <a:t>Zarządzanie energią w mieszkaniu</a:t>
            </a:r>
          </a:p>
          <a:p>
            <a:pPr algn="ctr">
              <a:defRPr/>
            </a:pPr>
            <a:r>
              <a:rPr lang="pl-PL" sz="3000" b="1" dirty="0" smtClean="0">
                <a:solidFill>
                  <a:srgbClr val="5F7901"/>
                </a:solidFill>
              </a:rPr>
              <a:t>narzędzia</a:t>
            </a:r>
            <a:endParaRPr lang="pl-PL" sz="30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40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81784" cy="384597"/>
          </a:xfrm>
          <a:prstGeom prst="rect">
            <a:avLst/>
          </a:prstGeom>
        </p:spPr>
        <p:txBody>
          <a:bodyPr/>
          <a:lstStyle/>
          <a:p>
            <a:fld id="{7EAD57AE-DB89-4E78-8CAC-96FC17FED7F1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7799" y="488078"/>
            <a:ext cx="769441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3600" dirty="0" smtClean="0">
                <a:solidFill>
                  <a:srgbClr val="5F7901"/>
                </a:solidFill>
              </a:rPr>
              <a:t>Plan prezentacji </a:t>
            </a:r>
            <a:endParaRPr lang="pl-PL" altLang="pl-PL" sz="3600" dirty="0">
              <a:solidFill>
                <a:srgbClr val="5F790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7799" y="719848"/>
            <a:ext cx="11676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700" b="1" dirty="0" smtClean="0">
                <a:solidFill>
                  <a:srgbClr val="000000"/>
                </a:solidFill>
              </a:rPr>
              <a:t>.</a:t>
            </a:r>
            <a:endParaRPr lang="pl-PL" sz="2700" b="1" dirty="0">
              <a:solidFill>
                <a:srgbClr val="0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2204864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200000"/>
              </a:lnSpc>
              <a:buFont typeface="+mj-lt"/>
              <a:buAutoNum type="arabicPeriod"/>
            </a:pPr>
            <a:r>
              <a:rPr lang="pl-PL" altLang="pl-PL" sz="2000" b="1" dirty="0" smtClean="0">
                <a:solidFill>
                  <a:schemeClr val="tx2">
                    <a:lumMod val="75000"/>
                  </a:schemeClr>
                </a:solidFill>
              </a:rPr>
              <a:t>Przykłady złych i dobrych praktyk w zakresie:</a:t>
            </a: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</a:rPr>
              <a:t>zaopatrzenia w ciepło (eksploatacja systemu ogrzewania, jakość opału);</a:t>
            </a: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</a:rPr>
              <a:t>otrzymywania ciepłej wody użytkowej (ograniczenia zużycia i kosztów);</a:t>
            </a: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</a:rPr>
              <a:t>korzystania z energii elektrycznej (urządzenia i oświetlenie)</a:t>
            </a: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</a:rPr>
              <a:t>wentylacji</a:t>
            </a:r>
          </a:p>
          <a:p>
            <a:pPr marL="914400" lvl="1" indent="-457200" algn="just">
              <a:buFont typeface="Wingdings" pitchFamily="2" charset="2"/>
              <a:buChar char="q"/>
            </a:pPr>
            <a:endParaRPr lang="pl-PL" alt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indent="-457200" algn="just"/>
            <a:r>
              <a:rPr lang="pl-PL" altLang="pl-PL" sz="2000" b="1" dirty="0" smtClean="0">
                <a:solidFill>
                  <a:schemeClr val="tx2">
                    <a:lumMod val="75000"/>
                  </a:schemeClr>
                </a:solidFill>
              </a:rPr>
              <a:t>2. 	Zarządzanie energią</a:t>
            </a:r>
          </a:p>
        </p:txBody>
      </p:sp>
    </p:spTree>
    <p:extLst>
      <p:ext uri="{BB962C8B-B14F-4D97-AF65-F5344CB8AC3E}">
        <p14:creationId xmlns:p14="http://schemas.microsoft.com/office/powerpoint/2010/main" val="8021399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31538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29776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Ogrzewanie</a:t>
            </a:r>
          </a:p>
        </p:txBody>
      </p:sp>
    </p:spTree>
    <p:extLst>
      <p:ext uri="{BB962C8B-B14F-4D97-AF65-F5344CB8AC3E}">
        <p14:creationId xmlns:p14="http://schemas.microsoft.com/office/powerpoint/2010/main" val="11416415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Prostokąt zaokrąglony 67"/>
          <p:cNvSpPr>
            <a:spLocks noChangeArrowheads="1"/>
          </p:cNvSpPr>
          <p:nvPr/>
        </p:nvSpPr>
        <p:spPr bwMode="auto">
          <a:xfrm>
            <a:off x="857224" y="4857760"/>
            <a:ext cx="8001056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Według danych Komendy Głównej Państwowej Straży Pożarnej </a:t>
            </a:r>
            <a:r>
              <a:rPr lang="pl-PL" altLang="pl-P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 2016 r. </a:t>
            </a:r>
            <a:br>
              <a:rPr lang="pl-PL" altLang="pl-P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ilość </a:t>
            </a:r>
            <a:r>
              <a:rPr lang="pl-PL" alt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pożarów </a:t>
            </a:r>
            <a:r>
              <a:rPr lang="pl-PL" altLang="pl-P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spowodowanych </a:t>
            </a:r>
            <a:r>
              <a:rPr lang="pl-PL" alt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złą eksploatacją urządzeń </a:t>
            </a:r>
            <a:r>
              <a:rPr lang="pl-PL" altLang="pl-PL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ogrzewających gospodarstwa domowe wyniosła </a:t>
            </a:r>
            <a:r>
              <a:rPr lang="pl-PL" alt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ponad </a:t>
            </a:r>
            <a:r>
              <a:rPr lang="pl-PL" alt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11,5 tys. </a:t>
            </a:r>
            <a:endParaRPr lang="pl-PL" altLang="pl-PL" sz="2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429256" y="2928934"/>
            <a:ext cx="3030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alt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B96C93E0-3952-4D56-BF1B-85A472F6651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Niewłaściwe spalanie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827584" y="1484784"/>
          <a:ext cx="8001056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888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3585" y="5134556"/>
            <a:ext cx="7586849" cy="10491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1900" dirty="0" smtClean="0"/>
              <a:t>Negatywny wpływ na zdrowie, wzrost zachorowań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W </a:t>
            </a:r>
            <a:r>
              <a:rPr lang="pl-PL" sz="2400" b="1" dirty="0">
                <a:solidFill>
                  <a:srgbClr val="FF0000"/>
                </a:solidFill>
              </a:rPr>
              <a:t>P</a:t>
            </a:r>
            <a:r>
              <a:rPr lang="pl-PL" sz="2400" b="1" dirty="0" smtClean="0">
                <a:solidFill>
                  <a:srgbClr val="FF0000"/>
                </a:solidFill>
              </a:rPr>
              <a:t>olsce obowiązuje ustawowy zakaz spalania odpadów 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i grozi karą grzywny do 5 000 zł!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79424" y="1142984"/>
            <a:ext cx="816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1" dirty="0" smtClean="0">
                <a:solidFill>
                  <a:srgbClr val="5F7901"/>
                </a:solidFill>
              </a:rPr>
              <a:t>Spalanie odpadów – toksyczny problem</a:t>
            </a:r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486441" y="6366035"/>
            <a:ext cx="627783" cy="432450"/>
          </a:xfrm>
          <a:prstGeom prst="rect">
            <a:avLst/>
          </a:prstGeom>
        </p:spPr>
        <p:txBody>
          <a:bodyPr/>
          <a:lstStyle/>
          <a:p>
            <a:fld id="{93AAF812-1F23-4990-B901-CD8B7324C3B0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701094" cy="6788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4880" y="2498597"/>
            <a:ext cx="681822" cy="6482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423" y="3350003"/>
            <a:ext cx="681822" cy="6818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7009" y="1657973"/>
            <a:ext cx="689693" cy="64371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4880" y="3294958"/>
            <a:ext cx="681822" cy="68182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3859" y="4242155"/>
            <a:ext cx="689757" cy="64299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6782" y="4245148"/>
            <a:ext cx="710145" cy="71014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4411" y="2500660"/>
            <a:ext cx="696834" cy="638764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835696" y="1620914"/>
            <a:ext cx="196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Plastikowe </a:t>
            </a:r>
            <a:r>
              <a:rPr lang="pl-PL" dirty="0" smtClean="0"/>
              <a:t>butelki</a:t>
            </a:r>
          </a:p>
          <a:p>
            <a:r>
              <a:rPr lang="pl-PL" dirty="0" smtClean="0"/>
              <a:t>Kartony </a:t>
            </a:r>
            <a:r>
              <a:rPr lang="pl-PL" dirty="0"/>
              <a:t>po </a:t>
            </a:r>
            <a:r>
              <a:rPr lang="pl-PL" dirty="0" smtClean="0"/>
              <a:t>sokach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1835696" y="3507311"/>
            <a:ext cx="143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Zużyte opony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835696" y="2632954"/>
            <a:ext cx="154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Sztuczna skóra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496702" y="1614800"/>
            <a:ext cx="349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Malowane </a:t>
            </a:r>
            <a:r>
              <a:rPr lang="pl-PL" dirty="0" smtClean="0"/>
              <a:t>lub </a:t>
            </a:r>
            <a:r>
              <a:rPr lang="pl-PL" dirty="0"/>
              <a:t>lakierowane </a:t>
            </a:r>
            <a:r>
              <a:rPr lang="pl-PL" dirty="0" smtClean="0"/>
              <a:t>drewno</a:t>
            </a:r>
          </a:p>
          <a:p>
            <a:r>
              <a:rPr lang="pl-PL" dirty="0"/>
              <a:t>Stare meble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571865" y="4355812"/>
            <a:ext cx="21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Tekstylia, szmaty itp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834514" y="4254914"/>
            <a:ext cx="2556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Reklamówki, opakowania</a:t>
            </a:r>
          </a:p>
          <a:p>
            <a:r>
              <a:rPr lang="pl-PL" dirty="0" smtClean="0"/>
              <a:t> </a:t>
            </a:r>
            <a:r>
              <a:rPr lang="pl-PL" dirty="0"/>
              <a:t>z plastiku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5571865" y="3333227"/>
            <a:ext cx="3482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Opakowania i resztki farb/lakierów </a:t>
            </a:r>
          </a:p>
          <a:p>
            <a:r>
              <a:rPr lang="pl-PL" dirty="0" smtClean="0"/>
              <a:t>po </a:t>
            </a:r>
            <a:r>
              <a:rPr lang="pl-PL" dirty="0"/>
              <a:t>środkach chemicznych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5554746" y="2623527"/>
            <a:ext cx="30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Papieru bielonego z nadrukiem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979424" y="661210"/>
            <a:ext cx="816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</a:rPr>
              <a:t>Niewłaściwe spalanie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76672"/>
            <a:ext cx="810855" cy="1155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20814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613" y="1688256"/>
            <a:ext cx="8372051" cy="21429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221109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232415" y="4267852"/>
            <a:ext cx="1350109" cy="1834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5F7901"/>
                </a:solidFill>
              </a:rPr>
              <a:t>20-30%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• ból głowy, </a:t>
            </a:r>
            <a:r>
              <a:rPr lang="pl-PL" sz="1600" b="1" dirty="0" smtClean="0">
                <a:solidFill>
                  <a:schemeClr val="tx1"/>
                </a:solidFill>
              </a:rPr>
              <a:t>tętnienie w skroniach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871192" y="4267850"/>
            <a:ext cx="1872208" cy="1834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5F7901"/>
                </a:solidFill>
              </a:rPr>
              <a:t>30-40%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• silny ból głowy, osłabienie,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oszołomienie, nudności,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możliwość zapaści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063298" y="4267850"/>
            <a:ext cx="2052228" cy="1834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5F7901"/>
                </a:solidFill>
              </a:rPr>
              <a:t>40-60%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• </a:t>
            </a:r>
            <a:r>
              <a:rPr lang="pl-PL" sz="1600" b="1" dirty="0" smtClean="0">
                <a:solidFill>
                  <a:schemeClr val="tx1"/>
                </a:solidFill>
              </a:rPr>
              <a:t>silny </a:t>
            </a:r>
            <a:r>
              <a:rPr lang="pl-PL" sz="1600" b="1" dirty="0">
                <a:solidFill>
                  <a:schemeClr val="tx1"/>
                </a:solidFill>
              </a:rPr>
              <a:t>ból głowy, </a:t>
            </a:r>
            <a:r>
              <a:rPr lang="pl-PL" sz="1600" b="1" dirty="0" smtClean="0">
                <a:solidFill>
                  <a:schemeClr val="tx1"/>
                </a:solidFill>
              </a:rPr>
              <a:t>nudności, duszność,</a:t>
            </a:r>
            <a:endParaRPr lang="pl-PL" sz="1600" b="1" dirty="0">
              <a:solidFill>
                <a:schemeClr val="tx1"/>
              </a:solidFill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zaburzenia czynności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serca, przyśpieszenie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tętna, zapaść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435424" y="4267850"/>
            <a:ext cx="2160240" cy="1834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5F7901"/>
                </a:solidFill>
              </a:rPr>
              <a:t>60-80%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• </a:t>
            </a:r>
            <a:r>
              <a:rPr lang="pl-PL" sz="1600" b="1" dirty="0" smtClean="0">
                <a:solidFill>
                  <a:schemeClr val="tx1"/>
                </a:solidFill>
              </a:rPr>
              <a:t>śpiączka </a:t>
            </a:r>
            <a:r>
              <a:rPr lang="pl-PL" sz="1600" b="1" dirty="0">
                <a:solidFill>
                  <a:schemeClr val="tx1"/>
                </a:solidFill>
              </a:rPr>
              <a:t>przerywana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drgawkami, upośledzenie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czynności serca i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oddychania, </a:t>
            </a:r>
            <a:r>
              <a:rPr lang="pl-PL" sz="1600" b="1" dirty="0" smtClean="0">
                <a:solidFill>
                  <a:schemeClr val="tx1"/>
                </a:solidFill>
              </a:rPr>
              <a:t>śmierć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389562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Adelle-Regular"/>
              </a:rPr>
              <a:t>Zależność objawów zatrucia od stężenia procentowego karboksyhemoglobiny we krwi poszkodowanego</a:t>
            </a:r>
            <a:endParaRPr lang="pl-PL" sz="1400" b="1" dirty="0"/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1017524" y="323971"/>
            <a:ext cx="729005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rgbClr val="5F7901"/>
                </a:solidFill>
              </a:rPr>
              <a:t>Czad - cichy zabójca!</a:t>
            </a:r>
          </a:p>
          <a:p>
            <a:endParaRPr lang="pl-PL" sz="3000" i="1" dirty="0" smtClean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36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4307"/>
            <a:ext cx="1724901" cy="122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012470143"/>
              </p:ext>
            </p:extLst>
          </p:nvPr>
        </p:nvGraphicFramePr>
        <p:xfrm>
          <a:off x="899592" y="1710468"/>
          <a:ext cx="77048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ytuł 2"/>
          <p:cNvSpPr txBox="1">
            <a:spLocks/>
          </p:cNvSpPr>
          <p:nvPr/>
        </p:nvSpPr>
        <p:spPr>
          <a:xfrm>
            <a:off x="1017524" y="323971"/>
            <a:ext cx="729005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rgbClr val="5F7901"/>
                </a:solidFill>
              </a:rPr>
              <a:t>Czad - cichy zabójca!</a:t>
            </a:r>
          </a:p>
          <a:p>
            <a:r>
              <a:rPr lang="pl-PL" sz="3000" i="1" dirty="0" smtClean="0">
                <a:solidFill>
                  <a:srgbClr val="5F7901"/>
                </a:solidFill>
              </a:rPr>
              <a:t>Pierwsza pomoc – 6 kroków</a:t>
            </a:r>
          </a:p>
        </p:txBody>
      </p:sp>
    </p:spTree>
    <p:extLst>
      <p:ext uri="{BB962C8B-B14F-4D97-AF65-F5344CB8AC3E}">
        <p14:creationId xmlns:p14="http://schemas.microsoft.com/office/powerpoint/2010/main" val="4292372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6437442"/>
              </p:ext>
            </p:extLst>
          </p:nvPr>
        </p:nvGraphicFramePr>
        <p:xfrm>
          <a:off x="395536" y="1508115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18" y="5085184"/>
            <a:ext cx="1080120" cy="107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1017524" y="323971"/>
            <a:ext cx="729005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rgbClr val="5F7901"/>
                </a:solidFill>
              </a:rPr>
              <a:t>Czad - cichy zabójca!</a:t>
            </a:r>
          </a:p>
          <a:p>
            <a:r>
              <a:rPr lang="pl-PL" sz="3000" i="1" dirty="0" smtClean="0">
                <a:solidFill>
                  <a:srgbClr val="5F7901"/>
                </a:solidFill>
              </a:rPr>
              <a:t>7 działań chroniących przed czadem</a:t>
            </a:r>
          </a:p>
        </p:txBody>
      </p:sp>
    </p:spTree>
    <p:extLst>
      <p:ext uri="{BB962C8B-B14F-4D97-AF65-F5344CB8AC3E}">
        <p14:creationId xmlns:p14="http://schemas.microsoft.com/office/powerpoint/2010/main" val="834054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</TotalTime>
  <Words>1427</Words>
  <Application>Microsoft Office PowerPoint</Application>
  <PresentationFormat>Pokaz na ekranie (4:3)</PresentationFormat>
  <Paragraphs>294</Paragraphs>
  <Slides>30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 Unicode MS</vt:lpstr>
      <vt:lpstr>Adelle-Regular</vt:lpstr>
      <vt:lpstr>Arial</vt:lpstr>
      <vt:lpstr>Calibri</vt:lpstr>
      <vt:lpstr>Courier New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Zużycie energii elektrycznej  - urządzenia AGD i RTV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1056</cp:revision>
  <cp:lastPrinted>2017-11-08T09:32:14Z</cp:lastPrinted>
  <dcterms:created xsi:type="dcterms:W3CDTF">2014-08-06T13:18:13Z</dcterms:created>
  <dcterms:modified xsi:type="dcterms:W3CDTF">2018-03-20T06:57:43Z</dcterms:modified>
</cp:coreProperties>
</file>