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1122" r:id="rId2"/>
    <p:sldId id="1127" r:id="rId3"/>
    <p:sldId id="1128" r:id="rId4"/>
    <p:sldId id="1129" r:id="rId5"/>
    <p:sldId id="1130" r:id="rId6"/>
    <p:sldId id="1131" r:id="rId7"/>
    <p:sldId id="1106" r:id="rId8"/>
    <p:sldId id="1107" r:id="rId9"/>
    <p:sldId id="1109" r:id="rId10"/>
    <p:sldId id="1110" r:id="rId11"/>
    <p:sldId id="1111" r:id="rId12"/>
    <p:sldId id="1112" r:id="rId13"/>
    <p:sldId id="1124" r:id="rId14"/>
    <p:sldId id="1125" r:id="rId15"/>
    <p:sldId id="1113" r:id="rId16"/>
    <p:sldId id="1114" r:id="rId17"/>
    <p:sldId id="1123" r:id="rId18"/>
    <p:sldId id="1115" r:id="rId19"/>
    <p:sldId id="1116" r:id="rId20"/>
    <p:sldId id="1117" r:id="rId21"/>
    <p:sldId id="1120" r:id="rId22"/>
    <p:sldId id="1118" r:id="rId23"/>
    <p:sldId id="1121" r:id="rId24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6937"/>
    <a:srgbClr val="95CA20"/>
    <a:srgbClr val="AFE13F"/>
    <a:srgbClr val="F0F1C1"/>
    <a:srgbClr val="7EA002"/>
    <a:srgbClr val="5F7901"/>
    <a:srgbClr val="B8E456"/>
    <a:srgbClr val="FFFF99"/>
    <a:srgbClr val="FF505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8" autoAdjust="0"/>
    <p:restoredTop sz="97536" autoAdjust="0"/>
  </p:normalViewPr>
  <p:slideViewPr>
    <p:cSldViewPr>
      <p:cViewPr varScale="1">
        <p:scale>
          <a:sx n="109" d="100"/>
          <a:sy n="109" d="100"/>
        </p:scale>
        <p:origin x="134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2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4A3FE15-8544-4C47-A33E-C1749799556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2CCE2BEE-9F19-4E23-B23B-AFD37FE4A42E}">
      <dgm:prSet phldrT="[Tekst]" custT="1"/>
      <dgm:spPr/>
      <dgm:t>
        <a:bodyPr/>
        <a:lstStyle/>
        <a:p>
          <a:r>
            <a:rPr lang="pl-PL" sz="1300" dirty="0" smtClean="0"/>
            <a:t>Samowystarczalność energetyczna</a:t>
          </a:r>
          <a:endParaRPr lang="pl-PL" sz="1300" dirty="0"/>
        </a:p>
      </dgm:t>
    </dgm:pt>
    <dgm:pt modelId="{9ED7A7B5-CCA9-4CAB-845E-659F949ABC06}" type="parTrans" cxnId="{F3D863E7-B38C-4D71-9B00-23F0A21A578A}">
      <dgm:prSet/>
      <dgm:spPr/>
      <dgm:t>
        <a:bodyPr/>
        <a:lstStyle/>
        <a:p>
          <a:endParaRPr lang="pl-PL"/>
        </a:p>
      </dgm:t>
    </dgm:pt>
    <dgm:pt modelId="{71FCC520-EE61-452B-AA17-C8B9D28B682A}" type="sibTrans" cxnId="{F3D863E7-B38C-4D71-9B00-23F0A21A578A}">
      <dgm:prSet/>
      <dgm:spPr/>
      <dgm:t>
        <a:bodyPr/>
        <a:lstStyle/>
        <a:p>
          <a:endParaRPr lang="pl-PL"/>
        </a:p>
      </dgm:t>
    </dgm:pt>
    <dgm:pt modelId="{D3E47D48-7912-4251-8104-96E8C73C3147}">
      <dgm:prSet phldrT="[Tekst]" custT="1"/>
      <dgm:spPr/>
      <dgm:t>
        <a:bodyPr/>
        <a:lstStyle/>
        <a:p>
          <a:r>
            <a:rPr lang="pl-PL" sz="1200" b="0" dirty="0" smtClean="0">
              <a:solidFill>
                <a:schemeClr val="bg1"/>
              </a:solidFill>
            </a:rPr>
            <a:t>GEPARD II</a:t>
          </a:r>
        </a:p>
        <a:p>
          <a:r>
            <a:rPr lang="pl-PL" sz="1300" b="0" dirty="0" smtClean="0">
              <a:solidFill>
                <a:schemeClr val="bg1"/>
              </a:solidFill>
            </a:rPr>
            <a:t>Rozwój niskoemisyjnych usług transportowych</a:t>
          </a:r>
          <a:endParaRPr lang="pl-PL" sz="1300" b="0" dirty="0">
            <a:solidFill>
              <a:schemeClr val="bg1"/>
            </a:solidFill>
          </a:endParaRPr>
        </a:p>
      </dgm:t>
    </dgm:pt>
    <dgm:pt modelId="{C6A3E0C4-6D9E-4214-B24B-5A68C066C263}" type="parTrans" cxnId="{02903531-97F8-43DB-9958-2BC19832715C}">
      <dgm:prSet/>
      <dgm:spPr/>
      <dgm:t>
        <a:bodyPr/>
        <a:lstStyle/>
        <a:p>
          <a:endParaRPr lang="pl-PL"/>
        </a:p>
      </dgm:t>
    </dgm:pt>
    <dgm:pt modelId="{098A8882-E508-4A04-A8DD-1AEEAD229C5A}" type="sibTrans" cxnId="{02903531-97F8-43DB-9958-2BC19832715C}">
      <dgm:prSet/>
      <dgm:spPr/>
      <dgm:t>
        <a:bodyPr/>
        <a:lstStyle/>
        <a:p>
          <a:endParaRPr lang="pl-PL"/>
        </a:p>
      </dgm:t>
    </dgm:pt>
    <dgm:pt modelId="{6E4E1134-CC36-4BEB-9500-DEB1FC00E639}">
      <dgm:prSet custT="1"/>
      <dgm:spPr>
        <a:solidFill>
          <a:srgbClr val="00B050"/>
        </a:solidFill>
      </dgm:spPr>
      <dgm:t>
        <a:bodyPr/>
        <a:lstStyle/>
        <a:p>
          <a:r>
            <a:rPr lang="pl-PL" sz="1400" dirty="0" smtClean="0"/>
            <a:t> </a:t>
          </a:r>
          <a:r>
            <a:rPr lang="pl-PL" sz="1300" dirty="0" smtClean="0"/>
            <a:t>Energetyczne wykorzystanie zasobów geotermalnych</a:t>
          </a:r>
          <a:endParaRPr lang="pl-PL" sz="1300" dirty="0"/>
        </a:p>
      </dgm:t>
    </dgm:pt>
    <dgm:pt modelId="{2A47E012-D2C3-4254-88AC-D628C9E05085}" type="parTrans" cxnId="{429C41D6-3286-4E33-9AF1-689CB4B73C31}">
      <dgm:prSet/>
      <dgm:spPr/>
      <dgm:t>
        <a:bodyPr/>
        <a:lstStyle/>
        <a:p>
          <a:endParaRPr lang="pl-PL"/>
        </a:p>
      </dgm:t>
    </dgm:pt>
    <dgm:pt modelId="{9F1F25FD-B9A3-4753-83CA-4148035E0EF8}" type="sibTrans" cxnId="{429C41D6-3286-4E33-9AF1-689CB4B73C31}">
      <dgm:prSet/>
      <dgm:spPr/>
      <dgm:t>
        <a:bodyPr/>
        <a:lstStyle/>
        <a:p>
          <a:endParaRPr lang="pl-PL"/>
        </a:p>
      </dgm:t>
    </dgm:pt>
    <dgm:pt modelId="{A991B34A-5A31-4B76-B694-B284F3DA829B}">
      <dgm:prSet custT="1"/>
      <dgm:spPr/>
      <dgm:t>
        <a:bodyPr/>
        <a:lstStyle/>
        <a:p>
          <a:r>
            <a:rPr lang="pl-PL" sz="1300" dirty="0" smtClean="0"/>
            <a:t>PUSZCZYK</a:t>
          </a:r>
          <a:br>
            <a:rPr lang="pl-PL" sz="1300" dirty="0" smtClean="0"/>
          </a:br>
          <a:r>
            <a:rPr lang="pl-PL" sz="1300" dirty="0" smtClean="0"/>
            <a:t>niskoemisyjne  budynki użyteczności publicznej</a:t>
          </a:r>
          <a:endParaRPr lang="pl-PL" sz="1300" dirty="0"/>
        </a:p>
      </dgm:t>
    </dgm:pt>
    <dgm:pt modelId="{AB9E4BF0-949E-4F96-BDF6-52592D5E691F}" type="sibTrans" cxnId="{30F14C0C-5B82-495A-A0A3-A869DFF5ECFA}">
      <dgm:prSet/>
      <dgm:spPr/>
      <dgm:t>
        <a:bodyPr/>
        <a:lstStyle/>
        <a:p>
          <a:endParaRPr lang="pl-PL"/>
        </a:p>
      </dgm:t>
    </dgm:pt>
    <dgm:pt modelId="{6F4E9177-C700-4228-877E-3DD8E4889D56}" type="parTrans" cxnId="{30F14C0C-5B82-495A-A0A3-A869DFF5ECFA}">
      <dgm:prSet/>
      <dgm:spPr/>
      <dgm:t>
        <a:bodyPr/>
        <a:lstStyle/>
        <a:p>
          <a:endParaRPr lang="pl-PL"/>
        </a:p>
      </dgm:t>
    </dgm:pt>
    <dgm:pt modelId="{8941AF60-7354-4E3A-959A-8660F2E0EC5F}">
      <dgm:prSet phldrT="[Tekst]"/>
      <dgm:spPr/>
      <dgm:t>
        <a:bodyPr/>
        <a:lstStyle/>
        <a:p>
          <a:r>
            <a:rPr lang="pl-PL" dirty="0" smtClean="0"/>
            <a:t>Drewniane domy energooszczędne</a:t>
          </a:r>
          <a:endParaRPr lang="pl-PL" dirty="0"/>
        </a:p>
      </dgm:t>
    </dgm:pt>
    <dgm:pt modelId="{AEA97597-0B50-430E-802F-F23671BDF07B}" type="parTrans" cxnId="{0C51D477-5DA9-4AEC-AC5D-B6BC7ACF1DB6}">
      <dgm:prSet/>
      <dgm:spPr/>
      <dgm:t>
        <a:bodyPr/>
        <a:lstStyle/>
        <a:p>
          <a:endParaRPr lang="pl-PL"/>
        </a:p>
      </dgm:t>
    </dgm:pt>
    <dgm:pt modelId="{30B48CF9-BE64-49EB-B5E6-2CDF65B8A385}" type="sibTrans" cxnId="{0C51D477-5DA9-4AEC-AC5D-B6BC7ACF1DB6}">
      <dgm:prSet/>
      <dgm:spPr/>
      <dgm:t>
        <a:bodyPr/>
        <a:lstStyle/>
        <a:p>
          <a:endParaRPr lang="pl-PL"/>
        </a:p>
      </dgm:t>
    </dgm:pt>
    <dgm:pt modelId="{6022F31B-AD13-4C61-B9CD-89AF7B45C4BF}">
      <dgm:prSet/>
      <dgm:spPr>
        <a:solidFill>
          <a:srgbClr val="00B050"/>
        </a:solidFill>
      </dgm:spPr>
      <dgm:t>
        <a:bodyPr/>
        <a:lstStyle/>
        <a:p>
          <a:r>
            <a:rPr lang="pl-PL" dirty="0" smtClean="0"/>
            <a:t> Dostosowanie źródła do efektywnego systemu ciepłowniczego</a:t>
          </a:r>
          <a:endParaRPr lang="pl-PL" dirty="0"/>
        </a:p>
      </dgm:t>
    </dgm:pt>
    <dgm:pt modelId="{36CC4132-876A-4353-8ADB-7BFAF7BF37CE}" type="parTrans" cxnId="{2E379A2E-6173-4D88-8BE4-F9183317D7A7}">
      <dgm:prSet/>
      <dgm:spPr/>
      <dgm:t>
        <a:bodyPr/>
        <a:lstStyle/>
        <a:p>
          <a:endParaRPr lang="pl-PL"/>
        </a:p>
      </dgm:t>
    </dgm:pt>
    <dgm:pt modelId="{604FBBA5-8020-4261-82E0-1D3FD7A27AFA}" type="sibTrans" cxnId="{2E379A2E-6173-4D88-8BE4-F9183317D7A7}">
      <dgm:prSet/>
      <dgm:spPr/>
      <dgm:t>
        <a:bodyPr/>
        <a:lstStyle/>
        <a:p>
          <a:endParaRPr lang="pl-PL"/>
        </a:p>
      </dgm:t>
    </dgm:pt>
    <dgm:pt modelId="{0C3F2347-67C1-4C01-A176-9AC0D1327F55}">
      <dgm:prSet phldrT="[Tekst]"/>
      <dgm:spPr/>
      <dgm:t>
        <a:bodyPr/>
        <a:lstStyle/>
        <a:p>
          <a:r>
            <a:rPr lang="pl-PL" dirty="0" smtClean="0"/>
            <a:t>Budowa pasywnych budynków użyteczności publicznej</a:t>
          </a:r>
          <a:endParaRPr lang="pl-PL" dirty="0"/>
        </a:p>
      </dgm:t>
    </dgm:pt>
    <dgm:pt modelId="{1A0CCD4D-CA52-4495-BF05-0B63B5A9021E}" type="parTrans" cxnId="{285E3066-A079-44E3-8B2A-29AFAF7E41DF}">
      <dgm:prSet/>
      <dgm:spPr/>
      <dgm:t>
        <a:bodyPr/>
        <a:lstStyle/>
        <a:p>
          <a:endParaRPr lang="pl-PL"/>
        </a:p>
      </dgm:t>
    </dgm:pt>
    <dgm:pt modelId="{ED2D5627-6168-4ABB-9497-295DB8F8F453}" type="sibTrans" cxnId="{285E3066-A079-44E3-8B2A-29AFAF7E41DF}">
      <dgm:prSet/>
      <dgm:spPr/>
      <dgm:t>
        <a:bodyPr/>
        <a:lstStyle/>
        <a:p>
          <a:endParaRPr lang="pl-PL"/>
        </a:p>
      </dgm:t>
    </dgm:pt>
    <dgm:pt modelId="{115EEF75-123B-4098-BE92-ED73533D43F4}">
      <dgm:prSet/>
      <dgm:spPr>
        <a:solidFill>
          <a:srgbClr val="00B050"/>
        </a:solidFill>
      </dgm:spPr>
      <dgm:t>
        <a:bodyPr/>
        <a:lstStyle/>
        <a:p>
          <a:r>
            <a:rPr lang="pl-PL" dirty="0" smtClean="0"/>
            <a:t>EWE</a:t>
          </a:r>
        </a:p>
        <a:p>
          <a:r>
            <a:rPr lang="pl-PL" dirty="0" smtClean="0"/>
            <a:t> Efektywność energetyczna w przedsiębiorstwach</a:t>
          </a:r>
          <a:endParaRPr lang="pl-PL" dirty="0"/>
        </a:p>
      </dgm:t>
    </dgm:pt>
    <dgm:pt modelId="{E5078502-CDC9-43F4-AA31-3BE6469C3ADB}" type="parTrans" cxnId="{3FF471A7-15D9-4BBD-9CF3-D15775F65C03}">
      <dgm:prSet/>
      <dgm:spPr/>
      <dgm:t>
        <a:bodyPr/>
        <a:lstStyle/>
        <a:p>
          <a:endParaRPr lang="pl-PL"/>
        </a:p>
      </dgm:t>
    </dgm:pt>
    <dgm:pt modelId="{91866FA0-9688-4800-8574-25B1D4BEA406}" type="sibTrans" cxnId="{3FF471A7-15D9-4BBD-9CF3-D15775F65C03}">
      <dgm:prSet/>
      <dgm:spPr/>
      <dgm:t>
        <a:bodyPr/>
        <a:lstStyle/>
        <a:p>
          <a:endParaRPr lang="pl-PL"/>
        </a:p>
      </dgm:t>
    </dgm:pt>
    <dgm:pt modelId="{DBA36F28-7FCA-47D7-8649-A0CEE6C69FA0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SOKÓŁ- wdrożenie innowacyjnych technologii</a:t>
          </a:r>
          <a:endParaRPr lang="pl-PL" dirty="0"/>
        </a:p>
      </dgm:t>
    </dgm:pt>
    <dgm:pt modelId="{C190988C-4673-4D86-9C5F-A41BC2AF7F32}" type="parTrans" cxnId="{AEA0894C-654C-4FA1-A2F5-9BFB97C1E393}">
      <dgm:prSet/>
      <dgm:spPr/>
      <dgm:t>
        <a:bodyPr/>
        <a:lstStyle/>
        <a:p>
          <a:endParaRPr lang="pl-PL"/>
        </a:p>
      </dgm:t>
    </dgm:pt>
    <dgm:pt modelId="{42C6DE4F-183A-427F-B90B-A314A34B4EEC}" type="sibTrans" cxnId="{AEA0894C-654C-4FA1-A2F5-9BFB97C1E393}">
      <dgm:prSet/>
      <dgm:spPr/>
      <dgm:t>
        <a:bodyPr/>
        <a:lstStyle/>
        <a:p>
          <a:endParaRPr lang="pl-PL"/>
        </a:p>
      </dgm:t>
    </dgm:pt>
    <dgm:pt modelId="{BA67A6FA-3AA7-4DCD-BA2C-12FBB588328E}">
      <dgm:prSet phldrT="[Tekst]"/>
      <dgm:spPr/>
      <dgm:t>
        <a:bodyPr/>
        <a:lstStyle/>
        <a:p>
          <a:r>
            <a:rPr lang="pl-PL" dirty="0" smtClean="0"/>
            <a:t>Zmniejszenie zużycia energii w budownictwie</a:t>
          </a:r>
          <a:endParaRPr lang="pl-PL" dirty="0"/>
        </a:p>
      </dgm:t>
    </dgm:pt>
    <dgm:pt modelId="{B7D2217D-64A5-447F-B933-8074EE23A714}" type="parTrans" cxnId="{B67575E4-1D5C-4A51-BBDC-D3003474B607}">
      <dgm:prSet/>
      <dgm:spPr/>
      <dgm:t>
        <a:bodyPr/>
        <a:lstStyle/>
        <a:p>
          <a:endParaRPr lang="pl-PL"/>
        </a:p>
      </dgm:t>
    </dgm:pt>
    <dgm:pt modelId="{59CCD276-8A2C-418E-ABA3-072BB41A4EF4}" type="sibTrans" cxnId="{B67575E4-1D5C-4A51-BBDC-D3003474B607}">
      <dgm:prSet/>
      <dgm:spPr/>
      <dgm:t>
        <a:bodyPr/>
        <a:lstStyle/>
        <a:p>
          <a:endParaRPr lang="pl-PL"/>
        </a:p>
      </dgm:t>
    </dgm:pt>
    <dgm:pt modelId="{C96CE85E-5035-45FC-8661-EB4608464DE6}">
      <dgm:prSet phldrT="[Tekst]"/>
      <dgm:spPr>
        <a:solidFill>
          <a:srgbClr val="00B050"/>
        </a:solidFill>
      </dgm:spPr>
      <dgm:t>
        <a:bodyPr/>
        <a:lstStyle/>
        <a:p>
          <a:r>
            <a:rPr lang="pl-PL" dirty="0" smtClean="0"/>
            <a:t>E-</a:t>
          </a:r>
          <a:r>
            <a:rPr lang="pl-PL" dirty="0" err="1" smtClean="0"/>
            <a:t>kumulator</a:t>
          </a:r>
          <a:endParaRPr lang="pl-PL" dirty="0" smtClean="0"/>
        </a:p>
        <a:p>
          <a:r>
            <a:rPr lang="pl-PL" dirty="0" smtClean="0"/>
            <a:t>Ekologiczny Akumulator dla Przemysłu</a:t>
          </a:r>
          <a:endParaRPr lang="pl-PL" dirty="0"/>
        </a:p>
      </dgm:t>
    </dgm:pt>
    <dgm:pt modelId="{E0321576-66B6-477E-A69A-012C383A21D9}" type="parTrans" cxnId="{3F28DE58-E0B0-4D1C-8785-4A4BA2A76324}">
      <dgm:prSet/>
      <dgm:spPr/>
      <dgm:t>
        <a:bodyPr/>
        <a:lstStyle/>
        <a:p>
          <a:endParaRPr lang="pl-PL"/>
        </a:p>
      </dgm:t>
    </dgm:pt>
    <dgm:pt modelId="{B64A151B-2360-4698-839C-EF4BFA725E67}" type="sibTrans" cxnId="{3F28DE58-E0B0-4D1C-8785-4A4BA2A76324}">
      <dgm:prSet/>
      <dgm:spPr/>
      <dgm:t>
        <a:bodyPr/>
        <a:lstStyle/>
        <a:p>
          <a:endParaRPr lang="pl-PL"/>
        </a:p>
      </dgm:t>
    </dgm:pt>
    <dgm:pt modelId="{D7DDF749-3509-4780-AB9B-B01169162039}">
      <dgm:prSet phldrT="[Tekst]"/>
      <dgm:spPr/>
      <dgm:t>
        <a:bodyPr/>
        <a:lstStyle/>
        <a:p>
          <a:r>
            <a:rPr lang="pl-PL" dirty="0" smtClean="0"/>
            <a:t>SOWA</a:t>
          </a:r>
        </a:p>
        <a:p>
          <a:r>
            <a:rPr lang="pl-PL" dirty="0" smtClean="0"/>
            <a:t>Oświetlenie zewnętrzne</a:t>
          </a:r>
          <a:endParaRPr lang="pl-PL" dirty="0"/>
        </a:p>
      </dgm:t>
    </dgm:pt>
    <dgm:pt modelId="{5166C454-DCC7-425A-82B3-423EDCDEFEC6}" type="parTrans" cxnId="{051E1F81-B586-41F0-B718-C1F4858E717A}">
      <dgm:prSet/>
      <dgm:spPr/>
      <dgm:t>
        <a:bodyPr/>
        <a:lstStyle/>
        <a:p>
          <a:endParaRPr lang="pl-PL"/>
        </a:p>
      </dgm:t>
    </dgm:pt>
    <dgm:pt modelId="{6B6A4D72-EE6E-4AA5-923A-32AB149F1816}" type="sibTrans" cxnId="{051E1F81-B586-41F0-B718-C1F4858E717A}">
      <dgm:prSet/>
      <dgm:spPr/>
      <dgm:t>
        <a:bodyPr/>
        <a:lstStyle/>
        <a:p>
          <a:endParaRPr lang="pl-PL"/>
        </a:p>
      </dgm:t>
    </dgm:pt>
    <dgm:pt modelId="{FBB78A20-E10D-4F16-86F3-EFABB34C9F0C}" type="pres">
      <dgm:prSet presAssocID="{F4A3FE15-8544-4C47-A33E-C1749799556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4D6B1490-D4CC-4FAF-805E-F117A2776748}" type="pres">
      <dgm:prSet presAssocID="{A991B34A-5A31-4B76-B694-B284F3DA829B}" presName="node" presStyleLbl="node1" presStyleIdx="0" presStyleCnt="12" custScaleX="198826" custScaleY="99413" custRadScaleRad="100334" custRadScaleInc="-1299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C03F4129-D009-48A1-86E0-C774C593FA3C}" type="pres">
      <dgm:prSet presAssocID="{AB9E4BF0-949E-4F96-BDF6-52592D5E691F}" presName="sibTrans" presStyleLbl="sibTrans2D1" presStyleIdx="0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EF6E26D6-BFFA-4302-8A5A-9404B5888B52}" type="pres">
      <dgm:prSet presAssocID="{AB9E4BF0-949E-4F96-BDF6-52592D5E691F}" presName="connectorText" presStyleLbl="sibTrans2D1" presStyleIdx="0" presStyleCnt="12"/>
      <dgm:spPr/>
      <dgm:t>
        <a:bodyPr/>
        <a:lstStyle/>
        <a:p>
          <a:endParaRPr lang="pl-PL"/>
        </a:p>
      </dgm:t>
    </dgm:pt>
    <dgm:pt modelId="{02A59861-ABA9-4A9E-A463-6B75638F028F}" type="pres">
      <dgm:prSet presAssocID="{6E4E1134-CC36-4BEB-9500-DEB1FC00E639}" presName="node" presStyleLbl="node1" presStyleIdx="1" presStyleCnt="12" custScaleX="198826" custScaleY="99413" custRadScaleRad="117069" custRadScaleInc="70208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A08DA5FA-937E-4E76-8866-93A58DB8140A}" type="pres">
      <dgm:prSet presAssocID="{9F1F25FD-B9A3-4753-83CA-4148035E0EF8}" presName="sibTrans" presStyleLbl="sibTrans2D1" presStyleIdx="1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5425466D-DDC2-49CC-830D-FE888B77A071}" type="pres">
      <dgm:prSet presAssocID="{9F1F25FD-B9A3-4753-83CA-4148035E0EF8}" presName="connectorText" presStyleLbl="sibTrans2D1" presStyleIdx="1" presStyleCnt="12"/>
      <dgm:spPr/>
      <dgm:t>
        <a:bodyPr/>
        <a:lstStyle/>
        <a:p>
          <a:endParaRPr lang="pl-PL"/>
        </a:p>
      </dgm:t>
    </dgm:pt>
    <dgm:pt modelId="{1305C700-D1B1-49AF-AC20-04B7347C915A}" type="pres">
      <dgm:prSet presAssocID="{115EEF75-123B-4098-BE92-ED73533D43F4}" presName="node" presStyleLbl="node1" presStyleIdx="2" presStyleCnt="12" custScaleX="198826" custScaleY="99413" custRadScaleRad="129652" custRadScaleInc="5122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B603BA2B-F7A3-4330-B9E2-C0A17E0D9BF3}" type="pres">
      <dgm:prSet presAssocID="{91866FA0-9688-4800-8574-25B1D4BEA406}" presName="sibTrans" presStyleLbl="sibTrans2D1" presStyleIdx="2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9C9A155F-5525-466E-9832-F6113206EC33}" type="pres">
      <dgm:prSet presAssocID="{91866FA0-9688-4800-8574-25B1D4BEA406}" presName="connectorText" presStyleLbl="sibTrans2D1" presStyleIdx="2" presStyleCnt="12"/>
      <dgm:spPr/>
      <dgm:t>
        <a:bodyPr/>
        <a:lstStyle/>
        <a:p>
          <a:endParaRPr lang="pl-PL"/>
        </a:p>
      </dgm:t>
    </dgm:pt>
    <dgm:pt modelId="{9F106E60-20F7-4562-B84B-3684F7306EC4}" type="pres">
      <dgm:prSet presAssocID="{C96CE85E-5035-45FC-8661-EB4608464DE6}" presName="node" presStyleLbl="node1" presStyleIdx="3" presStyleCnt="12" custScaleX="198826" custScaleY="99413" custRadScaleRad="125463" custRadScaleInc="8686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3375EB88-A791-47D1-8AC8-32DD30BDB5B9}" type="pres">
      <dgm:prSet presAssocID="{B64A151B-2360-4698-839C-EF4BFA725E67}" presName="sibTrans" presStyleLbl="sibTrans2D1" presStyleIdx="3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2F080BF9-810C-4EEE-A33C-1870BCF34A06}" type="pres">
      <dgm:prSet presAssocID="{B64A151B-2360-4698-839C-EF4BFA725E67}" presName="connectorText" presStyleLbl="sibTrans2D1" presStyleIdx="3" presStyleCnt="12"/>
      <dgm:spPr/>
      <dgm:t>
        <a:bodyPr/>
        <a:lstStyle/>
        <a:p>
          <a:endParaRPr lang="pl-PL"/>
        </a:p>
      </dgm:t>
    </dgm:pt>
    <dgm:pt modelId="{5F99B1CD-5953-4A71-A3B0-BE962F918343}" type="pres">
      <dgm:prSet presAssocID="{6022F31B-AD13-4C61-B9CD-89AF7B45C4BF}" presName="node" presStyleLbl="node1" presStyleIdx="4" presStyleCnt="12" custScaleX="198826" custScaleY="99413" custRadScaleRad="128170" custRadScaleInc="-21697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BE0C6B55-B5BD-4AF2-94AE-7FFF3C984324}" type="pres">
      <dgm:prSet presAssocID="{604FBBA5-8020-4261-82E0-1D3FD7A27AFA}" presName="sibTrans" presStyleLbl="sibTrans2D1" presStyleIdx="4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89933682-D253-4476-956C-1DC09A4C9F35}" type="pres">
      <dgm:prSet presAssocID="{604FBBA5-8020-4261-82E0-1D3FD7A27AFA}" presName="connectorText" presStyleLbl="sibTrans2D1" presStyleIdx="4" presStyleCnt="12"/>
      <dgm:spPr/>
      <dgm:t>
        <a:bodyPr/>
        <a:lstStyle/>
        <a:p>
          <a:endParaRPr lang="pl-PL"/>
        </a:p>
      </dgm:t>
    </dgm:pt>
    <dgm:pt modelId="{5B5F6933-4288-409D-8B85-8655B24534E7}" type="pres">
      <dgm:prSet presAssocID="{DBA36F28-7FCA-47D7-8649-A0CEE6C69FA0}" presName="node" presStyleLbl="node1" presStyleIdx="5" presStyleCnt="12" custScaleX="198826" custScaleY="99413" custRadScaleRad="119215" custRadScaleInc="-4210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856EFD1C-1F7B-4050-9984-01F46C17A977}" type="pres">
      <dgm:prSet presAssocID="{42C6DE4F-183A-427F-B90B-A314A34B4EEC}" presName="sibTrans" presStyleLbl="sibTrans2D1" presStyleIdx="5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4E503140-39F6-49A4-A5C5-75BC2B312B16}" type="pres">
      <dgm:prSet presAssocID="{42C6DE4F-183A-427F-B90B-A314A34B4EEC}" presName="connectorText" presStyleLbl="sibTrans2D1" presStyleIdx="5" presStyleCnt="12"/>
      <dgm:spPr/>
      <dgm:t>
        <a:bodyPr/>
        <a:lstStyle/>
        <a:p>
          <a:endParaRPr lang="pl-PL"/>
        </a:p>
      </dgm:t>
    </dgm:pt>
    <dgm:pt modelId="{43F94AC8-D93E-4326-B4E7-16FD76D8920E}" type="pres">
      <dgm:prSet presAssocID="{2CCE2BEE-9F19-4E23-B23B-AFD37FE4A42E}" presName="node" presStyleLbl="node1" presStyleIdx="6" presStyleCnt="12" custScaleX="198826" custScaleY="99413" custRadScaleRad="103300" custRadScaleInc="32935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3E6A7B23-C426-4EB7-9D7B-89D6AE7BC93D}" type="pres">
      <dgm:prSet presAssocID="{71FCC520-EE61-452B-AA17-C8B9D28B682A}" presName="sibTrans" presStyleLbl="sibTrans2D1" presStyleIdx="6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208AE318-2869-42DC-BF51-6DA5C0C06C50}" type="pres">
      <dgm:prSet presAssocID="{71FCC520-EE61-452B-AA17-C8B9D28B682A}" presName="connectorText" presStyleLbl="sibTrans2D1" presStyleIdx="6" presStyleCnt="12"/>
      <dgm:spPr/>
      <dgm:t>
        <a:bodyPr/>
        <a:lstStyle/>
        <a:p>
          <a:endParaRPr lang="pl-PL"/>
        </a:p>
      </dgm:t>
    </dgm:pt>
    <dgm:pt modelId="{5BBA9CDD-5FDC-4C7D-8BE3-367962AA19DF}" type="pres">
      <dgm:prSet presAssocID="{D3E47D48-7912-4251-8104-96E8C73C3147}" presName="node" presStyleLbl="node1" presStyleIdx="7" presStyleCnt="12" custScaleX="198826" custScaleY="99413" custRadScaleRad="129264" custRadScaleInc="80011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05FA8963-70E0-4961-B62F-A0A9EA361538}" type="pres">
      <dgm:prSet presAssocID="{098A8882-E508-4A04-A8DD-1AEEAD229C5A}" presName="sibTrans" presStyleLbl="sibTrans2D1" presStyleIdx="7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344E292D-42CE-42BF-B290-A3F012DB27D8}" type="pres">
      <dgm:prSet presAssocID="{098A8882-E508-4A04-A8DD-1AEEAD229C5A}" presName="connectorText" presStyleLbl="sibTrans2D1" presStyleIdx="7" presStyleCnt="12"/>
      <dgm:spPr/>
      <dgm:t>
        <a:bodyPr/>
        <a:lstStyle/>
        <a:p>
          <a:endParaRPr lang="pl-PL"/>
        </a:p>
      </dgm:t>
    </dgm:pt>
    <dgm:pt modelId="{D5375A34-6BF8-4FC1-BC2B-BA425A4D92ED}" type="pres">
      <dgm:prSet presAssocID="{D7DDF749-3509-4780-AB9B-B01169162039}" presName="node" presStyleLbl="node1" presStyleIdx="8" presStyleCnt="12" custScaleX="198826" custScaleY="99413" custRadScaleRad="140745" custRadScaleInc="46382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FCF96EDE-F578-42C2-9976-0A91B505DFE7}" type="pres">
      <dgm:prSet presAssocID="{6B6A4D72-EE6E-4AA5-923A-32AB149F1816}" presName="sibTrans" presStyleLbl="sibTrans2D1" presStyleIdx="8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DC6847B2-BD0F-43DF-9B2B-6F757752FA2F}" type="pres">
      <dgm:prSet presAssocID="{6B6A4D72-EE6E-4AA5-923A-32AB149F1816}" presName="connectorText" presStyleLbl="sibTrans2D1" presStyleIdx="8" presStyleCnt="12"/>
      <dgm:spPr/>
      <dgm:t>
        <a:bodyPr/>
        <a:lstStyle/>
        <a:p>
          <a:endParaRPr lang="pl-PL"/>
        </a:p>
      </dgm:t>
    </dgm:pt>
    <dgm:pt modelId="{487E2ECB-DA8D-448F-8A33-32369710CB72}" type="pres">
      <dgm:prSet presAssocID="{BA67A6FA-3AA7-4DCD-BA2C-12FBB588328E}" presName="node" presStyleLbl="node1" presStyleIdx="9" presStyleCnt="12" custScaleX="198826" custScaleY="99413" custRadScaleRad="135186" custRadScaleInc="-19700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4059CBA0-FBB7-40F7-8F6A-BA5CE8443289}" type="pres">
      <dgm:prSet presAssocID="{59CCD276-8A2C-418E-ABA3-072BB41A4EF4}" presName="sibTrans" presStyleLbl="sibTrans2D1" presStyleIdx="9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A7111DA0-7ED3-4B75-A421-813F8C9254E0}" type="pres">
      <dgm:prSet presAssocID="{59CCD276-8A2C-418E-ABA3-072BB41A4EF4}" presName="connectorText" presStyleLbl="sibTrans2D1" presStyleIdx="9" presStyleCnt="12"/>
      <dgm:spPr/>
      <dgm:t>
        <a:bodyPr/>
        <a:lstStyle/>
        <a:p>
          <a:endParaRPr lang="pl-PL"/>
        </a:p>
      </dgm:t>
    </dgm:pt>
    <dgm:pt modelId="{C382E01D-5B84-486F-92DB-1C5BD6EE67C0}" type="pres">
      <dgm:prSet presAssocID="{8941AF60-7354-4E3A-959A-8660F2E0EC5F}" presName="node" presStyleLbl="node1" presStyleIdx="10" presStyleCnt="12" custScaleX="198826" custScaleY="99413" custRadScaleRad="138075" custRadScaleInc="-6479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1640E57B-E618-4CF0-BF32-DC8AABD0DA79}" type="pres">
      <dgm:prSet presAssocID="{30B48CF9-BE64-49EB-B5E6-2CDF65B8A385}" presName="sibTrans" presStyleLbl="sibTrans2D1" presStyleIdx="10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21D2FC66-F7A6-4306-B7B3-734BC974858D}" type="pres">
      <dgm:prSet presAssocID="{30B48CF9-BE64-49EB-B5E6-2CDF65B8A385}" presName="connectorText" presStyleLbl="sibTrans2D1" presStyleIdx="10" presStyleCnt="12"/>
      <dgm:spPr/>
      <dgm:t>
        <a:bodyPr/>
        <a:lstStyle/>
        <a:p>
          <a:endParaRPr lang="pl-PL"/>
        </a:p>
      </dgm:t>
    </dgm:pt>
    <dgm:pt modelId="{39F2CAF4-18B0-4614-A376-F09ADA2EC7FB}" type="pres">
      <dgm:prSet presAssocID="{0C3F2347-67C1-4C01-A176-9AC0D1327F55}" presName="node" presStyleLbl="node1" presStyleIdx="11" presStyleCnt="12" custScaleX="198826" custScaleY="99413" custRadScaleRad="123507" custRadScaleInc="-92729">
        <dgm:presLayoutVars>
          <dgm:bulletEnabled val="1"/>
        </dgm:presLayoutVars>
      </dgm:prSet>
      <dgm:spPr>
        <a:prstGeom prst="flowChartAlternateProcess">
          <a:avLst/>
        </a:prstGeom>
      </dgm:spPr>
      <dgm:t>
        <a:bodyPr/>
        <a:lstStyle/>
        <a:p>
          <a:endParaRPr lang="pl-PL"/>
        </a:p>
      </dgm:t>
    </dgm:pt>
    <dgm:pt modelId="{CDD29C5F-9CBD-4533-9F66-7D96257109B6}" type="pres">
      <dgm:prSet presAssocID="{ED2D5627-6168-4ABB-9497-295DB8F8F453}" presName="sibTrans" presStyleLbl="sibTrans2D1" presStyleIdx="11" presStyleCnt="12"/>
      <dgm:spPr>
        <a:prstGeom prst="leftRightArrow">
          <a:avLst/>
        </a:prstGeom>
      </dgm:spPr>
      <dgm:t>
        <a:bodyPr/>
        <a:lstStyle/>
        <a:p>
          <a:endParaRPr lang="pl-PL"/>
        </a:p>
      </dgm:t>
    </dgm:pt>
    <dgm:pt modelId="{830FC036-097D-4993-8C2E-BD083E96D3D1}" type="pres">
      <dgm:prSet presAssocID="{ED2D5627-6168-4ABB-9497-295DB8F8F453}" presName="connectorText" presStyleLbl="sibTrans2D1" presStyleIdx="11" presStyleCnt="12"/>
      <dgm:spPr/>
      <dgm:t>
        <a:bodyPr/>
        <a:lstStyle/>
        <a:p>
          <a:endParaRPr lang="pl-PL"/>
        </a:p>
      </dgm:t>
    </dgm:pt>
  </dgm:ptLst>
  <dgm:cxnLst>
    <dgm:cxn modelId="{051E1F81-B586-41F0-B718-C1F4858E717A}" srcId="{F4A3FE15-8544-4C47-A33E-C17497995569}" destId="{D7DDF749-3509-4780-AB9B-B01169162039}" srcOrd="8" destOrd="0" parTransId="{5166C454-DCC7-425A-82B3-423EDCDEFEC6}" sibTransId="{6B6A4D72-EE6E-4AA5-923A-32AB149F1816}"/>
    <dgm:cxn modelId="{76D8CE47-7F3A-49FA-BECF-A57304BCB7E0}" type="presOf" srcId="{6E4E1134-CC36-4BEB-9500-DEB1FC00E639}" destId="{02A59861-ABA9-4A9E-A463-6B75638F028F}" srcOrd="0" destOrd="0" presId="urn:microsoft.com/office/officeart/2005/8/layout/cycle2"/>
    <dgm:cxn modelId="{565E0502-5E45-439A-9622-2B19C2445A51}" type="presOf" srcId="{30B48CF9-BE64-49EB-B5E6-2CDF65B8A385}" destId="{21D2FC66-F7A6-4306-B7B3-734BC974858D}" srcOrd="1" destOrd="0" presId="urn:microsoft.com/office/officeart/2005/8/layout/cycle2"/>
    <dgm:cxn modelId="{02903531-97F8-43DB-9958-2BC19832715C}" srcId="{F4A3FE15-8544-4C47-A33E-C17497995569}" destId="{D3E47D48-7912-4251-8104-96E8C73C3147}" srcOrd="7" destOrd="0" parTransId="{C6A3E0C4-6D9E-4214-B24B-5A68C066C263}" sibTransId="{098A8882-E508-4A04-A8DD-1AEEAD229C5A}"/>
    <dgm:cxn modelId="{F68A70CA-2576-4962-9C86-AC3676A15B78}" type="presOf" srcId="{DBA36F28-7FCA-47D7-8649-A0CEE6C69FA0}" destId="{5B5F6933-4288-409D-8B85-8655B24534E7}" srcOrd="0" destOrd="0" presId="urn:microsoft.com/office/officeart/2005/8/layout/cycle2"/>
    <dgm:cxn modelId="{41CE6E74-3E77-4AFD-822A-18413386D61F}" type="presOf" srcId="{C96CE85E-5035-45FC-8661-EB4608464DE6}" destId="{9F106E60-20F7-4562-B84B-3684F7306EC4}" srcOrd="0" destOrd="0" presId="urn:microsoft.com/office/officeart/2005/8/layout/cycle2"/>
    <dgm:cxn modelId="{75F8550D-3D0C-41B2-B250-DC898CA00E96}" type="presOf" srcId="{AB9E4BF0-949E-4F96-BDF6-52592D5E691F}" destId="{EF6E26D6-BFFA-4302-8A5A-9404B5888B52}" srcOrd="1" destOrd="0" presId="urn:microsoft.com/office/officeart/2005/8/layout/cycle2"/>
    <dgm:cxn modelId="{9096735E-CE6E-40FD-9CA0-8C1EE1003E56}" type="presOf" srcId="{B64A151B-2360-4698-839C-EF4BFA725E67}" destId="{2F080BF9-810C-4EEE-A33C-1870BCF34A06}" srcOrd="1" destOrd="0" presId="urn:microsoft.com/office/officeart/2005/8/layout/cycle2"/>
    <dgm:cxn modelId="{019E7F76-DFEB-4B2B-8E5A-0AAA2E802019}" type="presOf" srcId="{604FBBA5-8020-4261-82E0-1D3FD7A27AFA}" destId="{89933682-D253-4476-956C-1DC09A4C9F35}" srcOrd="1" destOrd="0" presId="urn:microsoft.com/office/officeart/2005/8/layout/cycle2"/>
    <dgm:cxn modelId="{06CCB6E5-8FE0-4395-83CD-141458D84DF4}" type="presOf" srcId="{9F1F25FD-B9A3-4753-83CA-4148035E0EF8}" destId="{A08DA5FA-937E-4E76-8866-93A58DB8140A}" srcOrd="0" destOrd="0" presId="urn:microsoft.com/office/officeart/2005/8/layout/cycle2"/>
    <dgm:cxn modelId="{D19548B1-AC9A-49B8-B3A6-FB228CF26C7C}" type="presOf" srcId="{91866FA0-9688-4800-8574-25B1D4BEA406}" destId="{9C9A155F-5525-466E-9832-F6113206EC33}" srcOrd="1" destOrd="0" presId="urn:microsoft.com/office/officeart/2005/8/layout/cycle2"/>
    <dgm:cxn modelId="{9720DBB2-0A71-49E0-A062-7CF9FEBC49F4}" type="presOf" srcId="{D3E47D48-7912-4251-8104-96E8C73C3147}" destId="{5BBA9CDD-5FDC-4C7D-8BE3-367962AA19DF}" srcOrd="0" destOrd="0" presId="urn:microsoft.com/office/officeart/2005/8/layout/cycle2"/>
    <dgm:cxn modelId="{BE06E5FB-AB67-4506-A96F-5783B85389CF}" type="presOf" srcId="{2CCE2BEE-9F19-4E23-B23B-AFD37FE4A42E}" destId="{43F94AC8-D93E-4326-B4E7-16FD76D8920E}" srcOrd="0" destOrd="0" presId="urn:microsoft.com/office/officeart/2005/8/layout/cycle2"/>
    <dgm:cxn modelId="{44E3BA6C-0A3C-4916-B24F-53B70E644106}" type="presOf" srcId="{91866FA0-9688-4800-8574-25B1D4BEA406}" destId="{B603BA2B-F7A3-4330-B9E2-C0A17E0D9BF3}" srcOrd="0" destOrd="0" presId="urn:microsoft.com/office/officeart/2005/8/layout/cycle2"/>
    <dgm:cxn modelId="{3F28DE58-E0B0-4D1C-8785-4A4BA2A76324}" srcId="{F4A3FE15-8544-4C47-A33E-C17497995569}" destId="{C96CE85E-5035-45FC-8661-EB4608464DE6}" srcOrd="3" destOrd="0" parTransId="{E0321576-66B6-477E-A69A-012C383A21D9}" sibTransId="{B64A151B-2360-4698-839C-EF4BFA725E67}"/>
    <dgm:cxn modelId="{1DA16C51-00C4-4224-A618-952586949277}" type="presOf" srcId="{6B6A4D72-EE6E-4AA5-923A-32AB149F1816}" destId="{DC6847B2-BD0F-43DF-9B2B-6F757752FA2F}" srcOrd="1" destOrd="0" presId="urn:microsoft.com/office/officeart/2005/8/layout/cycle2"/>
    <dgm:cxn modelId="{741221CE-4317-4942-BEEC-215F1A6D0822}" type="presOf" srcId="{A991B34A-5A31-4B76-B694-B284F3DA829B}" destId="{4D6B1490-D4CC-4FAF-805E-F117A2776748}" srcOrd="0" destOrd="0" presId="urn:microsoft.com/office/officeart/2005/8/layout/cycle2"/>
    <dgm:cxn modelId="{CE09E526-8CAF-4B63-8EF2-95A8DF405EA4}" type="presOf" srcId="{42C6DE4F-183A-427F-B90B-A314A34B4EEC}" destId="{856EFD1C-1F7B-4050-9984-01F46C17A977}" srcOrd="0" destOrd="0" presId="urn:microsoft.com/office/officeart/2005/8/layout/cycle2"/>
    <dgm:cxn modelId="{AEDB795E-E760-4D6F-8A10-F7BC4D418448}" type="presOf" srcId="{42C6DE4F-183A-427F-B90B-A314A34B4EEC}" destId="{4E503140-39F6-49A4-A5C5-75BC2B312B16}" srcOrd="1" destOrd="0" presId="urn:microsoft.com/office/officeart/2005/8/layout/cycle2"/>
    <dgm:cxn modelId="{3FF471A7-15D9-4BBD-9CF3-D15775F65C03}" srcId="{F4A3FE15-8544-4C47-A33E-C17497995569}" destId="{115EEF75-123B-4098-BE92-ED73533D43F4}" srcOrd="2" destOrd="0" parTransId="{E5078502-CDC9-43F4-AA31-3BE6469C3ADB}" sibTransId="{91866FA0-9688-4800-8574-25B1D4BEA406}"/>
    <dgm:cxn modelId="{B37AC798-CD2C-4E69-9717-CC4F029C317F}" type="presOf" srcId="{AB9E4BF0-949E-4F96-BDF6-52592D5E691F}" destId="{C03F4129-D009-48A1-86E0-C774C593FA3C}" srcOrd="0" destOrd="0" presId="urn:microsoft.com/office/officeart/2005/8/layout/cycle2"/>
    <dgm:cxn modelId="{CE5F0395-141A-4224-887E-772AB7AB8831}" type="presOf" srcId="{59CCD276-8A2C-418E-ABA3-072BB41A4EF4}" destId="{A7111DA0-7ED3-4B75-A421-813F8C9254E0}" srcOrd="1" destOrd="0" presId="urn:microsoft.com/office/officeart/2005/8/layout/cycle2"/>
    <dgm:cxn modelId="{735D9534-BB95-4458-B0A0-AED43DB15156}" type="presOf" srcId="{71FCC520-EE61-452B-AA17-C8B9D28B682A}" destId="{3E6A7B23-C426-4EB7-9D7B-89D6AE7BC93D}" srcOrd="0" destOrd="0" presId="urn:microsoft.com/office/officeart/2005/8/layout/cycle2"/>
    <dgm:cxn modelId="{429C41D6-3286-4E33-9AF1-689CB4B73C31}" srcId="{F4A3FE15-8544-4C47-A33E-C17497995569}" destId="{6E4E1134-CC36-4BEB-9500-DEB1FC00E639}" srcOrd="1" destOrd="0" parTransId="{2A47E012-D2C3-4254-88AC-D628C9E05085}" sibTransId="{9F1F25FD-B9A3-4753-83CA-4148035E0EF8}"/>
    <dgm:cxn modelId="{03240FC8-4432-4F69-9ABC-661FD6493199}" type="presOf" srcId="{6022F31B-AD13-4C61-B9CD-89AF7B45C4BF}" destId="{5F99B1CD-5953-4A71-A3B0-BE962F918343}" srcOrd="0" destOrd="0" presId="urn:microsoft.com/office/officeart/2005/8/layout/cycle2"/>
    <dgm:cxn modelId="{2E379A2E-6173-4D88-8BE4-F9183317D7A7}" srcId="{F4A3FE15-8544-4C47-A33E-C17497995569}" destId="{6022F31B-AD13-4C61-B9CD-89AF7B45C4BF}" srcOrd="4" destOrd="0" parTransId="{36CC4132-876A-4353-8ADB-7BFAF7BF37CE}" sibTransId="{604FBBA5-8020-4261-82E0-1D3FD7A27AFA}"/>
    <dgm:cxn modelId="{B8AD4336-4F4F-482A-9C97-5D105C6A6CF2}" type="presOf" srcId="{30B48CF9-BE64-49EB-B5E6-2CDF65B8A385}" destId="{1640E57B-E618-4CF0-BF32-DC8AABD0DA79}" srcOrd="0" destOrd="0" presId="urn:microsoft.com/office/officeart/2005/8/layout/cycle2"/>
    <dgm:cxn modelId="{0C51D477-5DA9-4AEC-AC5D-B6BC7ACF1DB6}" srcId="{F4A3FE15-8544-4C47-A33E-C17497995569}" destId="{8941AF60-7354-4E3A-959A-8660F2E0EC5F}" srcOrd="10" destOrd="0" parTransId="{AEA97597-0B50-430E-802F-F23671BDF07B}" sibTransId="{30B48CF9-BE64-49EB-B5E6-2CDF65B8A385}"/>
    <dgm:cxn modelId="{8DBB3AD7-8A63-469A-B176-6D000AEFA65A}" type="presOf" srcId="{ED2D5627-6168-4ABB-9497-295DB8F8F453}" destId="{830FC036-097D-4993-8C2E-BD083E96D3D1}" srcOrd="1" destOrd="0" presId="urn:microsoft.com/office/officeart/2005/8/layout/cycle2"/>
    <dgm:cxn modelId="{06B441ED-49D0-46C7-A83C-76DB166ACB93}" type="presOf" srcId="{098A8882-E508-4A04-A8DD-1AEEAD229C5A}" destId="{344E292D-42CE-42BF-B290-A3F012DB27D8}" srcOrd="1" destOrd="0" presId="urn:microsoft.com/office/officeart/2005/8/layout/cycle2"/>
    <dgm:cxn modelId="{6B6405E2-C55B-429C-9FCF-707954F7F3B7}" type="presOf" srcId="{098A8882-E508-4A04-A8DD-1AEEAD229C5A}" destId="{05FA8963-70E0-4961-B62F-A0A9EA361538}" srcOrd="0" destOrd="0" presId="urn:microsoft.com/office/officeart/2005/8/layout/cycle2"/>
    <dgm:cxn modelId="{F336AFC2-3E07-4087-8E3D-B4743736199A}" type="presOf" srcId="{ED2D5627-6168-4ABB-9497-295DB8F8F453}" destId="{CDD29C5F-9CBD-4533-9F66-7D96257109B6}" srcOrd="0" destOrd="0" presId="urn:microsoft.com/office/officeart/2005/8/layout/cycle2"/>
    <dgm:cxn modelId="{D511E568-5F77-4BF5-AF95-4EA14DB8FACE}" type="presOf" srcId="{604FBBA5-8020-4261-82E0-1D3FD7A27AFA}" destId="{BE0C6B55-B5BD-4AF2-94AE-7FFF3C984324}" srcOrd="0" destOrd="0" presId="urn:microsoft.com/office/officeart/2005/8/layout/cycle2"/>
    <dgm:cxn modelId="{065C397F-A55D-42F4-8E4F-8CFB98783634}" type="presOf" srcId="{BA67A6FA-3AA7-4DCD-BA2C-12FBB588328E}" destId="{487E2ECB-DA8D-448F-8A33-32369710CB72}" srcOrd="0" destOrd="0" presId="urn:microsoft.com/office/officeart/2005/8/layout/cycle2"/>
    <dgm:cxn modelId="{B67575E4-1D5C-4A51-BBDC-D3003474B607}" srcId="{F4A3FE15-8544-4C47-A33E-C17497995569}" destId="{BA67A6FA-3AA7-4DCD-BA2C-12FBB588328E}" srcOrd="9" destOrd="0" parTransId="{B7D2217D-64A5-447F-B933-8074EE23A714}" sibTransId="{59CCD276-8A2C-418E-ABA3-072BB41A4EF4}"/>
    <dgm:cxn modelId="{7C9701D6-21E3-43E5-B35A-2BF4A31707F0}" type="presOf" srcId="{B64A151B-2360-4698-839C-EF4BFA725E67}" destId="{3375EB88-A791-47D1-8AC8-32DD30BDB5B9}" srcOrd="0" destOrd="0" presId="urn:microsoft.com/office/officeart/2005/8/layout/cycle2"/>
    <dgm:cxn modelId="{6023AE69-9948-49A2-B90A-E4FBC7CC16C3}" type="presOf" srcId="{6B6A4D72-EE6E-4AA5-923A-32AB149F1816}" destId="{FCF96EDE-F578-42C2-9976-0A91B505DFE7}" srcOrd="0" destOrd="0" presId="urn:microsoft.com/office/officeart/2005/8/layout/cycle2"/>
    <dgm:cxn modelId="{6D4F4B78-7A5C-4301-A4B9-537BEA7DD271}" type="presOf" srcId="{0C3F2347-67C1-4C01-A176-9AC0D1327F55}" destId="{39F2CAF4-18B0-4614-A376-F09ADA2EC7FB}" srcOrd="0" destOrd="0" presId="urn:microsoft.com/office/officeart/2005/8/layout/cycle2"/>
    <dgm:cxn modelId="{AEA0894C-654C-4FA1-A2F5-9BFB97C1E393}" srcId="{F4A3FE15-8544-4C47-A33E-C17497995569}" destId="{DBA36F28-7FCA-47D7-8649-A0CEE6C69FA0}" srcOrd="5" destOrd="0" parTransId="{C190988C-4673-4D86-9C5F-A41BC2AF7F32}" sibTransId="{42C6DE4F-183A-427F-B90B-A314A34B4EEC}"/>
    <dgm:cxn modelId="{30F14C0C-5B82-495A-A0A3-A869DFF5ECFA}" srcId="{F4A3FE15-8544-4C47-A33E-C17497995569}" destId="{A991B34A-5A31-4B76-B694-B284F3DA829B}" srcOrd="0" destOrd="0" parTransId="{6F4E9177-C700-4228-877E-3DD8E4889D56}" sibTransId="{AB9E4BF0-949E-4F96-BDF6-52592D5E691F}"/>
    <dgm:cxn modelId="{DBA7152D-57AE-487C-93ED-40B9F238F132}" type="presOf" srcId="{59CCD276-8A2C-418E-ABA3-072BB41A4EF4}" destId="{4059CBA0-FBB7-40F7-8F6A-BA5CE8443289}" srcOrd="0" destOrd="0" presId="urn:microsoft.com/office/officeart/2005/8/layout/cycle2"/>
    <dgm:cxn modelId="{9C68ADF8-BD1D-413F-80DC-351E690E41DC}" type="presOf" srcId="{71FCC520-EE61-452B-AA17-C8B9D28B682A}" destId="{208AE318-2869-42DC-BF51-6DA5C0C06C50}" srcOrd="1" destOrd="0" presId="urn:microsoft.com/office/officeart/2005/8/layout/cycle2"/>
    <dgm:cxn modelId="{F3D863E7-B38C-4D71-9B00-23F0A21A578A}" srcId="{F4A3FE15-8544-4C47-A33E-C17497995569}" destId="{2CCE2BEE-9F19-4E23-B23B-AFD37FE4A42E}" srcOrd="6" destOrd="0" parTransId="{9ED7A7B5-CCA9-4CAB-845E-659F949ABC06}" sibTransId="{71FCC520-EE61-452B-AA17-C8B9D28B682A}"/>
    <dgm:cxn modelId="{285E3066-A079-44E3-8B2A-29AFAF7E41DF}" srcId="{F4A3FE15-8544-4C47-A33E-C17497995569}" destId="{0C3F2347-67C1-4C01-A176-9AC0D1327F55}" srcOrd="11" destOrd="0" parTransId="{1A0CCD4D-CA52-4495-BF05-0B63B5A9021E}" sibTransId="{ED2D5627-6168-4ABB-9497-295DB8F8F453}"/>
    <dgm:cxn modelId="{05939B40-99C1-483F-8808-02186DECD35E}" type="presOf" srcId="{F4A3FE15-8544-4C47-A33E-C17497995569}" destId="{FBB78A20-E10D-4F16-86F3-EFABB34C9F0C}" srcOrd="0" destOrd="0" presId="urn:microsoft.com/office/officeart/2005/8/layout/cycle2"/>
    <dgm:cxn modelId="{D9FFB262-47B4-41C8-94E8-271540A28C42}" type="presOf" srcId="{9F1F25FD-B9A3-4753-83CA-4148035E0EF8}" destId="{5425466D-DDC2-49CC-830D-FE888B77A071}" srcOrd="1" destOrd="0" presId="urn:microsoft.com/office/officeart/2005/8/layout/cycle2"/>
    <dgm:cxn modelId="{C582D7FF-1678-4ED9-B541-ECAF63C810D4}" type="presOf" srcId="{D7DDF749-3509-4780-AB9B-B01169162039}" destId="{D5375A34-6BF8-4FC1-BC2B-BA425A4D92ED}" srcOrd="0" destOrd="0" presId="urn:microsoft.com/office/officeart/2005/8/layout/cycle2"/>
    <dgm:cxn modelId="{A8CB83C1-28F8-4FB8-9E5D-8579853EB897}" type="presOf" srcId="{115EEF75-123B-4098-BE92-ED73533D43F4}" destId="{1305C700-D1B1-49AF-AC20-04B7347C915A}" srcOrd="0" destOrd="0" presId="urn:microsoft.com/office/officeart/2005/8/layout/cycle2"/>
    <dgm:cxn modelId="{218EDB99-E575-4658-8E9A-3E7D047D6887}" type="presOf" srcId="{8941AF60-7354-4E3A-959A-8660F2E0EC5F}" destId="{C382E01D-5B84-486F-92DB-1C5BD6EE67C0}" srcOrd="0" destOrd="0" presId="urn:microsoft.com/office/officeart/2005/8/layout/cycle2"/>
    <dgm:cxn modelId="{9E670F25-963D-4C1C-960B-A95E91F7E253}" type="presParOf" srcId="{FBB78A20-E10D-4F16-86F3-EFABB34C9F0C}" destId="{4D6B1490-D4CC-4FAF-805E-F117A2776748}" srcOrd="0" destOrd="0" presId="urn:microsoft.com/office/officeart/2005/8/layout/cycle2"/>
    <dgm:cxn modelId="{D457A656-762A-4A8F-A703-6A0CA19F1234}" type="presParOf" srcId="{FBB78A20-E10D-4F16-86F3-EFABB34C9F0C}" destId="{C03F4129-D009-48A1-86E0-C774C593FA3C}" srcOrd="1" destOrd="0" presId="urn:microsoft.com/office/officeart/2005/8/layout/cycle2"/>
    <dgm:cxn modelId="{599E1643-2F53-40D6-80DB-6C2D6F9A6667}" type="presParOf" srcId="{C03F4129-D009-48A1-86E0-C774C593FA3C}" destId="{EF6E26D6-BFFA-4302-8A5A-9404B5888B52}" srcOrd="0" destOrd="0" presId="urn:microsoft.com/office/officeart/2005/8/layout/cycle2"/>
    <dgm:cxn modelId="{0277DE8B-3D35-4C2E-965F-0E0261737834}" type="presParOf" srcId="{FBB78A20-E10D-4F16-86F3-EFABB34C9F0C}" destId="{02A59861-ABA9-4A9E-A463-6B75638F028F}" srcOrd="2" destOrd="0" presId="urn:microsoft.com/office/officeart/2005/8/layout/cycle2"/>
    <dgm:cxn modelId="{0CF47D82-5359-45DE-9678-DC9DBF346866}" type="presParOf" srcId="{FBB78A20-E10D-4F16-86F3-EFABB34C9F0C}" destId="{A08DA5FA-937E-4E76-8866-93A58DB8140A}" srcOrd="3" destOrd="0" presId="urn:microsoft.com/office/officeart/2005/8/layout/cycle2"/>
    <dgm:cxn modelId="{FB735400-3396-49D2-86C1-F1F229EA0F9F}" type="presParOf" srcId="{A08DA5FA-937E-4E76-8866-93A58DB8140A}" destId="{5425466D-DDC2-49CC-830D-FE888B77A071}" srcOrd="0" destOrd="0" presId="urn:microsoft.com/office/officeart/2005/8/layout/cycle2"/>
    <dgm:cxn modelId="{6AC4854A-25C9-4A8B-AEAD-54F96B009497}" type="presParOf" srcId="{FBB78A20-E10D-4F16-86F3-EFABB34C9F0C}" destId="{1305C700-D1B1-49AF-AC20-04B7347C915A}" srcOrd="4" destOrd="0" presId="urn:microsoft.com/office/officeart/2005/8/layout/cycle2"/>
    <dgm:cxn modelId="{95B66F3B-F945-478F-900D-D8BE9E9F55E4}" type="presParOf" srcId="{FBB78A20-E10D-4F16-86F3-EFABB34C9F0C}" destId="{B603BA2B-F7A3-4330-B9E2-C0A17E0D9BF3}" srcOrd="5" destOrd="0" presId="urn:microsoft.com/office/officeart/2005/8/layout/cycle2"/>
    <dgm:cxn modelId="{8FD904FE-4757-44E8-96E7-7DC7CEEFAB59}" type="presParOf" srcId="{B603BA2B-F7A3-4330-B9E2-C0A17E0D9BF3}" destId="{9C9A155F-5525-466E-9832-F6113206EC33}" srcOrd="0" destOrd="0" presId="urn:microsoft.com/office/officeart/2005/8/layout/cycle2"/>
    <dgm:cxn modelId="{8CD1BEFF-5BDA-4275-B874-1FD7EF1D3844}" type="presParOf" srcId="{FBB78A20-E10D-4F16-86F3-EFABB34C9F0C}" destId="{9F106E60-20F7-4562-B84B-3684F7306EC4}" srcOrd="6" destOrd="0" presId="urn:microsoft.com/office/officeart/2005/8/layout/cycle2"/>
    <dgm:cxn modelId="{C135013C-D0E3-4783-BFCB-E0FD47EAC6D0}" type="presParOf" srcId="{FBB78A20-E10D-4F16-86F3-EFABB34C9F0C}" destId="{3375EB88-A791-47D1-8AC8-32DD30BDB5B9}" srcOrd="7" destOrd="0" presId="urn:microsoft.com/office/officeart/2005/8/layout/cycle2"/>
    <dgm:cxn modelId="{B99FA492-ACF7-4F4D-87B9-E3DE165AB3BB}" type="presParOf" srcId="{3375EB88-A791-47D1-8AC8-32DD30BDB5B9}" destId="{2F080BF9-810C-4EEE-A33C-1870BCF34A06}" srcOrd="0" destOrd="0" presId="urn:microsoft.com/office/officeart/2005/8/layout/cycle2"/>
    <dgm:cxn modelId="{AE0B1BA9-B920-41F7-92C8-60148E991A1F}" type="presParOf" srcId="{FBB78A20-E10D-4F16-86F3-EFABB34C9F0C}" destId="{5F99B1CD-5953-4A71-A3B0-BE962F918343}" srcOrd="8" destOrd="0" presId="urn:microsoft.com/office/officeart/2005/8/layout/cycle2"/>
    <dgm:cxn modelId="{D885E994-B88F-43ED-B60B-5C5813966B70}" type="presParOf" srcId="{FBB78A20-E10D-4F16-86F3-EFABB34C9F0C}" destId="{BE0C6B55-B5BD-4AF2-94AE-7FFF3C984324}" srcOrd="9" destOrd="0" presId="urn:microsoft.com/office/officeart/2005/8/layout/cycle2"/>
    <dgm:cxn modelId="{4875958D-0AE5-4608-9F1D-972CA074F3DF}" type="presParOf" srcId="{BE0C6B55-B5BD-4AF2-94AE-7FFF3C984324}" destId="{89933682-D253-4476-956C-1DC09A4C9F35}" srcOrd="0" destOrd="0" presId="urn:microsoft.com/office/officeart/2005/8/layout/cycle2"/>
    <dgm:cxn modelId="{7CFAE26C-70CF-4D56-BD8B-63687F52F57C}" type="presParOf" srcId="{FBB78A20-E10D-4F16-86F3-EFABB34C9F0C}" destId="{5B5F6933-4288-409D-8B85-8655B24534E7}" srcOrd="10" destOrd="0" presId="urn:microsoft.com/office/officeart/2005/8/layout/cycle2"/>
    <dgm:cxn modelId="{2D01461D-7AA9-4C11-A8E5-73918474BA84}" type="presParOf" srcId="{FBB78A20-E10D-4F16-86F3-EFABB34C9F0C}" destId="{856EFD1C-1F7B-4050-9984-01F46C17A977}" srcOrd="11" destOrd="0" presId="urn:microsoft.com/office/officeart/2005/8/layout/cycle2"/>
    <dgm:cxn modelId="{94A680D1-F299-4E15-843E-22C002F9D0CF}" type="presParOf" srcId="{856EFD1C-1F7B-4050-9984-01F46C17A977}" destId="{4E503140-39F6-49A4-A5C5-75BC2B312B16}" srcOrd="0" destOrd="0" presId="urn:microsoft.com/office/officeart/2005/8/layout/cycle2"/>
    <dgm:cxn modelId="{238089DC-5CBC-4AF0-968A-F7B1752ED3C9}" type="presParOf" srcId="{FBB78A20-E10D-4F16-86F3-EFABB34C9F0C}" destId="{43F94AC8-D93E-4326-B4E7-16FD76D8920E}" srcOrd="12" destOrd="0" presId="urn:microsoft.com/office/officeart/2005/8/layout/cycle2"/>
    <dgm:cxn modelId="{6892B5F9-57D3-49CF-B230-6A3BE9435EB1}" type="presParOf" srcId="{FBB78A20-E10D-4F16-86F3-EFABB34C9F0C}" destId="{3E6A7B23-C426-4EB7-9D7B-89D6AE7BC93D}" srcOrd="13" destOrd="0" presId="urn:microsoft.com/office/officeart/2005/8/layout/cycle2"/>
    <dgm:cxn modelId="{8CF48CD9-6725-4815-92F1-88ACCE3E75EB}" type="presParOf" srcId="{3E6A7B23-C426-4EB7-9D7B-89D6AE7BC93D}" destId="{208AE318-2869-42DC-BF51-6DA5C0C06C50}" srcOrd="0" destOrd="0" presId="urn:microsoft.com/office/officeart/2005/8/layout/cycle2"/>
    <dgm:cxn modelId="{9CB49B8D-72E6-47AD-8A39-537EDD933E4A}" type="presParOf" srcId="{FBB78A20-E10D-4F16-86F3-EFABB34C9F0C}" destId="{5BBA9CDD-5FDC-4C7D-8BE3-367962AA19DF}" srcOrd="14" destOrd="0" presId="urn:microsoft.com/office/officeart/2005/8/layout/cycle2"/>
    <dgm:cxn modelId="{E63613C3-C6B4-496D-A23E-EBAB92694F59}" type="presParOf" srcId="{FBB78A20-E10D-4F16-86F3-EFABB34C9F0C}" destId="{05FA8963-70E0-4961-B62F-A0A9EA361538}" srcOrd="15" destOrd="0" presId="urn:microsoft.com/office/officeart/2005/8/layout/cycle2"/>
    <dgm:cxn modelId="{C7C2660A-A0F5-4E3C-A795-93AEE352F444}" type="presParOf" srcId="{05FA8963-70E0-4961-B62F-A0A9EA361538}" destId="{344E292D-42CE-42BF-B290-A3F012DB27D8}" srcOrd="0" destOrd="0" presId="urn:microsoft.com/office/officeart/2005/8/layout/cycle2"/>
    <dgm:cxn modelId="{8EEA9D61-463C-4816-9C59-91EF7A93736C}" type="presParOf" srcId="{FBB78A20-E10D-4F16-86F3-EFABB34C9F0C}" destId="{D5375A34-6BF8-4FC1-BC2B-BA425A4D92ED}" srcOrd="16" destOrd="0" presId="urn:microsoft.com/office/officeart/2005/8/layout/cycle2"/>
    <dgm:cxn modelId="{C2048335-33CE-4D3C-9007-7309C7B5CEA8}" type="presParOf" srcId="{FBB78A20-E10D-4F16-86F3-EFABB34C9F0C}" destId="{FCF96EDE-F578-42C2-9976-0A91B505DFE7}" srcOrd="17" destOrd="0" presId="urn:microsoft.com/office/officeart/2005/8/layout/cycle2"/>
    <dgm:cxn modelId="{66309D18-13D9-4C47-9849-FDF5722E2311}" type="presParOf" srcId="{FCF96EDE-F578-42C2-9976-0A91B505DFE7}" destId="{DC6847B2-BD0F-43DF-9B2B-6F757752FA2F}" srcOrd="0" destOrd="0" presId="urn:microsoft.com/office/officeart/2005/8/layout/cycle2"/>
    <dgm:cxn modelId="{CE05532B-05BD-4EFC-86A7-112BDF7DACF5}" type="presParOf" srcId="{FBB78A20-E10D-4F16-86F3-EFABB34C9F0C}" destId="{487E2ECB-DA8D-448F-8A33-32369710CB72}" srcOrd="18" destOrd="0" presId="urn:microsoft.com/office/officeart/2005/8/layout/cycle2"/>
    <dgm:cxn modelId="{ECE96E03-3B6B-4C1D-9DE1-DD9AA0B483AE}" type="presParOf" srcId="{FBB78A20-E10D-4F16-86F3-EFABB34C9F0C}" destId="{4059CBA0-FBB7-40F7-8F6A-BA5CE8443289}" srcOrd="19" destOrd="0" presId="urn:microsoft.com/office/officeart/2005/8/layout/cycle2"/>
    <dgm:cxn modelId="{23F10EED-B95D-4DE0-B5DA-689E0364D6B4}" type="presParOf" srcId="{4059CBA0-FBB7-40F7-8F6A-BA5CE8443289}" destId="{A7111DA0-7ED3-4B75-A421-813F8C9254E0}" srcOrd="0" destOrd="0" presId="urn:microsoft.com/office/officeart/2005/8/layout/cycle2"/>
    <dgm:cxn modelId="{BB5457AE-6213-4B62-A10F-EC012AD0A4CF}" type="presParOf" srcId="{FBB78A20-E10D-4F16-86F3-EFABB34C9F0C}" destId="{C382E01D-5B84-486F-92DB-1C5BD6EE67C0}" srcOrd="20" destOrd="0" presId="urn:microsoft.com/office/officeart/2005/8/layout/cycle2"/>
    <dgm:cxn modelId="{2B68DFBB-A33E-4C34-B183-C1DC4B9032B0}" type="presParOf" srcId="{FBB78A20-E10D-4F16-86F3-EFABB34C9F0C}" destId="{1640E57B-E618-4CF0-BF32-DC8AABD0DA79}" srcOrd="21" destOrd="0" presId="urn:microsoft.com/office/officeart/2005/8/layout/cycle2"/>
    <dgm:cxn modelId="{8F20E454-91F6-47B1-8554-C793DE84FF4D}" type="presParOf" srcId="{1640E57B-E618-4CF0-BF32-DC8AABD0DA79}" destId="{21D2FC66-F7A6-4306-B7B3-734BC974858D}" srcOrd="0" destOrd="0" presId="urn:microsoft.com/office/officeart/2005/8/layout/cycle2"/>
    <dgm:cxn modelId="{958628C8-B194-4654-8B56-808357A5CEB9}" type="presParOf" srcId="{FBB78A20-E10D-4F16-86F3-EFABB34C9F0C}" destId="{39F2CAF4-18B0-4614-A376-F09ADA2EC7FB}" srcOrd="22" destOrd="0" presId="urn:microsoft.com/office/officeart/2005/8/layout/cycle2"/>
    <dgm:cxn modelId="{FD2F929A-F76C-43AD-B0C3-8D81731AEED6}" type="presParOf" srcId="{FBB78A20-E10D-4F16-86F3-EFABB34C9F0C}" destId="{CDD29C5F-9CBD-4533-9F66-7D96257109B6}" srcOrd="23" destOrd="0" presId="urn:microsoft.com/office/officeart/2005/8/layout/cycle2"/>
    <dgm:cxn modelId="{B5714FDD-A11D-458B-AF52-E0FE9A6ED7C9}" type="presParOf" srcId="{CDD29C5F-9CBD-4533-9F66-7D96257109B6}" destId="{830FC036-097D-4993-8C2E-BD083E96D3D1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4" y="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B3B5F-0031-4B5C-9FB6-EB87189D0590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4" y="9429750"/>
            <a:ext cx="2945659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92A92-F12B-468F-8CC5-71355B07C460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85933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AC1F34-A98F-4314-B0BB-13483555CB5B}" type="datetimeFigureOut">
              <a:rPr lang="pl-PL" smtClean="0"/>
              <a:pPr/>
              <a:t>2018-03-20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768" y="4715157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50445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794BC3-64E2-4C9E-AE7F-1C74F16E8AD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38468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27187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 smtClean="0"/>
          </a:p>
        </p:txBody>
      </p:sp>
      <p:sp>
        <p:nvSpPr>
          <p:cNvPr id="11268" name="Symbol zastępczy numeru slajdu 3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75A42FE-6866-41F6-BA15-F0BF15A4899D}" type="slidenum">
              <a:rPr lang="pl-PL" altLang="pl-PL" smtClean="0"/>
              <a:pPr>
                <a:spcBef>
                  <a:spcPct val="0"/>
                </a:spcBef>
              </a:pPr>
              <a:t>2</a:t>
            </a:fld>
            <a:endParaRPr lang="pl-PL" altLang="pl-PL" smtClean="0"/>
          </a:p>
        </p:txBody>
      </p:sp>
    </p:spTree>
    <p:extLst>
      <p:ext uri="{BB962C8B-B14F-4D97-AF65-F5344CB8AC3E}">
        <p14:creationId xmlns:p14="http://schemas.microsoft.com/office/powerpoint/2010/main" val="4218083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3007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23607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000" dirty="0" smtClean="0"/>
              <a:t>Niebieskie w przygotowaniu, planowane</a:t>
            </a:r>
            <a:endParaRPr lang="pl-PL" sz="1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50127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Osoby fizyczne dysponujące ostateczną decyzją o pozwoleniu na budowę oraz posiadające prawo do dysponowania nieruchomością, na której będą budowały jednorodzinny drewniany budynek mieszkalny.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Przez „dysponowanie” nieruchomością należy rozumieć: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prawo własności (w tym współwłasność),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1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użytkowanie wieczyste.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Osoby fizyczne dysponujące uprawnieniem do przeniesienia przez dewelopera na swoją rzecz: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prawa własności nieruchomości, wraz z budynkiem mieszkalnym drewnianym jednorodzinnym, który deweloper  na niej wybuduje albo użytkowania wieczystego nieruchomości gruntowej i własności budynku mieszkalnego jednorodzinnego drewnianego, który będzie na niej posadowiony i stanowić będzie odrębną nieruchomość.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Uprawnienie beneficjenta do przeniesienia przez dewelopera na swoją rzecz praw, o których mowa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 ust. 7.4 pkt. 2) musi wynikać z: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umowy deweloperskiej, zawartej w formie aktu notarialnego, zawierającej zobowiązanie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dewelopera do: ustanowienia odrębnej własności i przekazania tej własności na rzecz beneficjenta albo do przeniesienia na beneficjenta własności nieruchomości zabudowanej budynkiem mieszkalnym  drewnianym jednorodzinnym albo użytkowania wieczystego nieruchomości gruntowej i własności budynku mieszkalnego drewnianego jednorodzinnego na niej posadowionego, stanowiącego odrębną nieruchomość;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umowy przedwstępnej, zawartej w formie aktu notarialnego, sprzedaży i ustanowienia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odrębnej własności albo umowy przedwstępnej, zawartej w formie aktu notarialnego, sprzedaży </a:t>
            </a:r>
            <a:b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 przeniesienia na rzecz beneficjenta własności nieruchomości zabudowanej budynkiem mieszkalnym drewnianym jednorodzinnym albo użytkowania wieczystego nieruchomości gruntowej i własności budynku mieszkalnego drewnianego jednorodzinnego na niej posadowionego stanowiącego odrębną nieruchomość;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Osoby fizyczne, które wybudowały budynek mieszkalny jednorodzinny drewniany finansowany przy udziale kredytu, spełniający wymagania określone ust. 7.2 i 7.3 oraz zasady określone w regulaminie naboru.  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Osoby fizyczne, które nabyły budynek mieszkalny jednorodzinny drewniany, spełniający wymagania określone w  ust. 7.2 oraz zasady określone w regulaminie naboru.  </a:t>
            </a:r>
            <a:endParaRPr lang="pl-PL" sz="14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88840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794BC3-64E2-4C9E-AE7F-1C74F16E8AD6}" type="slidenum">
              <a:rPr lang="pl-PL" smtClean="0"/>
              <a:pPr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22409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357174"/>
            <a:ext cx="7615262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71538" y="1600200"/>
            <a:ext cx="7615262" cy="4525963"/>
          </a:xfrm>
        </p:spPr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0" y="6669360"/>
            <a:ext cx="3059832" cy="18864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611244" y="6401221"/>
            <a:ext cx="539552" cy="268139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/>
          <p:cNvSpPr/>
          <p:nvPr userDrawn="1"/>
        </p:nvSpPr>
        <p:spPr>
          <a:xfrm>
            <a:off x="0" y="500042"/>
            <a:ext cx="928662" cy="1071570"/>
          </a:xfrm>
          <a:prstGeom prst="rect">
            <a:avLst/>
          </a:prstGeom>
          <a:solidFill>
            <a:srgbClr val="FFFFFF">
              <a:alpha val="6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04448" y="6356350"/>
            <a:ext cx="792088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6DD8FCD-8D0E-493F-A582-8FE538A0A3A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557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Obraz 26" descr="Obraz1.jpg"/>
          <p:cNvPicPr>
            <a:picLocks noChangeAspect="1"/>
          </p:cNvPicPr>
          <p:nvPr userDrawn="1"/>
        </p:nvPicPr>
        <p:blipFill>
          <a:blip r:embed="rId7" cstate="print"/>
          <a:srcRect t="123" r="7247" b="3027"/>
          <a:stretch>
            <a:fillRect/>
          </a:stretch>
        </p:blipFill>
        <p:spPr>
          <a:xfrm>
            <a:off x="0" y="0"/>
            <a:ext cx="9135532" cy="6858000"/>
          </a:xfrm>
          <a:prstGeom prst="rect">
            <a:avLst/>
          </a:prstGeom>
        </p:spPr>
      </p:pic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1000100" y="357174"/>
            <a:ext cx="76867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000100" y="1600200"/>
            <a:ext cx="76867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tekst</a:t>
            </a:r>
          </a:p>
          <a:p>
            <a:pPr lvl="1"/>
            <a:r>
              <a:rPr lang="pl-PL" dirty="0" smtClean="0"/>
              <a:t>Drugi poziom tekstu</a:t>
            </a:r>
          </a:p>
          <a:p>
            <a:pPr lvl="2"/>
            <a:r>
              <a:rPr lang="pl-PL" dirty="0" smtClean="0"/>
              <a:t>Trzeci poziom tekstu</a:t>
            </a:r>
          </a:p>
          <a:p>
            <a:pPr lvl="3"/>
            <a:r>
              <a:rPr lang="pl-PL" dirty="0" smtClean="0"/>
              <a:t>Czwarty poziom tekstu</a:t>
            </a: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 dirty="0"/>
          </a:p>
        </p:txBody>
      </p:sp>
      <p:pic>
        <p:nvPicPr>
          <p:cNvPr id="9" name="Obraz 8" descr="dekor2.png"/>
          <p:cNvPicPr>
            <a:picLocks noChangeAspect="1"/>
          </p:cNvPicPr>
          <p:nvPr userDrawn="1"/>
        </p:nvPicPr>
        <p:blipFill>
          <a:blip r:embed="rId8" cstate="print"/>
          <a:srcRect l="470" t="31482" b="38888"/>
          <a:stretch>
            <a:fillRect/>
          </a:stretch>
        </p:blipFill>
        <p:spPr>
          <a:xfrm>
            <a:off x="0" y="554638"/>
            <a:ext cx="937627" cy="945528"/>
          </a:xfrm>
          <a:prstGeom prst="rect">
            <a:avLst/>
          </a:prstGeom>
        </p:spPr>
      </p:pic>
      <p:sp>
        <p:nvSpPr>
          <p:cNvPr id="11" name="Prostokąt 10"/>
          <p:cNvSpPr/>
          <p:nvPr userDrawn="1"/>
        </p:nvSpPr>
        <p:spPr>
          <a:xfrm>
            <a:off x="0" y="6237312"/>
            <a:ext cx="913553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ole tekstowe 11"/>
          <p:cNvSpPr txBox="1"/>
          <p:nvPr userDrawn="1"/>
        </p:nvSpPr>
        <p:spPr>
          <a:xfrm>
            <a:off x="214282" y="6381328"/>
            <a:ext cx="3857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i="1" dirty="0" smtClean="0">
                <a:solidFill>
                  <a:schemeClr val="bg1">
                    <a:lumMod val="50000"/>
                  </a:schemeClr>
                </a:solidFill>
              </a:rPr>
              <a:t>Zainwestujmy razem w środowisko</a:t>
            </a:r>
            <a:endParaRPr lang="pl-PL" sz="1400" i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Obraz 9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6250336"/>
            <a:ext cx="4906888" cy="57980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transition spd="med">
    <p:fade thruBlk="1"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just" defTabSz="914400" rtl="0" eaLnBrk="1" latinLnBrk="0" hangingPunct="1">
        <a:spcBef>
          <a:spcPct val="20000"/>
        </a:spcBef>
        <a:buFont typeface="Arial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just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just" defTabSz="914400" rtl="0" eaLnBrk="1" latinLnBrk="0" hangingPunct="1">
        <a:spcBef>
          <a:spcPct val="20000"/>
        </a:spcBef>
        <a:buSzPct val="70000"/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just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3074" name="Picture 2" descr="H:\Grupy\DL\FOTOLIA\Fotolia_65208503_M.jpg"/>
          <p:cNvPicPr>
            <a:picLocks noChangeAspect="1" noChangeArrowheads="1"/>
          </p:cNvPicPr>
          <p:nvPr/>
        </p:nvPicPr>
        <p:blipFill rotWithShape="1">
          <a:blip r:embed="rId3"/>
          <a:srcRect r="3760" b="4876"/>
          <a:stretch/>
        </p:blipFill>
        <p:spPr bwMode="auto">
          <a:xfrm>
            <a:off x="10626" y="-64945"/>
            <a:ext cx="9144001" cy="6047925"/>
          </a:xfrm>
          <a:prstGeom prst="rect">
            <a:avLst/>
          </a:prstGeom>
          <a:noFill/>
        </p:spPr>
      </p:pic>
      <p:sp>
        <p:nvSpPr>
          <p:cNvPr id="12" name="Prostokąt 11"/>
          <p:cNvSpPr/>
          <p:nvPr/>
        </p:nvSpPr>
        <p:spPr>
          <a:xfrm>
            <a:off x="0" y="1962659"/>
            <a:ext cx="9144000" cy="537647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1" name="Prostokąt 30"/>
          <p:cNvSpPr/>
          <p:nvPr/>
        </p:nvSpPr>
        <p:spPr>
          <a:xfrm>
            <a:off x="9625" y="4083474"/>
            <a:ext cx="9113120" cy="783718"/>
          </a:xfrm>
          <a:prstGeom prst="rect">
            <a:avLst/>
          </a:prstGeom>
          <a:solidFill>
            <a:schemeClr val="bg1">
              <a:lumMod val="75000"/>
              <a:alpha val="63137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600" b="1" i="1" dirty="0">
                <a:solidFill>
                  <a:schemeClr val="tx1"/>
                </a:solidFill>
              </a:rPr>
              <a:t>Realizowane w ramach Projektu </a:t>
            </a:r>
            <a:r>
              <a:rPr lang="pl-PL" sz="1600" b="1" i="1" dirty="0" smtClean="0">
                <a:solidFill>
                  <a:schemeClr val="tx1"/>
                </a:solidFill>
              </a:rPr>
              <a:t>” Ogólnopolski </a:t>
            </a:r>
            <a:r>
              <a:rPr lang="pl-PL" sz="1600" b="1" i="1" dirty="0">
                <a:solidFill>
                  <a:schemeClr val="tx1"/>
                </a:solidFill>
              </a:rPr>
              <a:t>system wsparcia doradczego dla sektora publicznego, mieszkaniowego oraz przedsiębiorstw w zakresie efektywności energetycznej oraz </a:t>
            </a:r>
            <a:r>
              <a:rPr lang="pl-PL" sz="1600" b="1" i="1" dirty="0" smtClean="0">
                <a:solidFill>
                  <a:schemeClr val="tx1"/>
                </a:solidFill>
              </a:rPr>
              <a:t>OZE"</a:t>
            </a:r>
            <a:endParaRPr lang="pl-PL" dirty="0"/>
          </a:p>
        </p:txBody>
      </p:sp>
      <p:sp>
        <p:nvSpPr>
          <p:cNvPr id="34" name="Prostokąt 33"/>
          <p:cNvSpPr/>
          <p:nvPr/>
        </p:nvSpPr>
        <p:spPr>
          <a:xfrm>
            <a:off x="41505" y="4870908"/>
            <a:ext cx="9144000" cy="1112071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 algn="r">
              <a:defRPr/>
            </a:pPr>
            <a:endParaRPr lang="pl-PL" sz="1600" b="1" i="1" dirty="0" smtClean="0">
              <a:solidFill>
                <a:schemeClr val="bg1"/>
              </a:solidFill>
            </a:endParaRPr>
          </a:p>
          <a:p>
            <a:pPr marL="342900" lvl="0" indent="-342900" algn="r">
              <a:defRPr/>
            </a:pPr>
            <a:r>
              <a:rPr lang="pl-PL" sz="1600" b="1" i="1" dirty="0" smtClean="0">
                <a:solidFill>
                  <a:schemeClr val="bg1"/>
                </a:solidFill>
              </a:rPr>
              <a:t>we </a:t>
            </a:r>
            <a:r>
              <a:rPr lang="pl-PL" sz="1600" b="1" i="1" dirty="0">
                <a:solidFill>
                  <a:schemeClr val="bg1"/>
                </a:solidFill>
              </a:rPr>
              <a:t>współpracy z:</a:t>
            </a:r>
          </a:p>
          <a:p>
            <a:pPr marL="342900" lvl="0" indent="-342900" algn="r">
              <a:defRPr/>
            </a:pPr>
            <a:r>
              <a:rPr lang="pl-PL" sz="1600" b="1" i="1" dirty="0">
                <a:solidFill>
                  <a:schemeClr val="bg1"/>
                </a:solidFill>
              </a:rPr>
              <a:t> Wojewódzkimi Funduszami Ochrony Środowiska i Gospodarki Wodnej</a:t>
            </a:r>
          </a:p>
          <a:p>
            <a:pPr marL="342900" lvl="0" indent="-342900" algn="r">
              <a:defRPr/>
            </a:pPr>
            <a:r>
              <a:rPr lang="pl-PL" sz="1600" b="1" i="1" dirty="0">
                <a:solidFill>
                  <a:schemeClr val="bg1"/>
                </a:solidFill>
              </a:rPr>
              <a:t>oraz Województwem Lubelskim</a:t>
            </a:r>
          </a:p>
          <a:p>
            <a:pPr algn="r"/>
            <a:r>
              <a:rPr lang="pl-PL" dirty="0" smtClean="0">
                <a:solidFill>
                  <a:schemeClr val="tx1"/>
                </a:solidFill>
              </a:rPr>
              <a:t>                                       </a:t>
            </a:r>
            <a:r>
              <a:rPr lang="pl-PL" sz="1400" b="1" i="1" dirty="0" smtClean="0">
                <a:solidFill>
                  <a:schemeClr val="tx1"/>
                </a:solidFill>
              </a:rPr>
              <a:t>Kielce, 20 marca 2018 r. </a:t>
            </a:r>
            <a:endParaRPr lang="pl-PL" sz="1400" dirty="0" smtClean="0">
              <a:solidFill>
                <a:schemeClr val="tx1"/>
              </a:solidFill>
            </a:endParaRPr>
          </a:p>
        </p:txBody>
      </p:sp>
      <p:sp>
        <p:nvSpPr>
          <p:cNvPr id="26" name="pole tekstowe 25"/>
          <p:cNvSpPr txBox="1"/>
          <p:nvPr/>
        </p:nvSpPr>
        <p:spPr>
          <a:xfrm>
            <a:off x="2290813" y="2071678"/>
            <a:ext cx="64635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000" i="1" dirty="0" smtClean="0">
                <a:latin typeface="+mj-lt"/>
                <a:cs typeface="Arial" pitchFamily="34" charset="0"/>
              </a:rPr>
              <a:t>Z a i n w e s t u j m y   r a z e m   w   ś r o d o w i s k o</a:t>
            </a:r>
            <a:endParaRPr lang="pl-PL" sz="2000" i="1" dirty="0">
              <a:latin typeface="+mj-lt"/>
              <a:cs typeface="Arial" pitchFamily="34" charset="0"/>
            </a:endParaRPr>
          </a:p>
        </p:txBody>
      </p:sp>
      <p:sp>
        <p:nvSpPr>
          <p:cNvPr id="32" name="pole tekstowe 31"/>
          <p:cNvSpPr txBox="1"/>
          <p:nvPr/>
        </p:nvSpPr>
        <p:spPr>
          <a:xfrm>
            <a:off x="-1158" y="2465258"/>
            <a:ext cx="8893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b="1" dirty="0">
                <a:solidFill>
                  <a:schemeClr val="bg1"/>
                </a:solidFill>
              </a:rPr>
              <a:t>Narodowy Fundusz Ochrony Środowiska i Gospodarki Wodnej</a:t>
            </a:r>
          </a:p>
          <a:p>
            <a:pPr algn="r"/>
            <a:endParaRPr lang="pl-PL" sz="1800" dirty="0"/>
          </a:p>
        </p:txBody>
      </p:sp>
      <p:sp>
        <p:nvSpPr>
          <p:cNvPr id="33" name="pole tekstowe 32"/>
          <p:cNvSpPr txBox="1"/>
          <p:nvPr/>
        </p:nvSpPr>
        <p:spPr>
          <a:xfrm>
            <a:off x="41505" y="2665875"/>
            <a:ext cx="911312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r"/>
            <a:r>
              <a:rPr lang="pl-PL" sz="2400" b="1" i="1" dirty="0">
                <a:solidFill>
                  <a:prstClr val="black"/>
                </a:solidFill>
              </a:rPr>
              <a:t>Program „Czyste </a:t>
            </a:r>
            <a:r>
              <a:rPr lang="pl-PL" sz="2400" b="1" i="1" dirty="0" smtClean="0">
                <a:solidFill>
                  <a:prstClr val="black"/>
                </a:solidFill>
              </a:rPr>
              <a:t>Powietrze</a:t>
            </a:r>
            <a:r>
              <a:rPr lang="pl-PL" sz="2400" b="1" i="1" dirty="0">
                <a:solidFill>
                  <a:prstClr val="black"/>
                </a:solidFill>
              </a:rPr>
              <a:t>” </a:t>
            </a:r>
          </a:p>
          <a:p>
            <a:pPr lvl="0" algn="ctr"/>
            <a:r>
              <a:rPr lang="pl-PL" sz="2800" b="1" dirty="0">
                <a:solidFill>
                  <a:prstClr val="black"/>
                </a:solidFill>
              </a:rPr>
              <a:t> Szkolenie dla pracowników socjalnych </a:t>
            </a:r>
            <a:r>
              <a:rPr lang="pl-PL" sz="2800" b="1" dirty="0" smtClean="0">
                <a:solidFill>
                  <a:prstClr val="black"/>
                </a:solidFill>
              </a:rPr>
              <a:t/>
            </a:r>
            <a:br>
              <a:rPr lang="pl-PL" sz="2800" b="1" dirty="0" smtClean="0">
                <a:solidFill>
                  <a:prstClr val="black"/>
                </a:solidFill>
              </a:rPr>
            </a:br>
            <a:r>
              <a:rPr lang="pl-PL" sz="2800" b="1" dirty="0" smtClean="0">
                <a:solidFill>
                  <a:prstClr val="black"/>
                </a:solidFill>
              </a:rPr>
              <a:t>Ośrodków Pomocy Społecznej</a:t>
            </a:r>
            <a:endParaRPr lang="pl-PL" sz="2800" b="1" i="1" dirty="0"/>
          </a:p>
        </p:txBody>
      </p:sp>
      <p:sp>
        <p:nvSpPr>
          <p:cNvPr id="13" name="Symbol zastępczy zawartości 2"/>
          <p:cNvSpPr txBox="1">
            <a:spLocks/>
          </p:cNvSpPr>
          <p:nvPr/>
        </p:nvSpPr>
        <p:spPr>
          <a:xfrm>
            <a:off x="2987824" y="4272860"/>
            <a:ext cx="5766540" cy="17750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pl-PL" b="1" dirty="0" smtClean="0"/>
              <a:t> </a:t>
            </a: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pl-PL" sz="22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Prostokąt 14"/>
          <p:cNvSpPr/>
          <p:nvPr/>
        </p:nvSpPr>
        <p:spPr>
          <a:xfrm>
            <a:off x="9625" y="6237312"/>
            <a:ext cx="9135532" cy="62068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2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659" y="6012175"/>
            <a:ext cx="696468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112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1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3608" y="157444"/>
            <a:ext cx="6264696" cy="1759388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tx2"/>
                </a:solidFill>
              </a:rPr>
              <a:t>WFOŚiGW </a:t>
            </a:r>
            <a:r>
              <a:rPr lang="pl-PL" sz="2800" b="1" dirty="0">
                <a:solidFill>
                  <a:schemeClr val="tx2"/>
                </a:solidFill>
              </a:rPr>
              <a:t>w Kielcach</a:t>
            </a:r>
            <a:r>
              <a:rPr lang="pl-PL" sz="2800" dirty="0" smtClean="0">
                <a:solidFill>
                  <a:schemeClr val="tx2"/>
                </a:solidFill>
              </a:rPr>
              <a:t> </a:t>
            </a:r>
            <a:r>
              <a:rPr lang="pl-PL" sz="2800" b="1" dirty="0" smtClean="0">
                <a:solidFill>
                  <a:schemeClr val="tx2"/>
                </a:solidFill>
              </a:rPr>
              <a:t>udziela dofinansowania osobom fizycznym </a:t>
            </a:r>
            <a:br>
              <a:rPr lang="pl-PL" sz="2800" b="1" dirty="0" smtClean="0">
                <a:solidFill>
                  <a:schemeClr val="tx2"/>
                </a:solidFill>
              </a:rPr>
            </a:br>
            <a:r>
              <a:rPr lang="pl-PL" sz="2800" b="1" dirty="0" smtClean="0">
                <a:solidFill>
                  <a:schemeClr val="tx2"/>
                </a:solidFill>
              </a:rPr>
              <a:t>w ramach </a:t>
            </a:r>
            <a:r>
              <a:rPr lang="pl-PL" sz="2800" dirty="0" smtClean="0">
                <a:solidFill>
                  <a:schemeClr val="tx2"/>
                </a:solidFill>
              </a:rPr>
              <a:t>2 </a:t>
            </a:r>
            <a:r>
              <a:rPr lang="pl-PL" sz="2800" b="1" dirty="0" smtClean="0">
                <a:solidFill>
                  <a:schemeClr val="tx2"/>
                </a:solidFill>
              </a:rPr>
              <a:t>programów </a:t>
            </a:r>
            <a:endParaRPr lang="pl-PL" sz="2800" b="1" dirty="0">
              <a:solidFill>
                <a:schemeClr val="tx2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844824"/>
            <a:ext cx="8424936" cy="398764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pl-PL" sz="2400" b="1" dirty="0" smtClean="0"/>
              <a:t>ZORZA </a:t>
            </a:r>
            <a:r>
              <a:rPr lang="pl-PL" sz="2400" b="1" dirty="0"/>
              <a:t>– </a:t>
            </a:r>
            <a:r>
              <a:rPr lang="pl-PL" sz="2400" b="1" cap="small" dirty="0"/>
              <a:t>Czyste powietrze nad świętokrzyskim </a:t>
            </a:r>
            <a:r>
              <a:rPr lang="pl-PL" sz="2400" b="1" dirty="0"/>
              <a:t>– </a:t>
            </a:r>
            <a:r>
              <a:rPr lang="pl-PL" sz="2400" b="1" dirty="0" smtClean="0"/>
              <a:t>dotacja do zadań zakończonych</a:t>
            </a:r>
            <a:endParaRPr lang="pl-PL" sz="2400" b="1" dirty="0"/>
          </a:p>
          <a:p>
            <a:pPr marL="0" indent="0" fontAlgn="base"/>
            <a:r>
              <a:rPr lang="pl-PL" dirty="0" smtClean="0"/>
              <a:t>Dofinansowaniem </a:t>
            </a:r>
            <a:r>
              <a:rPr lang="pl-PL" dirty="0"/>
              <a:t>objęte są następujące działania w budynkach mieszkalnych jednorodzinnych: </a:t>
            </a:r>
            <a:endParaRPr lang="pl-PL" sz="2000" dirty="0"/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dirty="0"/>
              <a:t>P</a:t>
            </a:r>
            <a:r>
              <a:rPr lang="pl-PL" dirty="0" smtClean="0"/>
              <a:t>odłączenia </a:t>
            </a:r>
            <a:r>
              <a:rPr lang="pl-PL" dirty="0"/>
              <a:t>do sieci ciepłowniczej lub gazowej wraz z trwałym odłączeniem od instalacji obecnego kotła/pieca.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dirty="0" smtClean="0"/>
              <a:t>Wymiana </a:t>
            </a:r>
            <a:r>
              <a:rPr lang="pl-PL" dirty="0"/>
              <a:t>pieców/kotłów opalanych paliwem stałym (węgiel, biomasa) na nowoczesne o wyższej sprawności, przy czym instalacja kotłów na paliwa stałe spełniających wymogi rozporządzenia z dnia 1 sierpnia 2017 r. w sprawie wymagań dla kotłów na paliwo stałe (Dz.U. z 2017 r., poz. 1690), możliwa jest wyłącznie na terenach, gdzie nie ma dostępu do sieci ciepłowniczej lub gazowej,</a:t>
            </a:r>
          </a:p>
          <a:p>
            <a:pPr fontAlgn="base">
              <a:buFont typeface="Wingdings" panose="05000000000000000000" pitchFamily="2" charset="2"/>
              <a:buChar char="Ø"/>
            </a:pPr>
            <a:r>
              <a:rPr lang="pl-PL" dirty="0" smtClean="0"/>
              <a:t>Wymiana </a:t>
            </a:r>
            <a:r>
              <a:rPr lang="pl-PL" dirty="0"/>
              <a:t>pieców/kotłów opalanych paliwem gazowym/olejowym na zasilane wyłącznie energią elektryczną,</a:t>
            </a: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pl-PL" sz="28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656682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9616" y="188640"/>
            <a:ext cx="6696744" cy="13208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Możliwości dofinansowania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ze środków krajowych WFOŚiGW w Kielcach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509440"/>
            <a:ext cx="8064896" cy="4432707"/>
          </a:xfrm>
        </p:spPr>
        <p:txBody>
          <a:bodyPr>
            <a:normAutofit fontScale="85000" lnSpcReduction="20000"/>
          </a:bodyPr>
          <a:lstStyle/>
          <a:p>
            <a:pPr marL="0" indent="0" fontAlgn="base"/>
            <a:r>
              <a:rPr lang="pl-PL" sz="2400" dirty="0">
                <a:solidFill>
                  <a:schemeClr val="tx1"/>
                </a:solidFill>
              </a:rPr>
              <a:t>Warunki dofinasowania w programie </a:t>
            </a:r>
            <a:r>
              <a:rPr lang="pl-PL" sz="2400" dirty="0" smtClean="0">
                <a:solidFill>
                  <a:schemeClr val="tx1"/>
                </a:solidFill>
              </a:rPr>
              <a:t>ZORZA </a:t>
            </a:r>
            <a:r>
              <a:rPr lang="pl-PL" sz="2400" b="1" dirty="0" smtClean="0"/>
              <a:t>dotacja</a:t>
            </a:r>
            <a:r>
              <a:rPr lang="pl-PL" sz="2400" dirty="0" smtClean="0"/>
              <a:t> </a:t>
            </a:r>
            <a:r>
              <a:rPr lang="pl-PL" sz="2400" dirty="0"/>
              <a:t>w wysokości</a:t>
            </a:r>
            <a:r>
              <a:rPr lang="pl-PL" sz="2400" dirty="0" smtClean="0">
                <a:solidFill>
                  <a:schemeClr val="tx1"/>
                </a:solidFill>
              </a:rPr>
              <a:t>:</a:t>
            </a:r>
          </a:p>
          <a:p>
            <a:pPr marL="457200" indent="-457200" fontAlgn="base">
              <a:buFont typeface="+mj-lt"/>
              <a:buAutoNum type="alphaLcParenR"/>
            </a:pPr>
            <a:r>
              <a:rPr lang="pl-PL" sz="2400" b="1" dirty="0" smtClean="0"/>
              <a:t>3 </a:t>
            </a:r>
            <a:r>
              <a:rPr lang="pl-PL" sz="2400" b="1" dirty="0"/>
              <a:t>000 zł </a:t>
            </a:r>
            <a:r>
              <a:rPr lang="pl-PL" sz="2400" dirty="0"/>
              <a:t>w przypadku kotłów na paliwo stałe opalanych węglem (np. </a:t>
            </a:r>
            <a:r>
              <a:rPr lang="pl-PL" sz="2400" dirty="0" err="1"/>
              <a:t>ekogroszek</a:t>
            </a:r>
            <a:r>
              <a:rPr lang="pl-PL" sz="2400" dirty="0"/>
              <a:t>),</a:t>
            </a:r>
          </a:p>
          <a:p>
            <a:pPr marL="457200" indent="-457200" fontAlgn="base">
              <a:buFont typeface="+mj-lt"/>
              <a:buAutoNum type="alphaLcParenR"/>
            </a:pPr>
            <a:r>
              <a:rPr lang="pl-PL" sz="2400" b="1" dirty="0" smtClean="0"/>
              <a:t>3 </a:t>
            </a:r>
            <a:r>
              <a:rPr lang="pl-PL" sz="2400" b="1" dirty="0"/>
              <a:t>500 zł </a:t>
            </a:r>
            <a:r>
              <a:rPr lang="pl-PL" sz="2400" dirty="0"/>
              <a:t>w przypadku kotłów na paliwo stałe opalanych biomasą (np. </a:t>
            </a:r>
            <a:r>
              <a:rPr lang="pl-PL" sz="2400" dirty="0" err="1"/>
              <a:t>pellet</a:t>
            </a:r>
            <a:r>
              <a:rPr lang="pl-PL" sz="2400" dirty="0"/>
              <a:t>),</a:t>
            </a:r>
          </a:p>
          <a:p>
            <a:pPr marL="457200" indent="-457200" fontAlgn="base">
              <a:buFont typeface="+mj-lt"/>
              <a:buAutoNum type="alphaLcParenR"/>
            </a:pPr>
            <a:r>
              <a:rPr lang="pl-PL" sz="2400" b="1" dirty="0" smtClean="0"/>
              <a:t>4 </a:t>
            </a:r>
            <a:r>
              <a:rPr lang="pl-PL" sz="2400" b="1" dirty="0"/>
              <a:t>000 zł</a:t>
            </a:r>
            <a:r>
              <a:rPr lang="pl-PL" sz="2400" dirty="0"/>
              <a:t> w przypadku kotłów na paliwo ciekłe lub gazowe,</a:t>
            </a:r>
          </a:p>
          <a:p>
            <a:pPr marL="457200" indent="-457200" fontAlgn="base">
              <a:buFont typeface="+mj-lt"/>
              <a:buAutoNum type="alphaLcParenR"/>
            </a:pPr>
            <a:r>
              <a:rPr lang="pl-PL" sz="2400" b="1" dirty="0" smtClean="0"/>
              <a:t>5 </a:t>
            </a:r>
            <a:r>
              <a:rPr lang="pl-PL" sz="2400" b="1" dirty="0"/>
              <a:t>000 zł </a:t>
            </a:r>
            <a:r>
              <a:rPr lang="pl-PL" sz="2400" dirty="0"/>
              <a:t>w przypadku urządzeń zasilanych wyłącznie energią elektryczną (np. pompa ciepła, piec akumulacyjny) lub podłączenia do miejskiej sieci ciepłowniczej. </a:t>
            </a:r>
          </a:p>
          <a:p>
            <a:pPr marL="0" indent="0" fontAlgn="base"/>
            <a:r>
              <a:rPr lang="pl-PL" sz="2400" dirty="0"/>
              <a:t>przy czym maksymalna kwota dotacji nie może przekroczyć 100 % kosztów kwalifikowanych wyliczonych przez Fundusz na podstawie przedłożonych przez wnioskodawcę </a:t>
            </a:r>
            <a:r>
              <a:rPr lang="pl-PL" sz="2400" dirty="0" smtClean="0"/>
              <a:t>faktur. </a:t>
            </a:r>
          </a:p>
          <a:p>
            <a:pPr marL="0" indent="0" fontAlgn="base"/>
            <a:endParaRPr lang="pl-PL" sz="2400" dirty="0"/>
          </a:p>
          <a:p>
            <a:pPr marL="0" lv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Wniosek o dofinasowanie składany jest  </a:t>
            </a:r>
          </a:p>
          <a:p>
            <a:pPr marL="0" lvl="0" indent="0" algn="ctr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2400" dirty="0" smtClean="0">
                <a:solidFill>
                  <a:schemeClr val="tx1"/>
                </a:solidFill>
              </a:rPr>
              <a:t>po zrealizowaniu zadania!!!</a:t>
            </a:r>
          </a:p>
          <a:p>
            <a:pPr lvl="0" fontAlgn="base">
              <a:buFont typeface="Wingdings" panose="05000000000000000000" pitchFamily="2" charset="2"/>
              <a:buChar char="Ø"/>
            </a:pPr>
            <a:endParaRPr lang="pl-PL" sz="2400" dirty="0" smtClean="0">
              <a:solidFill>
                <a:schemeClr val="tx1"/>
              </a:solidFill>
            </a:endParaRPr>
          </a:p>
          <a:p>
            <a:pPr lvl="0" fontAlgn="base"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pl-PL" sz="28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135406028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344816" cy="1320800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Możliwości dofinansowania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ze środków krajowych WFOŚiGW w Kielcach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9"/>
            <a:ext cx="8064896" cy="3672407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  <a:defRPr/>
            </a:pPr>
            <a:r>
              <a:rPr lang="pl-PL" sz="2000" b="1" dirty="0">
                <a:solidFill>
                  <a:schemeClr val="tx1"/>
                </a:solidFill>
              </a:rPr>
              <a:t>Koszty kwalifikowane zadania </a:t>
            </a:r>
            <a:r>
              <a:rPr lang="pl-PL" sz="2000" b="1" dirty="0" smtClean="0">
                <a:solidFill>
                  <a:schemeClr val="tx1"/>
                </a:solidFill>
              </a:rPr>
              <a:t>:</a:t>
            </a:r>
            <a:endParaRPr lang="pl-PL" sz="20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koszty </a:t>
            </a:r>
            <a:r>
              <a:rPr lang="pl-PL" dirty="0"/>
              <a:t>zakupu i montażu nowej instalacji technologicznej kotłowni wraz z niezbędną aparaturą kontrolno-pomiarową, instalacją elektryczną w obrębie kotłowni oraz zbiornikami na paliwo, systemu odprowadzania spalin, instalacją c.w.u., wewnętrzną instalacją co, c.w.u.,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koszty </a:t>
            </a:r>
            <a:r>
              <a:rPr lang="pl-PL" dirty="0"/>
              <a:t>demontażu kotła / urządzeń kotłowni,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koszty </a:t>
            </a:r>
            <a:r>
              <a:rPr lang="pl-PL" dirty="0"/>
              <a:t>przyłącza do sieci gazowej lub cieplnej,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podatek </a:t>
            </a:r>
            <a:r>
              <a:rPr lang="pl-PL" dirty="0"/>
              <a:t>od towarów i usług (VAT) w sytuacji, gdy Wnioskodawcy nie przysługuje prawo ubiegania się o zwrot VAT, (jeżeli podatek VAT może zostać odzyskany </a:t>
            </a:r>
            <a:r>
              <a:rPr lang="pl-PL" dirty="0" smtClean="0"/>
              <a:t>z </a:t>
            </a:r>
            <a:r>
              <a:rPr lang="pl-PL" dirty="0"/>
              <a:t>Urzędu Skarbowego, to podatek ten nie jest kosztem kwalifikowanym),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 smtClean="0"/>
              <a:t>koszty </a:t>
            </a:r>
            <a:r>
              <a:rPr lang="pl-PL" dirty="0"/>
              <a:t>poniesione po </a:t>
            </a:r>
            <a:r>
              <a:rPr lang="pl-PL" u="sng" dirty="0">
                <a:solidFill>
                  <a:srgbClr val="FF0000"/>
                </a:solidFill>
              </a:rPr>
              <a:t>30.09.2017 roku</a:t>
            </a:r>
            <a:r>
              <a:rPr lang="pl-PL" dirty="0"/>
              <a:t>. </a:t>
            </a:r>
          </a:p>
          <a:p>
            <a:pPr marL="457200" indent="-457200" algn="just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lvl="0" indent="0" fontAlgn="base"/>
            <a:endParaRPr lang="pl-PL" sz="2400" dirty="0" smtClean="0">
              <a:solidFill>
                <a:schemeClr val="tx1"/>
              </a:solidFill>
            </a:endParaRPr>
          </a:p>
          <a:p>
            <a:pPr lvl="0" fontAlgn="base"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pl-PL" sz="28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798581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404664"/>
            <a:ext cx="8064896" cy="5544616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b="1" u="sng" dirty="0"/>
              <a:t> ZORZA</a:t>
            </a:r>
            <a:r>
              <a:rPr lang="pl-PL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 Czyste </a:t>
            </a:r>
            <a:r>
              <a:rPr lang="pl-PL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powietrze nad świętokrzyskim - Edycja 2018 </a:t>
            </a:r>
          </a:p>
          <a:p>
            <a:endParaRPr lang="pl-PL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Czynności, które powinien wykonać zainteresowany dofinansowaniem w ramach Programu:</a:t>
            </a:r>
          </a:p>
          <a:p>
            <a:pPr algn="ctr"/>
            <a:endParaRPr lang="pl-PL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+mj-lt"/>
              <a:buAutoNum type="arabicPeriod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Złożenie wniosku (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wzór wniosku znajduje się na stronie internetowej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 wymaganymi załącznikami: </a:t>
            </a:r>
          </a:p>
          <a:p>
            <a:pPr marL="536575" indent="-263525">
              <a:buAutoNum type="alphaLcParenR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protokołem demontażu starego kotła i montażu nowego kotła lub podłączenia do sieci ciepłowniczej/gazowej z montażem kotła gazowego lub pompy ciepła (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przykładowy protokół odbioru/oświadczenie o samodzielnym demontażu kotła znajdują się na stronie internetowej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536575" indent="-263525">
              <a:buFont typeface="+mj-lt"/>
              <a:buAutoNum type="alphaLcParenR" startAt="2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oryginałem faktury/faktur </a:t>
            </a:r>
            <a:r>
              <a:rPr lang="pl-PL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kwotę nie mniejszą od spodziewanej dotacji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wraz z potwierdzeniem zapłaty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z kopią umowy z wykonawcą (jeśli występuje) - oryginał faktury/faktur zostanie zwrócony wnioskodawcy na etapie podpisania umowy, z adnotacją o dofinansowaniu zadania ze środków WFOŚiGW w Kielcach,</a:t>
            </a:r>
          </a:p>
          <a:p>
            <a:pPr marL="536575" indent="-263525">
              <a:buFont typeface="+mj-lt"/>
              <a:buAutoNum type="alphaLcParenR" startAt="2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montażu kotła na paliwa stałe (spełniającego wymogi rozporządzenia z 2017 r.):</a:t>
            </a:r>
          </a:p>
          <a:p>
            <a:pPr marL="623888" indent="-176213">
              <a:buFont typeface="Arial" panose="020B0604020202020204" pitchFamily="34" charset="0"/>
              <a:buChar char="•"/>
            </a:pP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zaświadczenie z Zakładu Gazowniczego lub Informacja z Urzędu Gminy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braku możliwości podłączenia do sieci gazowej,</a:t>
            </a:r>
          </a:p>
          <a:p>
            <a:pPr marL="623888" indent="-176213">
              <a:buFont typeface="Arial" panose="020B0604020202020204" pitchFamily="34" charset="0"/>
              <a:buChar char="•"/>
            </a:pPr>
            <a:r>
              <a:rPr lang="pl-PL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zaświadczenie z Zakładu Ciepłowniczego lub Informacja z Urzędu Gminy </a:t>
            </a: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braku możliwości podłączenia do sieci ciepłowniczej,</a:t>
            </a:r>
          </a:p>
          <a:p>
            <a:pPr marL="536575" indent="-263525">
              <a:buFont typeface="+mj-lt"/>
              <a:buAutoNum type="alphaLcParenR" startAt="2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 wnioskiem składany jest załącznik nr 1, zawierający dane osobowe Dotowanego/ Dotowanych do PIT 8C.</a:t>
            </a:r>
          </a:p>
          <a:p>
            <a:pPr>
              <a:buFont typeface="+mj-lt"/>
              <a:buAutoNum type="arabicPeriod" startAt="2"/>
            </a:pPr>
            <a:r>
              <a:rPr lang="pl-PL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Podpisanie umowy o dofinansowanie.</a:t>
            </a:r>
          </a:p>
          <a:p>
            <a:pPr marL="457200" indent="-457200" algn="just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lvl="0" indent="0" fontAlgn="base"/>
            <a:endParaRPr lang="pl-PL" sz="2400" dirty="0" smtClean="0">
              <a:solidFill>
                <a:schemeClr val="tx1"/>
              </a:solidFill>
            </a:endParaRPr>
          </a:p>
          <a:p>
            <a:pPr lvl="0" fontAlgn="base"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pl-PL" sz="28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3296350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700809"/>
            <a:ext cx="8064896" cy="367240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0" indent="-457200" algn="just">
              <a:buNone/>
            </a:pPr>
            <a:endParaRPr lang="pl-PL" sz="2000" dirty="0">
              <a:solidFill>
                <a:schemeClr val="tx1"/>
              </a:solidFill>
            </a:endParaRPr>
          </a:p>
          <a:p>
            <a:pPr marL="0" lvl="0" indent="0" fontAlgn="base"/>
            <a:endParaRPr lang="pl-PL" sz="2400" dirty="0" smtClean="0">
              <a:solidFill>
                <a:schemeClr val="tx1"/>
              </a:solidFill>
            </a:endParaRPr>
          </a:p>
          <a:p>
            <a:pPr lvl="0" fontAlgn="base">
              <a:buFont typeface="Wingdings" panose="05000000000000000000" pitchFamily="2" charset="2"/>
              <a:buChar char="Ø"/>
            </a:pPr>
            <a:endParaRPr lang="pl-PL" sz="2400" dirty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pl-PL" sz="28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  <p:sp>
        <p:nvSpPr>
          <p:cNvPr id="5" name="Prostokąt 4"/>
          <p:cNvSpPr/>
          <p:nvPr/>
        </p:nvSpPr>
        <p:spPr>
          <a:xfrm>
            <a:off x="215517" y="332656"/>
            <a:ext cx="8712968" cy="56329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9000"/>
              </a:lnSpc>
              <a:spcAft>
                <a:spcPts val="600"/>
              </a:spcAft>
            </a:pPr>
            <a:r>
              <a:rPr lang="pl-PL" sz="1600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pl-PL" sz="1600" b="1" u="sng" dirty="0"/>
              <a:t> ZORZA</a:t>
            </a:r>
            <a:r>
              <a:rPr lang="pl-PL" sz="1600" b="1" u="sng" kern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- Czyste </a:t>
            </a:r>
            <a:r>
              <a:rPr lang="pl-PL" sz="1600" b="1" u="sng" kern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powietrze nad świętokrzyskim - Edycja 2018 </a:t>
            </a:r>
          </a:p>
          <a:p>
            <a:endParaRPr lang="pl-PL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l-PL" sz="1600" b="1" dirty="0">
                <a:solidFill>
                  <a:srgbClr val="02693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Procedura załatwiania sprawy: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Rozpatrywanie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wniosków odbywa się w kolejności złożenia kompletnego podpisanego wniosku w formie papierowej).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Ocena złożonego wniosku -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czas oceny wniosku przez Fundusz wynosi do 60 dni kalendarzowych od daty złożenia wniosku o dofinansowanie (termin ulega wydłużeniu o czas złożenia uzupełnienia wniosku).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konieczności uzupełnienia wniosku o dodatkowe dokumenty lub złożenia wyjaśnień, Wnioskodawca zostanie o tym fakcie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poinformowany pisemnie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(elektronicznie lub papierowo) wraz z podaniem terminu złożenia brakujących/wymagających korekty dokumentów (Wnioskodawca winien uzupełnić brakujące dokumenty maksymalnie w terminie do 14 dni od daty otrzymania wezwania do uzupełnienia). </a:t>
            </a:r>
            <a:r>
              <a:rPr lang="pl-PL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Możliwa jest poprawa wniosku przez pracownika Funduszu po uzgodnieniu z Wnioskodawcą w zakresie oczywistych omyłek, błędów rachunkowych oraz niespójności dokumentów - zmiany Wnioskodawca ma obowiązek potwierdzić podpisem. </a:t>
            </a: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 przypadku nieuzupełnienia wniosku o dofinansowanie w wyznaczonym terminie, wniosek traktowany będzie jako rezygnacja z ubiegania się o dofinansowanie. 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Wniosek oceniony zostaje skierowany pod obrady Zarządu Wojewódzkiego Funduszu. Zarząd podejmuje decyzję w sprawie udzielenia dofinansowania w formie uchwały. Wnioskodawca zostanie poinformowany o terminie podpisania umowy.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Podpisanie umowy.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pl-PL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Przekazanie dotacji na konto bankowe w terminie 14 dni od podpisania umowy.</a:t>
            </a:r>
          </a:p>
        </p:txBody>
      </p:sp>
    </p:spTree>
    <p:extLst>
      <p:ext uri="{BB962C8B-B14F-4D97-AF65-F5344CB8AC3E}">
        <p14:creationId xmlns:p14="http://schemas.microsoft.com/office/powerpoint/2010/main" val="115418145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128792" cy="1584176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Możliwości dofinansowania ze środków krajowych WFOŚiGW w Kielcach </a:t>
            </a:r>
            <a:endParaRPr lang="pl-P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9296" y="1981890"/>
            <a:ext cx="7344816" cy="3230321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marL="0" indent="0" algn="ctr"/>
            <a:r>
              <a:rPr lang="pl-PL" sz="2400" b="1" cap="small" dirty="0"/>
              <a:t>Program pożyczkowy dla osób fizycznych </a:t>
            </a:r>
          </a:p>
          <a:p>
            <a:pPr marL="0" indent="0" algn="ctr"/>
            <a:endParaRPr lang="pl-PL" sz="2400" b="1" cap="small" dirty="0"/>
          </a:p>
          <a:p>
            <a:pPr marL="0" indent="0" algn="ctr"/>
            <a:r>
              <a:rPr lang="pl-PL" sz="2400" b="1" cap="small" dirty="0">
                <a:solidFill>
                  <a:schemeClr val="tx2">
                    <a:lumMod val="75000"/>
                  </a:schemeClr>
                </a:solidFill>
              </a:rPr>
              <a:t>„AURA</a:t>
            </a:r>
            <a:r>
              <a:rPr lang="pl-PL" sz="2400" b="1" cap="small" dirty="0" smtClean="0">
                <a:solidFill>
                  <a:schemeClr val="tx2">
                    <a:lumMod val="75000"/>
                  </a:schemeClr>
                </a:solidFill>
              </a:rPr>
              <a:t>”</a:t>
            </a:r>
          </a:p>
          <a:p>
            <a:pPr marL="0" indent="0" algn="ctr"/>
            <a:endParaRPr lang="pl-PL" sz="2400" b="1" cap="small" dirty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ctr"/>
            <a:r>
              <a:rPr lang="pl-PL" sz="2400" b="1" cap="small" dirty="0"/>
              <a:t>Ograniczenie emisji zanieczyszczeń do powietrza poprzez modernizację indywidualnych kotłowni, zakup i montaż odnawialnych źródeł energii, termomodernizację budynków</a:t>
            </a:r>
          </a:p>
          <a:p>
            <a:pPr marL="0" indent="0" algn="ctr"/>
            <a:r>
              <a:rPr lang="pl-PL" sz="2400" b="1" cap="small" dirty="0"/>
              <a:t> – Edycja 2018</a:t>
            </a:r>
          </a:p>
          <a:p>
            <a:pPr marL="0" indent="0" algn="ctr"/>
            <a:endParaRPr lang="pl-PL" sz="2400" b="1" cap="small" dirty="0">
              <a:solidFill>
                <a:schemeClr val="tx2">
                  <a:lumMod val="75000"/>
                </a:schemeClr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400" dirty="0" smtClean="0">
              <a:solidFill>
                <a:schemeClr val="tx1"/>
              </a:solidFill>
            </a:endParaRPr>
          </a:p>
          <a:p>
            <a:endParaRPr lang="pl-PL" sz="2400" dirty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endParaRPr lang="pl-PL" sz="2800" dirty="0" smtClean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pl-PL" sz="2800" dirty="0">
              <a:solidFill>
                <a:schemeClr val="tx1"/>
              </a:solidFill>
            </a:endParaRP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86604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8512" y="200095"/>
            <a:ext cx="6556651" cy="1080120"/>
          </a:xfrm>
        </p:spPr>
        <p:txBody>
          <a:bodyPr>
            <a:noAutofit/>
          </a:bodyPr>
          <a:lstStyle/>
          <a:p>
            <a:pPr algn="ctr"/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Możliwości dofinansowania ze środków krajowych WFOŚiGW w Kielcach</a:t>
            </a:r>
            <a:endParaRPr lang="pl-PL" sz="2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5517" y="1280215"/>
            <a:ext cx="8712968" cy="4623024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tabLst>
                <a:tab pos="-36513" algn="l"/>
              </a:tabLst>
              <a:defRPr/>
            </a:pPr>
            <a:r>
              <a:rPr lang="pl-PL" sz="1900" dirty="0"/>
              <a:t>Dofinansowaniem objęte są inwestycje w budynkach mieszkalnych jednorodzinnych </a:t>
            </a:r>
            <a:r>
              <a:rPr lang="pl-PL" sz="1900" dirty="0" smtClean="0"/>
              <a:t>:</a:t>
            </a:r>
          </a:p>
          <a:p>
            <a:pPr marL="0" indent="0" algn="l">
              <a:tabLst>
                <a:tab pos="-36513" algn="l"/>
              </a:tabLst>
              <a:defRPr/>
            </a:pPr>
            <a:endParaRPr lang="pl-PL" sz="1900" dirty="0"/>
          </a:p>
          <a:p>
            <a:pPr marL="0" indent="0" algn="l">
              <a:tabLst>
                <a:tab pos="-36513" algn="l"/>
              </a:tabLst>
              <a:defRPr/>
            </a:pPr>
            <a:r>
              <a:rPr lang="pl-PL" sz="1900" b="1" u="sng" dirty="0" smtClean="0"/>
              <a:t>1.Inwestycje </a:t>
            </a:r>
            <a:r>
              <a:rPr lang="pl-PL" sz="1900" b="1" u="sng" dirty="0"/>
              <a:t>w budynkach mieszkalnych jednorodzinnych istniejących:</a:t>
            </a:r>
          </a:p>
          <a:p>
            <a:pPr marL="0" indent="0" algn="l">
              <a:tabLst>
                <a:tab pos="-36513" algn="l"/>
                <a:tab pos="182563" algn="l"/>
              </a:tabLst>
              <a:defRPr/>
            </a:pPr>
            <a:r>
              <a:rPr lang="pl-PL" sz="1900" dirty="0"/>
              <a:t>1)	</a:t>
            </a:r>
            <a:r>
              <a:rPr lang="pl-PL" sz="1900" dirty="0" smtClean="0"/>
              <a:t> Wymiana </a:t>
            </a:r>
            <a:r>
              <a:rPr lang="pl-PL" sz="1900" dirty="0"/>
              <a:t>pieców/kotłów opalanych paliwem:</a:t>
            </a:r>
          </a:p>
          <a:p>
            <a:pPr marL="895350" indent="-457200" algn="l">
              <a:buFont typeface="+mj-lt"/>
              <a:buAutoNum type="alphaLcParenR"/>
              <a:tabLst>
                <a:tab pos="-36513" algn="l"/>
              </a:tabLst>
              <a:defRPr/>
            </a:pPr>
            <a:r>
              <a:rPr lang="pl-PL" sz="1900" dirty="0" smtClean="0"/>
              <a:t>stałym </a:t>
            </a:r>
            <a:r>
              <a:rPr lang="pl-PL" sz="1900" dirty="0"/>
              <a:t>(węgiel, biomasa) na nowoczesne o wyższej sprawności, przy czym instalacja kotłów na paliwa stałe spełniających wymogi rozporządzenia z dnia </a:t>
            </a:r>
            <a:r>
              <a:rPr lang="pl-PL" sz="1900" dirty="0" smtClean="0"/>
              <a:t>1 </a:t>
            </a:r>
            <a:r>
              <a:rPr lang="pl-PL" sz="1900" dirty="0"/>
              <a:t>sierpnia 2017 r. w sprawie wymagań dla kotłów na paliwo stałe (Dz.U. z 2017 r., poz. 1690), możliwa jest wyłącznie na terenach, gdzie nie ma dostępu do sieci ciepłowniczej lub gazowej,</a:t>
            </a:r>
          </a:p>
          <a:p>
            <a:pPr marL="895350" indent="-457200" algn="l">
              <a:buFont typeface="+mj-lt"/>
              <a:buAutoNum type="alphaLcParenR"/>
              <a:tabLst>
                <a:tab pos="-36513" algn="l"/>
              </a:tabLst>
              <a:defRPr/>
            </a:pPr>
            <a:r>
              <a:rPr lang="pl-PL" sz="1900" dirty="0" smtClean="0"/>
              <a:t>olejowym </a:t>
            </a:r>
            <a:r>
              <a:rPr lang="pl-PL" sz="1900" dirty="0"/>
              <a:t>na opalane paliwem gazowym, lub na źródła ciepła wykorzystujące wyłącznie energię elektryczną, </a:t>
            </a:r>
          </a:p>
          <a:p>
            <a:pPr marL="895350" indent="-457200" algn="l">
              <a:buFont typeface="+mj-lt"/>
              <a:buAutoNum type="alphaLcParenR"/>
              <a:tabLst>
                <a:tab pos="-36513" algn="l"/>
              </a:tabLst>
              <a:defRPr/>
            </a:pPr>
            <a:r>
              <a:rPr lang="pl-PL" sz="1900" dirty="0" smtClean="0"/>
              <a:t>gazowym </a:t>
            </a:r>
            <a:r>
              <a:rPr lang="pl-PL" sz="1900" dirty="0"/>
              <a:t>na źródła ciepła wykorzystujące wyłącznie energię elektryczną.</a:t>
            </a:r>
          </a:p>
          <a:p>
            <a:pPr marL="438150" indent="0" algn="l">
              <a:tabLst>
                <a:tab pos="-36513" algn="l"/>
              </a:tabLst>
              <a:defRPr/>
            </a:pPr>
            <a:r>
              <a:rPr lang="pl-PL" sz="1900" dirty="0"/>
              <a:t>przy czym wymiana pieców/ kotłów </a:t>
            </a:r>
            <a:r>
              <a:rPr lang="pl-PL" sz="1900" dirty="0" smtClean="0"/>
              <a:t>wymieniona w pkt. od a) </a:t>
            </a:r>
            <a:r>
              <a:rPr lang="pl-PL" sz="1900" smtClean="0"/>
              <a:t>do c) wymaga </a:t>
            </a:r>
            <a:r>
              <a:rPr lang="pl-PL" sz="1900" dirty="0"/>
              <a:t>trwałego odłączenia od instalacji obecnego kotła.  </a:t>
            </a:r>
          </a:p>
          <a:p>
            <a:pPr marL="0" indent="0" algn="l" defTabSz="182563">
              <a:tabLst>
                <a:tab pos="-36513" algn="l"/>
              </a:tabLst>
              <a:defRPr/>
            </a:pPr>
            <a:r>
              <a:rPr lang="pl-PL" sz="1900" dirty="0"/>
              <a:t>2)	</a:t>
            </a:r>
            <a:r>
              <a:rPr lang="pl-PL" sz="1900" dirty="0" smtClean="0"/>
              <a:t> Podłączenia </a:t>
            </a:r>
            <a:r>
              <a:rPr lang="pl-PL" sz="1900" dirty="0"/>
              <a:t>do sieci ciepłowniczej lub gazowej wraz z trwałym odłączeniem od instalacji obecnego kotła/pieca.</a:t>
            </a:r>
          </a:p>
          <a:p>
            <a:pPr marL="0" indent="0" algn="l">
              <a:tabLst>
                <a:tab pos="-36513" algn="l"/>
                <a:tab pos="182563" algn="l"/>
              </a:tabLst>
              <a:defRPr/>
            </a:pPr>
            <a:r>
              <a:rPr lang="pl-PL" sz="1900" dirty="0"/>
              <a:t>3)	</a:t>
            </a:r>
            <a:r>
              <a:rPr lang="pl-PL" sz="1900" dirty="0" smtClean="0"/>
              <a:t> Termomodernizacja</a:t>
            </a:r>
            <a:r>
              <a:rPr lang="pl-PL" sz="1900" dirty="0"/>
              <a:t>: ocieplenie ścian budynków, ocieplenie dachów, stropodachów, stropów nad ostatnią kondygnacją, ocieplenie ścian piwnic, stropów piwnic, wymiana okien, drzwi zewnętrznych, wymiana instalacji centralnego ogrzewania (c.o.) i ciepłej wody użytkowej (c.w.u.), modernizacja/ montaż instalacji wentylacyjnej, w tym rekuperacja, wynikająca z audytu energetycznego określającego możliwe do wykonania działania mające na celu dostosowanie obiektu do obowiązujących lub przyszłych warunków technicznych, jakim powinny odpowiadać budynki, wraz z wyliczeniem oszczędności energii.</a:t>
            </a:r>
          </a:p>
          <a:p>
            <a:pPr marL="0" indent="0" algn="l" defTabSz="265113">
              <a:tabLst>
                <a:tab pos="-36513" algn="l"/>
              </a:tabLst>
              <a:defRPr/>
            </a:pPr>
            <a:r>
              <a:rPr lang="pl-PL" sz="1900" dirty="0"/>
              <a:t>4)	Zakup i montaż nowych kolektorów słonecznych. </a:t>
            </a:r>
          </a:p>
          <a:p>
            <a:pPr marL="0" indent="0" algn="l" defTabSz="265113">
              <a:tabLst>
                <a:tab pos="-36513" algn="l"/>
              </a:tabLst>
              <a:defRPr/>
            </a:pPr>
            <a:r>
              <a:rPr lang="pl-PL" sz="1900" dirty="0"/>
              <a:t>5)	Zakup i montaż nowych pomp ciepła lub innych źródeł ciepła zasilanych energią elektryczną. </a:t>
            </a:r>
          </a:p>
          <a:p>
            <a:pPr marL="0" indent="0" algn="l" defTabSz="265113">
              <a:tabLst>
                <a:tab pos="-36513" algn="l"/>
              </a:tabLst>
              <a:defRPr/>
            </a:pPr>
            <a:r>
              <a:rPr lang="pl-PL" sz="1900" dirty="0"/>
              <a:t>6)	Zakup i montaż nowych instalacji fotowoltaicznych.</a:t>
            </a:r>
          </a:p>
          <a:p>
            <a:pPr marL="0" indent="0" algn="l" defTabSz="265113">
              <a:tabLst>
                <a:tab pos="-36513" algn="l"/>
              </a:tabLst>
              <a:defRPr/>
            </a:pPr>
            <a:r>
              <a:rPr lang="pl-PL" sz="1900" dirty="0"/>
              <a:t>7)	Zakup i montaż nowych instalacji wykorzystującej energię </a:t>
            </a:r>
            <a:r>
              <a:rPr lang="pl-PL" sz="1900" dirty="0" smtClean="0"/>
              <a:t>wiatru</a:t>
            </a:r>
            <a:endParaRPr lang="pl-PL" sz="19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284814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260648"/>
            <a:ext cx="7776864" cy="1143000"/>
          </a:xfrm>
        </p:spPr>
        <p:txBody>
          <a:bodyPr>
            <a:normAutofit/>
          </a:bodyPr>
          <a:lstStyle/>
          <a:p>
            <a:pPr algn="ctr"/>
            <a:r>
              <a:rPr lang="pl-PL" sz="2000" dirty="0">
                <a:solidFill>
                  <a:schemeClr val="accent1">
                    <a:lumMod val="50000"/>
                  </a:schemeClr>
                </a:solidFill>
              </a:rPr>
              <a:t>Możliwości dofinansowania ze środków krajowych WFOŚiGW w Kielcach </a:t>
            </a:r>
            <a:endParaRPr lang="pl-PL" sz="20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1600200"/>
            <a:ext cx="8147248" cy="4525963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pl-PL" b="1" dirty="0" smtClean="0"/>
              <a:t>2. Inwestycje </a:t>
            </a:r>
            <a:r>
              <a:rPr lang="pl-PL" b="1" dirty="0"/>
              <a:t>w </a:t>
            </a:r>
            <a:r>
              <a:rPr lang="pl-PL" b="1" u="sng" dirty="0"/>
              <a:t>budynkach</a:t>
            </a:r>
            <a:r>
              <a:rPr lang="pl-PL" b="1" dirty="0"/>
              <a:t> mieszkalnych jednorodzinnych </a:t>
            </a:r>
            <a:r>
              <a:rPr lang="pl-PL" b="1" u="sng" dirty="0"/>
              <a:t>nowobudowanych</a:t>
            </a:r>
            <a:r>
              <a:rPr lang="pl-PL" b="1" dirty="0"/>
              <a:t>:</a:t>
            </a:r>
          </a:p>
          <a:p>
            <a:pPr marL="265113" lvl="0" indent="-265113" defTabSz="447675">
              <a:buFont typeface="+mj-lt"/>
              <a:buAutoNum type="arabicParenR"/>
            </a:pPr>
            <a:r>
              <a:rPr lang="pl-PL" dirty="0"/>
              <a:t>Zakup i montaż nowych pomp ciepła lub innych źródeł ciepła zasilanych energią elektryczną.</a:t>
            </a:r>
          </a:p>
          <a:p>
            <a:pPr marL="265113" lvl="0" indent="-265113" defTabSz="447675">
              <a:buFont typeface="+mj-lt"/>
              <a:buAutoNum type="arabicParenR"/>
            </a:pPr>
            <a:r>
              <a:rPr lang="pl-PL" dirty="0"/>
              <a:t>Zakup i montaż kotłów na paliwo:</a:t>
            </a:r>
          </a:p>
          <a:p>
            <a:pPr marL="712788" lvl="0" indent="-355600">
              <a:buFont typeface="+mj-lt"/>
              <a:buAutoNum type="alphaLcParenR"/>
            </a:pPr>
            <a:r>
              <a:rPr lang="pl-PL" dirty="0"/>
              <a:t>gazowe,</a:t>
            </a:r>
          </a:p>
          <a:p>
            <a:pPr marL="712788" lvl="0" indent="-355600">
              <a:buFont typeface="+mj-lt"/>
              <a:buAutoNum type="alphaLcParenR"/>
            </a:pPr>
            <a:r>
              <a:rPr lang="pl-PL" dirty="0"/>
              <a:t>biomasę spełniających wymogi rozporządzenia z dnia 1 sierpnia 2017 r. w sprawie wymagań dla kotłów na paliwo stałe (Dz.U. z 2017 r., poz. 1690) wyłącznie na terenach, gdzie nie ma dostępu do sieci ciepłowniczej lub gazowej,</a:t>
            </a:r>
          </a:p>
          <a:p>
            <a:pPr marL="265113" lvl="0" indent="-265113">
              <a:buFont typeface="+mj-lt"/>
              <a:buAutoNum type="arabicParenR" startAt="3"/>
            </a:pPr>
            <a:r>
              <a:rPr lang="pl-PL" dirty="0"/>
              <a:t>Podłączenia do sieci ciepłowniczej lub gazowej. </a:t>
            </a:r>
          </a:p>
          <a:p>
            <a:pPr marL="265113" lvl="0" indent="-265113">
              <a:buFont typeface="+mj-lt"/>
              <a:buAutoNum type="arabicParenR" startAt="3"/>
            </a:pPr>
            <a:r>
              <a:rPr lang="pl-PL" dirty="0"/>
              <a:t>Zakup i montaż nowych kolektorów słonecznych.</a:t>
            </a:r>
          </a:p>
          <a:p>
            <a:pPr marL="265113" lvl="0" indent="-265113">
              <a:buFont typeface="+mj-lt"/>
              <a:buAutoNum type="arabicParenR" startAt="3"/>
            </a:pPr>
            <a:r>
              <a:rPr lang="pl-PL" dirty="0"/>
              <a:t>Zakup i montaż nowych instalacji fotowoltaicznych.</a:t>
            </a:r>
          </a:p>
          <a:p>
            <a:pPr marL="265113" lvl="0" indent="-265113">
              <a:buFont typeface="+mj-lt"/>
              <a:buAutoNum type="arabicParenR" startAt="3"/>
            </a:pPr>
            <a:r>
              <a:rPr lang="pl-PL" dirty="0"/>
              <a:t>Zakup i montaż nowych instalacji wykorzystującej energię wiatru.</a:t>
            </a:r>
          </a:p>
          <a:p>
            <a:pPr marL="265113" lvl="0" indent="-265113">
              <a:buFont typeface="+mj-lt"/>
              <a:buAutoNum type="arabicParenR" startAt="3"/>
            </a:pPr>
            <a:r>
              <a:rPr lang="pl-PL" dirty="0"/>
              <a:t>Zakup i montaż rekuperatora.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21619659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2400" b="1" dirty="0" smtClean="0">
                <a:solidFill>
                  <a:schemeClr val="accent1">
                    <a:lumMod val="50000"/>
                  </a:schemeClr>
                </a:solidFill>
              </a:rPr>
              <a:t>Możliwości </a:t>
            </a:r>
            <a:r>
              <a:rPr lang="pl-PL" sz="2400" b="1" dirty="0">
                <a:solidFill>
                  <a:schemeClr val="accent1">
                    <a:lumMod val="50000"/>
                  </a:schemeClr>
                </a:solidFill>
              </a:rPr>
              <a:t>dofinansowania ze środków krajowych WFOŚiGW w Kielcach</a:t>
            </a:r>
            <a:endParaRPr lang="pl-PL" sz="24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2160590"/>
            <a:ext cx="7778825" cy="388077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b="1" dirty="0" smtClean="0">
                <a:solidFill>
                  <a:schemeClr val="tx1"/>
                </a:solidFill>
              </a:rPr>
              <a:t>	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b="1" dirty="0" smtClean="0">
                <a:solidFill>
                  <a:schemeClr val="tx1"/>
                </a:solidFill>
              </a:rPr>
              <a:t>Pełny </a:t>
            </a:r>
            <a:r>
              <a:rPr lang="pl-PL" b="1" dirty="0">
                <a:solidFill>
                  <a:schemeClr val="tx1"/>
                </a:solidFill>
              </a:rPr>
              <a:t>katalog kosztów kwalifikowanych </a:t>
            </a:r>
            <a:endParaRPr lang="pl-PL" b="1" dirty="0" smtClean="0">
              <a:solidFill>
                <a:schemeClr val="tx1"/>
              </a:solidFill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b="1" dirty="0" smtClean="0">
                <a:solidFill>
                  <a:schemeClr val="tx1"/>
                </a:solidFill>
              </a:rPr>
              <a:t>oraz niekwalifikowanych </a:t>
            </a:r>
            <a:r>
              <a:rPr lang="pl-PL" b="1" dirty="0">
                <a:solidFill>
                  <a:schemeClr val="tx1"/>
                </a:solidFill>
              </a:rPr>
              <a:t>określony </a:t>
            </a:r>
            <a:r>
              <a:rPr lang="pl-PL" b="1" dirty="0" smtClean="0">
                <a:solidFill>
                  <a:schemeClr val="tx1"/>
                </a:solidFill>
              </a:rPr>
              <a:t>jest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pl-PL" b="1" dirty="0" smtClean="0">
                <a:solidFill>
                  <a:schemeClr val="tx1"/>
                </a:solidFill>
              </a:rPr>
              <a:t>w </a:t>
            </a:r>
            <a:r>
              <a:rPr lang="pl-PL" b="1" dirty="0">
                <a:solidFill>
                  <a:schemeClr val="tx1"/>
                </a:solidFill>
              </a:rPr>
              <a:t>punkcie </a:t>
            </a:r>
            <a:r>
              <a:rPr lang="pl-PL" b="1" dirty="0" smtClean="0">
                <a:solidFill>
                  <a:schemeClr val="tx1"/>
                </a:solidFill>
              </a:rPr>
              <a:t>IV Programu.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pl-PL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Koszt kwalifikowany zadania </a:t>
            </a:r>
            <a:r>
              <a:rPr lang="pl-PL" dirty="0" smtClean="0">
                <a:solidFill>
                  <a:schemeClr val="tx1"/>
                </a:solidFill>
              </a:rPr>
              <a:t>stanowią </a:t>
            </a:r>
            <a:r>
              <a:rPr lang="pl-PL" dirty="0">
                <a:solidFill>
                  <a:schemeClr val="tx1"/>
                </a:solidFill>
              </a:rPr>
              <a:t>wydatki poniesione 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b="1" u="sng" dirty="0" smtClean="0">
                <a:solidFill>
                  <a:srgbClr val="FF0000"/>
                </a:solidFill>
              </a:rPr>
              <a:t>po 01.03.2018 </a:t>
            </a:r>
            <a:r>
              <a:rPr lang="pl-PL" b="1" u="sng" dirty="0">
                <a:solidFill>
                  <a:srgbClr val="FF0000"/>
                </a:solidFill>
              </a:rPr>
              <a:t>r</a:t>
            </a:r>
            <a:r>
              <a:rPr lang="pl-PL" dirty="0">
                <a:solidFill>
                  <a:srgbClr val="FF0000"/>
                </a:solidFill>
              </a:rPr>
              <a:t>.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73994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8355582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490793" cy="1091208"/>
          </a:xfrm>
        </p:spPr>
        <p:txBody>
          <a:bodyPr>
            <a:normAutofit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Możliwości dofinansowania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ze środków krajowych WFOŚiGW w Kielcach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598" y="1844824"/>
            <a:ext cx="7922841" cy="419653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pl-PL" b="1" dirty="0">
                <a:solidFill>
                  <a:schemeClr val="tx1"/>
                </a:solidFill>
              </a:rPr>
              <a:t>Warunki dofinansowania w ramach </a:t>
            </a:r>
            <a:r>
              <a:rPr lang="pl-PL" b="1" dirty="0" smtClean="0">
                <a:solidFill>
                  <a:schemeClr val="tx1"/>
                </a:solidFill>
              </a:rPr>
              <a:t>programu </a:t>
            </a:r>
            <a:r>
              <a:rPr lang="pl-PL" b="1" dirty="0" smtClean="0">
                <a:solidFill>
                  <a:schemeClr val="tx2">
                    <a:lumMod val="75000"/>
                  </a:schemeClr>
                </a:solidFill>
              </a:rPr>
              <a:t>AURA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dla osób </a:t>
            </a:r>
            <a:r>
              <a:rPr lang="pl-PL" b="1" dirty="0" smtClean="0">
                <a:solidFill>
                  <a:schemeClr val="tx1"/>
                </a:solidFill>
              </a:rPr>
              <a:t>fizycznych: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 algn="just">
              <a:lnSpc>
                <a:spcPct val="150000"/>
              </a:lnSpc>
              <a:buNone/>
              <a:defRPr/>
            </a:pPr>
            <a:r>
              <a:rPr lang="pl-PL" b="1" dirty="0" smtClean="0">
                <a:solidFill>
                  <a:schemeClr val="tx1"/>
                </a:solidFill>
              </a:rPr>
              <a:t>Dofinansowanie </a:t>
            </a:r>
            <a:r>
              <a:rPr lang="pl-PL" b="1" dirty="0">
                <a:solidFill>
                  <a:schemeClr val="tx1"/>
                </a:solidFill>
              </a:rPr>
              <a:t>w formie pożyczki </a:t>
            </a:r>
            <a:r>
              <a:rPr lang="pl-PL" dirty="0">
                <a:solidFill>
                  <a:schemeClr val="tx1"/>
                </a:solidFill>
              </a:rPr>
              <a:t>do </a:t>
            </a:r>
            <a:r>
              <a:rPr lang="pl-PL" b="1" dirty="0" smtClean="0">
                <a:solidFill>
                  <a:schemeClr val="tx1"/>
                </a:solidFill>
              </a:rPr>
              <a:t>100% </a:t>
            </a:r>
            <a:r>
              <a:rPr lang="pl-PL" dirty="0">
                <a:solidFill>
                  <a:schemeClr val="tx1"/>
                </a:solidFill>
              </a:rPr>
              <a:t>kosztu 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>
                <a:solidFill>
                  <a:schemeClr val="tx1"/>
                </a:solidFill>
              </a:rPr>
              <a:t>kwalifikowanego zadania,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minimalna </a:t>
            </a:r>
            <a:r>
              <a:rPr lang="pl-PL" dirty="0">
                <a:solidFill>
                  <a:schemeClr val="tx1"/>
                </a:solidFill>
              </a:rPr>
              <a:t>kwota pożyczki  </a:t>
            </a:r>
            <a:r>
              <a:rPr lang="pl-PL" b="1" dirty="0" smtClean="0">
                <a:solidFill>
                  <a:schemeClr val="tx1"/>
                </a:solidFill>
              </a:rPr>
              <a:t>6 000 </a:t>
            </a:r>
            <a:r>
              <a:rPr lang="pl-PL" b="1" dirty="0">
                <a:solidFill>
                  <a:schemeClr val="tx1"/>
                </a:solidFill>
              </a:rPr>
              <a:t>zł,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oprocentowanie </a:t>
            </a:r>
            <a:r>
              <a:rPr lang="pl-PL" dirty="0">
                <a:solidFill>
                  <a:schemeClr val="tx1"/>
                </a:solidFill>
              </a:rPr>
              <a:t>w wysokości </a:t>
            </a:r>
            <a:r>
              <a:rPr lang="pl-PL" b="1" dirty="0" smtClean="0">
                <a:solidFill>
                  <a:schemeClr val="tx1"/>
                </a:solidFill>
              </a:rPr>
              <a:t>3 % </a:t>
            </a:r>
            <a:r>
              <a:rPr lang="pl-PL" dirty="0">
                <a:solidFill>
                  <a:schemeClr val="tx1"/>
                </a:solidFill>
              </a:rPr>
              <a:t>w stosunku  </a:t>
            </a:r>
            <a:r>
              <a:rPr lang="pl-PL" dirty="0" smtClean="0">
                <a:solidFill>
                  <a:schemeClr val="tx1"/>
                </a:solidFill>
              </a:rPr>
              <a:t>rocznym</a:t>
            </a:r>
            <a:r>
              <a:rPr lang="pl-PL" dirty="0">
                <a:solidFill>
                  <a:schemeClr val="tx1"/>
                </a:solidFill>
              </a:rPr>
              <a:t>,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pl-PL" dirty="0" smtClean="0">
                <a:solidFill>
                  <a:schemeClr val="tx1"/>
                </a:solidFill>
              </a:rPr>
              <a:t>umorzenie </a:t>
            </a:r>
            <a:r>
              <a:rPr lang="pl-PL" dirty="0">
                <a:solidFill>
                  <a:schemeClr val="tx1"/>
                </a:solidFill>
              </a:rPr>
              <a:t>pożyczki do </a:t>
            </a:r>
            <a:r>
              <a:rPr lang="pl-PL" b="1" dirty="0" smtClean="0">
                <a:solidFill>
                  <a:schemeClr val="tx1"/>
                </a:solidFill>
              </a:rPr>
              <a:t>20 </a:t>
            </a:r>
            <a:r>
              <a:rPr lang="pl-PL" b="1" dirty="0">
                <a:solidFill>
                  <a:schemeClr val="tx1"/>
                </a:solidFill>
              </a:rPr>
              <a:t>% </a:t>
            </a:r>
            <a:r>
              <a:rPr lang="pl-PL" dirty="0" smtClean="0">
                <a:solidFill>
                  <a:schemeClr val="tx1"/>
                </a:solidFill>
              </a:rPr>
              <a:t>po  </a:t>
            </a:r>
            <a:r>
              <a:rPr lang="pl-PL" b="1" dirty="0" smtClean="0">
                <a:solidFill>
                  <a:schemeClr val="tx1"/>
                </a:solidFill>
              </a:rPr>
              <a:t>3 </a:t>
            </a:r>
            <a:r>
              <a:rPr lang="pl-PL" b="1" dirty="0">
                <a:solidFill>
                  <a:schemeClr val="tx1"/>
                </a:solidFill>
              </a:rPr>
              <a:t>lat </a:t>
            </a:r>
            <a:r>
              <a:rPr lang="pl-PL" dirty="0">
                <a:solidFill>
                  <a:schemeClr val="tx1"/>
                </a:solidFill>
              </a:rPr>
              <a:t>spłaty (łącznie z okresem karencji)</a:t>
            </a:r>
          </a:p>
          <a:p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7947673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ostokąt 10">
            <a:extLst>
              <a:ext uri="{FF2B5EF4-FFF2-40B4-BE49-F238E27FC236}"/>
            </a:extLst>
          </p:cNvPr>
          <p:cNvSpPr/>
          <p:nvPr/>
        </p:nvSpPr>
        <p:spPr>
          <a:xfrm>
            <a:off x="93663" y="0"/>
            <a:ext cx="9050337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243" name="Picture 2" descr="H:\Grupy\DL\FOTOLIA\Fotolia_65208503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60" b="4877"/>
          <a:stretch>
            <a:fillRect/>
          </a:stretch>
        </p:blipFill>
        <p:spPr bwMode="auto">
          <a:xfrm>
            <a:off x="-36513" y="-79375"/>
            <a:ext cx="9144001" cy="604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Prostokąt 34">
            <a:extLst>
              <a:ext uri="{FF2B5EF4-FFF2-40B4-BE49-F238E27FC236}"/>
            </a:extLst>
          </p:cNvPr>
          <p:cNvSpPr/>
          <p:nvPr/>
        </p:nvSpPr>
        <p:spPr>
          <a:xfrm>
            <a:off x="-6350" y="5184775"/>
            <a:ext cx="9144000" cy="692150"/>
          </a:xfrm>
          <a:prstGeom prst="rect">
            <a:avLst/>
          </a:prstGeom>
          <a:solidFill>
            <a:srgbClr val="F2F2F2">
              <a:alpha val="2902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200" b="1" i="1" dirty="0" smtClean="0">
                <a:solidFill>
                  <a:schemeClr val="tx1"/>
                </a:solidFill>
              </a:rPr>
              <a:t>Kielce, 20 marca 2018 </a:t>
            </a:r>
            <a:r>
              <a:rPr lang="pl-PL" sz="2200" b="1" i="1" dirty="0">
                <a:solidFill>
                  <a:schemeClr val="tx1"/>
                </a:solidFill>
              </a:rPr>
              <a:t>r</a:t>
            </a:r>
            <a:r>
              <a:rPr lang="pl-PL" sz="2400" b="1" i="1" dirty="0">
                <a:solidFill>
                  <a:schemeClr val="tx1"/>
                </a:solidFill>
              </a:rPr>
              <a:t>.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33" name="pole tekstowe 32"/>
          <p:cNvSpPr txBox="1">
            <a:spLocks noChangeArrowheads="1"/>
          </p:cNvSpPr>
          <p:nvPr/>
        </p:nvSpPr>
        <p:spPr bwMode="auto">
          <a:xfrm>
            <a:off x="281782" y="2852936"/>
            <a:ext cx="88265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just">
              <a:spcBef>
                <a:spcPct val="20000"/>
              </a:spcBef>
              <a:buSzPct val="70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just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r>
              <a:rPr lang="pl-PL" altLang="pl-PL" sz="2800" b="1" dirty="0" smtClean="0">
                <a:solidFill>
                  <a:srgbClr val="000000"/>
                </a:solidFill>
              </a:rPr>
              <a:t>Możliwość dofinansowania przedsięwzięć EE i OZE</a:t>
            </a:r>
          </a:p>
          <a:p>
            <a:pPr algn="r" eaLnBrk="1" hangingPunct="1">
              <a:spcBef>
                <a:spcPct val="0"/>
              </a:spcBef>
            </a:pPr>
            <a:r>
              <a:rPr lang="pl-PL" altLang="pl-PL" sz="2800" b="1" dirty="0" smtClean="0">
                <a:solidFill>
                  <a:srgbClr val="000000"/>
                </a:solidFill>
              </a:rPr>
              <a:t>dla </a:t>
            </a:r>
            <a:r>
              <a:rPr lang="pl-PL" altLang="pl-PL" sz="2800" b="1" dirty="0">
                <a:solidFill>
                  <a:srgbClr val="000000"/>
                </a:solidFill>
              </a:rPr>
              <a:t>osób fizycznych</a:t>
            </a:r>
          </a:p>
        </p:txBody>
      </p:sp>
      <p:sp>
        <p:nvSpPr>
          <p:cNvPr id="15" name="Prostokąt 14">
            <a:extLst>
              <a:ext uri="{FF2B5EF4-FFF2-40B4-BE49-F238E27FC236}"/>
            </a:extLst>
          </p:cNvPr>
          <p:cNvSpPr/>
          <p:nvPr/>
        </p:nvSpPr>
        <p:spPr>
          <a:xfrm>
            <a:off x="9525" y="6237288"/>
            <a:ext cx="9136063" cy="620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 dirty="0"/>
          </a:p>
        </p:txBody>
      </p:sp>
      <p:pic>
        <p:nvPicPr>
          <p:cNvPr id="10247" name="Obraz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9025" y="6035675"/>
            <a:ext cx="6965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Prostokąt 13">
            <a:extLst>
              <a:ext uri="{FF2B5EF4-FFF2-40B4-BE49-F238E27FC236}"/>
            </a:extLst>
          </p:cNvPr>
          <p:cNvSpPr/>
          <p:nvPr/>
        </p:nvSpPr>
        <p:spPr>
          <a:xfrm>
            <a:off x="-20638" y="1970088"/>
            <a:ext cx="9144001" cy="538162"/>
          </a:xfrm>
          <a:prstGeom prst="rect">
            <a:avLst/>
          </a:prstGeom>
          <a:solidFill>
            <a:schemeClr val="bg1">
              <a:lumMod val="95000"/>
              <a:alpha val="56078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10249" name="pole tekstowe 31"/>
          <p:cNvSpPr txBox="1">
            <a:spLocks noChangeArrowheads="1"/>
          </p:cNvSpPr>
          <p:nvPr/>
        </p:nvSpPr>
        <p:spPr bwMode="auto">
          <a:xfrm>
            <a:off x="250825" y="2465388"/>
            <a:ext cx="8894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just">
              <a:spcBef>
                <a:spcPct val="20000"/>
              </a:spcBef>
              <a:buFont typeface="Arial" panose="020B0604020202020204" pitchFamily="34" charset="0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algn="just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algn="just">
              <a:spcBef>
                <a:spcPct val="20000"/>
              </a:spcBef>
              <a:buSzPct val="70000"/>
              <a:buFont typeface="Courier New" panose="02070309020205020404" pitchFamily="49" charset="0"/>
              <a:buChar char="o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algn="just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FontTx/>
              <a:buNone/>
            </a:pPr>
            <a:r>
              <a:rPr lang="pl-PL" altLang="pl-PL" sz="1800" b="1" dirty="0">
                <a:solidFill>
                  <a:schemeClr val="bg1"/>
                </a:solidFill>
              </a:rPr>
              <a:t>Narodowy Fundusz Ochrony Środowiska i Gospodarki Wodnej</a:t>
            </a:r>
          </a:p>
          <a:p>
            <a:pPr algn="r" eaLnBrk="1" hangingPunct="1">
              <a:spcBef>
                <a:spcPct val="0"/>
              </a:spcBef>
              <a:buFontTx/>
              <a:buNone/>
            </a:pPr>
            <a:endParaRPr lang="pl-PL" altLang="pl-PL" sz="1800" dirty="0"/>
          </a:p>
        </p:txBody>
      </p:sp>
      <p:sp>
        <p:nvSpPr>
          <p:cNvPr id="17" name="pole tekstowe 16">
            <a:extLst>
              <a:ext uri="{FF2B5EF4-FFF2-40B4-BE49-F238E27FC236}"/>
            </a:extLst>
          </p:cNvPr>
          <p:cNvSpPr txBox="1"/>
          <p:nvPr/>
        </p:nvSpPr>
        <p:spPr>
          <a:xfrm>
            <a:off x="3254375" y="2071688"/>
            <a:ext cx="5500688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2000" i="1" dirty="0">
                <a:latin typeface="+mj-lt"/>
              </a:rPr>
              <a:t>Z a i n w e s t u j m y   r a z e m   w   ś r o d o w i s k o</a:t>
            </a:r>
          </a:p>
        </p:txBody>
      </p:sp>
    </p:spTree>
    <p:extLst>
      <p:ext uri="{BB962C8B-B14F-4D97-AF65-F5344CB8AC3E}">
        <p14:creationId xmlns:p14="http://schemas.microsoft.com/office/powerpoint/2010/main" val="355899854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706817" cy="123522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Możliwości dofinansowania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ze środków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zagranicznych </a:t>
            </a:r>
            <a:b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w ramach RPO WŚ 2014-2020 </a:t>
            </a:r>
            <a:b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dla osób fizycznych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3" y="1936907"/>
            <a:ext cx="8064896" cy="367240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indent="0" algn="l">
              <a:spcBef>
                <a:spcPts val="600"/>
              </a:spcBef>
              <a:buNone/>
              <a:defRPr/>
            </a:pPr>
            <a:r>
              <a:rPr lang="pl-PL" dirty="0" smtClean="0">
                <a:solidFill>
                  <a:schemeClr val="tx1"/>
                </a:solidFill>
              </a:rPr>
              <a:t>W roku 2017 prowadzony był nabór na działanie</a:t>
            </a:r>
            <a:r>
              <a:rPr lang="pl-PL" b="1" dirty="0" smtClean="0">
                <a:solidFill>
                  <a:schemeClr val="tx1"/>
                </a:solidFill>
              </a:rPr>
              <a:t> </a:t>
            </a:r>
            <a:r>
              <a:rPr lang="pl-PL" b="1" dirty="0">
                <a:solidFill>
                  <a:schemeClr val="tx1"/>
                </a:solidFill>
              </a:rPr>
              <a:t>3.1 Wytwarzanie i dystrybucja energii pochodzącej ze źródeł odnawialnych – PROJEKTY </a:t>
            </a:r>
            <a:r>
              <a:rPr lang="pl-PL" b="1" dirty="0" smtClean="0">
                <a:solidFill>
                  <a:schemeClr val="tx1"/>
                </a:solidFill>
              </a:rPr>
              <a:t>PARASOLOWE</a:t>
            </a:r>
          </a:p>
          <a:p>
            <a:pPr marL="0" indent="0" algn="l"/>
            <a:endParaRPr lang="pl-PL" dirty="0" smtClean="0">
              <a:solidFill>
                <a:schemeClr val="tx1"/>
              </a:solidFill>
            </a:endParaRPr>
          </a:p>
          <a:p>
            <a:pPr marL="0" indent="0" algn="l"/>
            <a:r>
              <a:rPr lang="pl-PL" dirty="0" smtClean="0">
                <a:solidFill>
                  <a:schemeClr val="tx1"/>
                </a:solidFill>
              </a:rPr>
              <a:t>Wnioskodawcą pomocy jest gmina.   </a:t>
            </a:r>
          </a:p>
          <a:p>
            <a:pPr marL="0" indent="0" algn="l"/>
            <a:endParaRPr lang="pl-PL" dirty="0" smtClean="0">
              <a:solidFill>
                <a:schemeClr val="tx1"/>
              </a:solidFill>
            </a:endParaRPr>
          </a:p>
          <a:p>
            <a:pPr marL="0" indent="0" algn="l"/>
            <a:r>
              <a:rPr lang="pl-PL" dirty="0" smtClean="0">
                <a:solidFill>
                  <a:schemeClr val="tx1"/>
                </a:solidFill>
              </a:rPr>
              <a:t>Maksymalna wartość dofinansowania dla projektu to 3 000 000,00 zł.</a:t>
            </a:r>
          </a:p>
          <a:p>
            <a:pPr marL="0" indent="0" algn="l"/>
            <a:r>
              <a:rPr lang="pl-PL" dirty="0" smtClean="0">
                <a:solidFill>
                  <a:schemeClr val="tx1"/>
                </a:solidFill>
              </a:rPr>
              <a:t>Maksymalny </a:t>
            </a:r>
            <a:r>
              <a:rPr lang="pl-PL" dirty="0">
                <a:solidFill>
                  <a:schemeClr val="tx1"/>
                </a:solidFill>
              </a:rPr>
              <a:t>dopuszczalny poziom dofinansowania </a:t>
            </a:r>
            <a:r>
              <a:rPr lang="pl-PL" dirty="0" smtClean="0">
                <a:solidFill>
                  <a:schemeClr val="tx1"/>
                </a:solidFill>
              </a:rPr>
              <a:t>projektu - poziom </a:t>
            </a:r>
            <a:r>
              <a:rPr lang="pl-PL" dirty="0">
                <a:solidFill>
                  <a:schemeClr val="tx1"/>
                </a:solidFill>
              </a:rPr>
              <a:t>maksymalnej intensywności wsparcia</a:t>
            </a:r>
            <a:r>
              <a:rPr lang="pl-PL" i="1" dirty="0">
                <a:solidFill>
                  <a:schemeClr val="tx1"/>
                </a:solidFill>
              </a:rPr>
              <a:t> do 60%</a:t>
            </a:r>
            <a:r>
              <a:rPr lang="pl-PL" dirty="0">
                <a:solidFill>
                  <a:schemeClr val="tx1"/>
                </a:solidFill>
              </a:rPr>
              <a:t>, liczonych w stosunku do całkowitych kosztów </a:t>
            </a:r>
            <a:r>
              <a:rPr lang="pl-PL" dirty="0" smtClean="0">
                <a:solidFill>
                  <a:schemeClr val="tx1"/>
                </a:solidFill>
              </a:rPr>
              <a:t>kwalifikowalnych. </a:t>
            </a:r>
          </a:p>
          <a:p>
            <a:pPr marL="0" indent="0" algn="l"/>
            <a:endParaRPr lang="pl-PL" dirty="0" smtClean="0"/>
          </a:p>
          <a:p>
            <a:pPr marL="0" indent="0" algn="l"/>
            <a:r>
              <a:rPr lang="pl-PL" dirty="0" smtClean="0"/>
              <a:t>W roku 2018 i w latach następnych  projekty te będą realizowane na </a:t>
            </a:r>
            <a:r>
              <a:rPr lang="pl-PL" dirty="0"/>
              <a:t>terenie woj. świętokrzyskiego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677013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111968"/>
            <a:ext cx="7778825" cy="1101012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Możliwości dofinansowania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ze środków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zagranicznych </a:t>
            </a:r>
            <a:b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w ramach RPO WŚ 2014-2020 dla osób fizycznych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11966" y="1287625"/>
            <a:ext cx="8852521" cy="4636941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1400" dirty="0" smtClean="0"/>
              <a:t>Jedno z kryteriów </a:t>
            </a:r>
            <a:r>
              <a:rPr lang="pl-PL" sz="1400" dirty="0"/>
              <a:t>premiuje projekty, których realizacja skutkować będzie objęciem projektem jak największej liczby gospodarstw domowych, w których zainstalowane będzie OZE, dotkniętych  </a:t>
            </a:r>
            <a:r>
              <a:rPr lang="pl-PL" sz="1400" u="sng" dirty="0"/>
              <a:t>problemem ubóstwa energetycznego</a:t>
            </a:r>
            <a:r>
              <a:rPr lang="pl-PL" sz="1400" dirty="0"/>
              <a:t>.</a:t>
            </a:r>
          </a:p>
          <a:p>
            <a:pPr marL="0" indent="0">
              <a:buNone/>
            </a:pPr>
            <a:r>
              <a:rPr lang="pl-PL" sz="1400" u="sng" dirty="0"/>
              <a:t>Za gospodarstwa domowe dotknięte problemem ubóstwa energetycznego </a:t>
            </a:r>
            <a:r>
              <a:rPr lang="pl-PL" sz="1400" dirty="0"/>
              <a:t>uważane są te, których członkowie w dniu złożenia wniosku o objęcie projektem parasolowym posiadać będą przyznane prawo do dodatku </a:t>
            </a:r>
            <a:r>
              <a:rPr lang="pl-PL" sz="1400" dirty="0" smtClean="0"/>
              <a:t>mieszkaniowego </a:t>
            </a:r>
            <a:r>
              <a:rPr lang="pl-PL" sz="1400" dirty="0"/>
              <a:t>i/lub </a:t>
            </a:r>
            <a:r>
              <a:rPr lang="pl-PL" sz="1400" dirty="0" smtClean="0"/>
              <a:t>energetycznego: </a:t>
            </a:r>
            <a:endParaRPr lang="pl-PL" sz="1400" dirty="0"/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 smtClean="0"/>
              <a:t>albo </a:t>
            </a:r>
            <a:r>
              <a:rPr lang="pl-PL" sz="1400" dirty="0"/>
              <a:t>w ciągu 12 miesięcy poprzedzających złożenie wniosku o objęcie projektem parasolowym otrzymali pomoc rzeczową w postaci opału (lub ryczałtu na jego zakup) w rozumieniu ustawy </a:t>
            </a:r>
            <a:r>
              <a:rPr lang="pl-PL" sz="1400" dirty="0" smtClean="0"/>
              <a:t>z 21 </a:t>
            </a:r>
            <a:r>
              <a:rPr lang="pl-PL" sz="1400" dirty="0"/>
              <a:t>czerwca 2001 r. o dodatkach mieszkaniowych (j.t. Dz.U. z 2013 nr 966 ze zm.) oraz przepisów </a:t>
            </a:r>
            <a:br>
              <a:rPr lang="pl-PL" sz="1400" dirty="0"/>
            </a:br>
            <a:r>
              <a:rPr lang="pl-PL" sz="1400" dirty="0"/>
              <a:t>o pomocy społecznej,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 smtClean="0"/>
              <a:t>gospodarstwa </a:t>
            </a:r>
            <a:r>
              <a:rPr lang="pl-PL" sz="1400" dirty="0"/>
              <a:t>domowe których członkami są osoby z niepełnosprawnością czyli osoby niepełnosprawne w rozumieniu ustawy z dnia 27 sierpnia 1997 r. o rehabilitacji zawodowej i społecznej oraz zatrudnianiu osób niepełnosprawnych (Dz. U. z2011 r. Nr 127, poz. 721, z </a:t>
            </a:r>
            <a:r>
              <a:rPr lang="pl-PL" sz="1400" dirty="0" err="1"/>
              <a:t>późn</a:t>
            </a:r>
            <a:r>
              <a:rPr lang="pl-PL" sz="1400" dirty="0"/>
              <a:t>. zm.), a także osoby z zaburzeniami psychicznymi, w rozumieniu ustawy z dnia 19 sierpnia 1994 r. o ochronie zdrowia psychicznego (Dz. U. z2011 r. Nr 231, poz. 1375),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 smtClean="0"/>
              <a:t>gospodarstwa </a:t>
            </a:r>
            <a:r>
              <a:rPr lang="pl-PL" sz="1400" dirty="0"/>
              <a:t>domowe których członkowie, w dniu złożenia wniosku o objęcie projektem parasolowym posiadać będą przyznane prawo do świadczenia rodzinnego w rozumieniu ustawy </a:t>
            </a:r>
            <a:r>
              <a:rPr lang="pl-PL" sz="1400" dirty="0" smtClean="0"/>
              <a:t>z </a:t>
            </a:r>
            <a:r>
              <a:rPr lang="pl-PL" sz="1400" dirty="0"/>
              <a:t>dnia 28 listopada 2003r. oświadczeniach rodzinnych,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1400" dirty="0" smtClean="0"/>
              <a:t>gospodarstwa </a:t>
            </a:r>
            <a:r>
              <a:rPr lang="pl-PL" sz="1400" dirty="0"/>
              <a:t>domowe których członkami są rodziny wielodzietne i/lub rodziny zastępcze, odpowiednio w rozumieniu ustawy z dnia 28 listopada 2003r. o świadczeniach rodzinnych oraz </a:t>
            </a:r>
            <a:r>
              <a:rPr lang="pl-PL" sz="1400" dirty="0" smtClean="0"/>
              <a:t>ustawy </a:t>
            </a:r>
            <a:r>
              <a:rPr lang="pl-PL" sz="1400" dirty="0"/>
              <a:t>z dnia 9 czerwca 2011 o wspieraniu rodziny i systemie pieczy zastępczej.</a:t>
            </a:r>
          </a:p>
          <a:p>
            <a:pPr marL="0" indent="0">
              <a:buNone/>
            </a:pPr>
            <a:r>
              <a:rPr lang="pl-PL" sz="1400" dirty="0"/>
              <a:t>Kryterium dotyczy osób zameldowanych w lokalu / budynku, w którym instalowane będzie OZE</a:t>
            </a:r>
            <a:r>
              <a:rPr lang="pl-PL" sz="1400" dirty="0" smtClean="0"/>
              <a:t>.</a:t>
            </a:r>
            <a:endParaRPr lang="pl-PL" sz="1400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186196"/>
            <a:ext cx="9144000" cy="671804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4783558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7634809" cy="123522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Możliwości dofinansowania </a:t>
            </a:r>
            <a:r>
              <a:rPr lang="pl-PL" sz="2800" b="1" dirty="0">
                <a:solidFill>
                  <a:schemeClr val="accent1">
                    <a:lumMod val="50000"/>
                  </a:schemeClr>
                </a:solidFill>
              </a:rPr>
              <a:t>ze środków </a:t>
            </a: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zagranicznych </a:t>
            </a:r>
            <a:b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w ramach RPO WŚ 2014-2020 </a:t>
            </a:r>
            <a:b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2800" b="1" dirty="0" smtClean="0">
                <a:solidFill>
                  <a:schemeClr val="accent1">
                    <a:lumMod val="50000"/>
                  </a:schemeClr>
                </a:solidFill>
              </a:rPr>
              <a:t>dla osób fizycznych</a:t>
            </a: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1943787"/>
            <a:ext cx="8281902" cy="3675045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solidFill>
                  <a:schemeClr val="tx1"/>
                </a:solidFill>
              </a:rPr>
              <a:t>W ramach </a:t>
            </a:r>
            <a:r>
              <a:rPr lang="pl-PL" dirty="0" smtClean="0">
                <a:solidFill>
                  <a:schemeClr val="tx1"/>
                </a:solidFill>
              </a:rPr>
              <a:t>tego działania wsparciem </a:t>
            </a:r>
            <a:r>
              <a:rPr lang="pl-PL" dirty="0">
                <a:solidFill>
                  <a:schemeClr val="tx1"/>
                </a:solidFill>
              </a:rPr>
              <a:t>objęte będą </a:t>
            </a:r>
            <a:r>
              <a:rPr lang="pl-PL" dirty="0" smtClean="0">
                <a:solidFill>
                  <a:schemeClr val="tx1"/>
                </a:solidFill>
              </a:rPr>
              <a:t>projekty polegające </a:t>
            </a:r>
            <a:r>
              <a:rPr lang="pl-PL" dirty="0">
                <a:solidFill>
                  <a:schemeClr val="tx1"/>
                </a:solidFill>
              </a:rPr>
              <a:t>na budowie </a:t>
            </a:r>
            <a:r>
              <a:rPr lang="pl-PL" dirty="0" smtClean="0">
                <a:solidFill>
                  <a:schemeClr val="tx1"/>
                </a:solidFill>
              </a:rPr>
              <a:t>infrastruktury</a:t>
            </a:r>
            <a:r>
              <a:rPr lang="pl-PL" dirty="0">
                <a:solidFill>
                  <a:schemeClr val="tx1"/>
                </a:solidFill>
              </a:rPr>
              <a:t>, służącej do wytwarzania energii elektrycznej i/lub cieplnej, pochodzącej ze źródeł odnawialnych (</a:t>
            </a:r>
            <a:r>
              <a:rPr lang="pl-PL" u="sng" dirty="0">
                <a:solidFill>
                  <a:schemeClr val="tx1"/>
                </a:solidFill>
              </a:rPr>
              <a:t>energia słoneczna, geotermalna oraz </a:t>
            </a:r>
            <a:r>
              <a:rPr lang="pl-PL" u="sng" dirty="0" err="1">
                <a:solidFill>
                  <a:schemeClr val="tx1"/>
                </a:solidFill>
              </a:rPr>
              <a:t>aerotermalna</a:t>
            </a:r>
            <a:r>
              <a:rPr lang="pl-PL" dirty="0">
                <a:solidFill>
                  <a:schemeClr val="tx1"/>
                </a:solidFill>
              </a:rPr>
              <a:t>) z możliwością </a:t>
            </a:r>
            <a:r>
              <a:rPr lang="pl-PL" u="sng" dirty="0">
                <a:solidFill>
                  <a:schemeClr val="tx1"/>
                </a:solidFill>
              </a:rPr>
              <a:t>podłączenia do sieci dystrybucyjnej/ </a:t>
            </a:r>
            <a:r>
              <a:rPr lang="pl-PL" u="sng" dirty="0" smtClean="0">
                <a:solidFill>
                  <a:schemeClr val="tx1"/>
                </a:solidFill>
              </a:rPr>
              <a:t>przesyłowej.</a:t>
            </a:r>
            <a:r>
              <a:rPr lang="pl-PL" dirty="0"/>
              <a:t> </a:t>
            </a:r>
            <a:r>
              <a:rPr lang="pl-PL" dirty="0" smtClean="0">
                <a:solidFill>
                  <a:schemeClr val="tx1"/>
                </a:solidFill>
              </a:rPr>
              <a:t>Energia </a:t>
            </a:r>
            <a:r>
              <a:rPr lang="pl-PL" dirty="0">
                <a:solidFill>
                  <a:schemeClr val="tx1"/>
                </a:solidFill>
              </a:rPr>
              <a:t>wytworzona z montowanych instalacji musi być zużywana przede wszystkim na potrzeby własne gospodarstw domowych uczestniczących w projekcie, czyli zasilać instalacje w budynkach mieszkalnych, a tylko jej niewykorzystana część może być wprowadzona do sieci  zewnętrznej (np.  elektroenergetycznej).</a:t>
            </a:r>
          </a:p>
          <a:p>
            <a:pPr marL="0" indent="0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8708275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058715" y="1959546"/>
            <a:ext cx="6347714" cy="320521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Dziękujemy za uwagę</a:t>
            </a:r>
          </a:p>
          <a:p>
            <a:pPr marL="3543300" lvl="8" indent="0">
              <a:buNone/>
            </a:pPr>
            <a:endParaRPr lang="pl-PL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0" lvl="8" indent="0">
              <a:spcBef>
                <a:spcPts val="0"/>
              </a:spcBef>
              <a:buNone/>
            </a:pPr>
            <a:endParaRPr lang="pl-PL" sz="1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3300" lvl="8" indent="0">
              <a:spcBef>
                <a:spcPts val="0"/>
              </a:spcBef>
              <a:buNone/>
            </a:pPr>
            <a:r>
              <a:rPr lang="pl-PL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Wojewódzki Fundusz </a:t>
            </a:r>
          </a:p>
          <a:p>
            <a:pPr marL="3543300" lvl="8" indent="0">
              <a:spcBef>
                <a:spcPts val="0"/>
              </a:spcBef>
              <a:buNone/>
            </a:pPr>
            <a:r>
              <a:rPr lang="pl-PL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Ochrony Środowiska </a:t>
            </a:r>
          </a:p>
          <a:p>
            <a:pPr marL="3543300" lvl="8" indent="0">
              <a:spcBef>
                <a:spcPts val="0"/>
              </a:spcBef>
              <a:buNone/>
            </a:pPr>
            <a:r>
              <a:rPr lang="pl-PL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i Gospodarki Wodnej </a:t>
            </a:r>
          </a:p>
          <a:p>
            <a:pPr marL="3543300" lvl="8" indent="0">
              <a:spcBef>
                <a:spcPts val="0"/>
              </a:spcBef>
              <a:buNone/>
            </a:pPr>
            <a:r>
              <a:rPr lang="pl-PL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w Kielcach</a:t>
            </a:r>
          </a:p>
          <a:p>
            <a:pPr marL="3543300" lvl="8" indent="0">
              <a:spcBef>
                <a:spcPts val="0"/>
              </a:spcBef>
              <a:buNone/>
            </a:pPr>
            <a:r>
              <a:rPr lang="pl-PL" sz="1300" dirty="0" smtClean="0">
                <a:latin typeface="Arial" panose="020B0604020202020204" pitchFamily="34" charset="0"/>
                <a:cs typeface="Arial" panose="020B0604020202020204" pitchFamily="34" charset="0"/>
              </a:rPr>
              <a:t>tel. 041 33 35 221 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l-PL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332293"/>
            <a:ext cx="6408792" cy="792451"/>
          </a:xfrm>
          <a:prstGeom prst="rect">
            <a:avLst/>
          </a:prstGeom>
        </p:spPr>
      </p:pic>
      <p:pic>
        <p:nvPicPr>
          <p:cNvPr id="5" name="Picture 4" descr="logo_index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976739"/>
            <a:ext cx="1656184" cy="1640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az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265902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615262" cy="1143000"/>
          </a:xfrm>
        </p:spPr>
        <p:txBody>
          <a:bodyPr>
            <a:normAutofit/>
          </a:bodyPr>
          <a:lstStyle/>
          <a:p>
            <a:r>
              <a:rPr lang="pl-PL" sz="3600" dirty="0" smtClean="0">
                <a:solidFill>
                  <a:srgbClr val="5F7901"/>
                </a:solidFill>
              </a:rPr>
              <a:t>Plan prezentacji</a:t>
            </a:r>
            <a:endParaRPr lang="pl-PL" sz="3600" dirty="0">
              <a:solidFill>
                <a:srgbClr val="5F7901"/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5" name="Tytuł 1"/>
          <p:cNvSpPr txBox="1">
            <a:spLocks/>
          </p:cNvSpPr>
          <p:nvPr/>
        </p:nvSpPr>
        <p:spPr>
          <a:xfrm>
            <a:off x="827584" y="1484784"/>
            <a:ext cx="7615262" cy="40324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14350" indent="-514350">
              <a:buAutoNum type="arabicPeriod"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Informacja ogólna na temat źródeł finansowania</a:t>
            </a:r>
          </a:p>
          <a:p>
            <a:pPr marL="514350" indent="-514350">
              <a:buAutoNum type="arabicPeriod"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Środki własne NFOŚiGW </a:t>
            </a:r>
            <a:r>
              <a:rPr lang="pl-PL" sz="2400" dirty="0" smtClean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w </a:t>
            </a: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zakresie efektywności energetycznej i OZE</a:t>
            </a:r>
          </a:p>
          <a:p>
            <a:pPr marL="514350" indent="-514350">
              <a:buAutoNum type="arabicPeriod"/>
            </a:pPr>
            <a:endParaRPr lang="pl-PL" sz="2400" dirty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endParaRPr>
          </a:p>
          <a:p>
            <a:pPr marL="514350" indent="-514350">
              <a:buAutoNum type="arabicPeriod"/>
            </a:pPr>
            <a:r>
              <a:rPr lang="pl-PL" sz="2400" dirty="0">
                <a:solidFill>
                  <a:schemeClr val="accent1">
                    <a:lumMod val="75000"/>
                  </a:schemeClr>
                </a:solidFill>
                <a:latin typeface="+mn-lt"/>
                <a:ea typeface="+mn-ea"/>
                <a:cs typeface="+mn-cs"/>
              </a:rPr>
              <a:t>Środki  WFOŚiGW oraz RPO</a:t>
            </a:r>
          </a:p>
          <a:p>
            <a:pPr marL="514350" indent="-514350">
              <a:buAutoNum type="arabicPeriod"/>
            </a:pP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val="2017795063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504" y="357174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pl-PL" sz="3600" dirty="0">
                <a:solidFill>
                  <a:srgbClr val="5F7901"/>
                </a:solidFill>
              </a:rPr>
              <a:t>Wsparcie finansowe realizacji przedsięwzięć</a:t>
            </a:r>
          </a:p>
        </p:txBody>
      </p:sp>
      <p:sp>
        <p:nvSpPr>
          <p:cNvPr id="6" name="Prostokąt 5"/>
          <p:cNvSpPr/>
          <p:nvPr/>
        </p:nvSpPr>
        <p:spPr>
          <a:xfrm>
            <a:off x="322040" y="2948788"/>
            <a:ext cx="3961184" cy="1096313"/>
          </a:xfrm>
          <a:prstGeom prst="rect">
            <a:avLst/>
          </a:prstGeom>
          <a:solidFill>
            <a:srgbClr val="B8E456">
              <a:alpha val="4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ole tekstowe 7"/>
          <p:cNvSpPr txBox="1"/>
          <p:nvPr/>
        </p:nvSpPr>
        <p:spPr>
          <a:xfrm>
            <a:off x="179512" y="2951116"/>
            <a:ext cx="3960440" cy="80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b="1" dirty="0"/>
          </a:p>
          <a:p>
            <a:pPr marL="685800" lvl="2" eaLnBrk="0" fontAlgn="base" hangingPunct="0">
              <a:lnSpc>
                <a:spcPct val="160000"/>
              </a:lnSpc>
              <a:spcBef>
                <a:spcPct val="0"/>
              </a:spcBef>
              <a:buClr>
                <a:srgbClr val="C00000"/>
              </a:buClr>
              <a:buSzPct val="150000"/>
              <a:buBlip>
                <a:blip r:embed="rId3"/>
              </a:buBlip>
              <a:defRPr/>
            </a:pPr>
            <a:r>
              <a:rPr lang="pl-PL" sz="2000" b="1" kern="0" dirty="0" err="1" smtClean="0"/>
              <a:t>POIiŚ</a:t>
            </a:r>
            <a:r>
              <a:rPr lang="pl-PL" sz="2000" b="1" kern="0" dirty="0" smtClean="0"/>
              <a:t> 2014-2020 </a:t>
            </a:r>
            <a:endParaRPr lang="pl-PL" sz="2000" b="1" kern="0" dirty="0"/>
          </a:p>
        </p:txBody>
      </p:sp>
      <p:sp>
        <p:nvSpPr>
          <p:cNvPr id="9" name="Prostokąt 8"/>
          <p:cNvSpPr/>
          <p:nvPr/>
        </p:nvSpPr>
        <p:spPr>
          <a:xfrm>
            <a:off x="4726360" y="2948788"/>
            <a:ext cx="3936256" cy="1106810"/>
          </a:xfrm>
          <a:prstGeom prst="rect">
            <a:avLst/>
          </a:prstGeom>
          <a:solidFill>
            <a:srgbClr val="B8E456">
              <a:alpha val="4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0" name="pole tekstowe 9"/>
          <p:cNvSpPr txBox="1"/>
          <p:nvPr/>
        </p:nvSpPr>
        <p:spPr>
          <a:xfrm>
            <a:off x="4996319" y="2716686"/>
            <a:ext cx="38884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l-PL" sz="2000" kern="0" dirty="0"/>
          </a:p>
          <a:p>
            <a:pPr algn="ctr"/>
            <a:endParaRPr lang="pl-PL" sz="2000" kern="0" dirty="0"/>
          </a:p>
          <a:p>
            <a:pPr marL="228600" lvl="1" eaLnBrk="0" fontAlgn="base" hangingPunct="0">
              <a:lnSpc>
                <a:spcPct val="120000"/>
              </a:lnSpc>
              <a:spcAft>
                <a:spcPts val="600"/>
              </a:spcAft>
              <a:buClr>
                <a:srgbClr val="C00000"/>
              </a:buClr>
              <a:buSzPct val="150000"/>
              <a:buBlip>
                <a:blip r:embed="rId3"/>
              </a:buBlip>
              <a:defRPr/>
            </a:pPr>
            <a:r>
              <a:rPr lang="pl-PL" sz="2000" kern="0" dirty="0"/>
              <a:t> </a:t>
            </a:r>
            <a:r>
              <a:rPr lang="pl-PL" sz="2000" kern="0" dirty="0" smtClean="0"/>
              <a:t>Środki własne </a:t>
            </a:r>
            <a:r>
              <a:rPr lang="pl-PL" sz="2000" b="1" kern="0" dirty="0" smtClean="0"/>
              <a:t>NFOŚiGW </a:t>
            </a:r>
          </a:p>
        </p:txBody>
      </p:sp>
      <p:sp>
        <p:nvSpPr>
          <p:cNvPr id="7" name="Prostokąt 6"/>
          <p:cNvSpPr/>
          <p:nvPr/>
        </p:nvSpPr>
        <p:spPr>
          <a:xfrm>
            <a:off x="323528" y="4728923"/>
            <a:ext cx="3960440" cy="1143744"/>
          </a:xfrm>
          <a:prstGeom prst="rect">
            <a:avLst/>
          </a:prstGeom>
          <a:solidFill>
            <a:srgbClr val="B8E456">
              <a:alpha val="4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lvl="2" eaLnBrk="0" fontAlgn="base" hangingPunct="0">
              <a:lnSpc>
                <a:spcPct val="160000"/>
              </a:lnSpc>
              <a:spcBef>
                <a:spcPct val="0"/>
              </a:spcBef>
              <a:buClr>
                <a:srgbClr val="C00000"/>
              </a:buClr>
              <a:buSzPct val="150000"/>
              <a:buBlip>
                <a:blip r:embed="rId3"/>
              </a:buBlip>
              <a:defRPr/>
            </a:pPr>
            <a:r>
              <a:rPr lang="pl-PL" sz="2000" b="1" kern="0" dirty="0" smtClean="0">
                <a:solidFill>
                  <a:schemeClr val="tx2"/>
                </a:solidFill>
              </a:rPr>
              <a:t>RPO </a:t>
            </a:r>
            <a:r>
              <a:rPr lang="pl-PL" sz="2000" b="1" kern="0" dirty="0">
                <a:solidFill>
                  <a:schemeClr val="tx2"/>
                </a:solidFill>
              </a:rPr>
              <a:t>2014-2020</a:t>
            </a:r>
            <a:endParaRPr lang="pl-PL" sz="2000" b="1" dirty="0">
              <a:solidFill>
                <a:schemeClr val="tx2"/>
              </a:solidFill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4726360" y="4739388"/>
            <a:ext cx="3960440" cy="1143744"/>
          </a:xfrm>
          <a:prstGeom prst="rect">
            <a:avLst/>
          </a:prstGeom>
          <a:solidFill>
            <a:srgbClr val="B8E456">
              <a:alpha val="4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lvl="2" eaLnBrk="0" fontAlgn="base" hangingPunct="0">
              <a:lnSpc>
                <a:spcPct val="160000"/>
              </a:lnSpc>
              <a:spcBef>
                <a:spcPct val="0"/>
              </a:spcBef>
              <a:buClr>
                <a:srgbClr val="C00000"/>
              </a:buClr>
              <a:buSzPct val="150000"/>
              <a:buBlip>
                <a:blip r:embed="rId3"/>
              </a:buBlip>
              <a:defRPr/>
            </a:pPr>
            <a:r>
              <a:rPr lang="pl-PL" sz="2000" kern="0" dirty="0">
                <a:solidFill>
                  <a:schemeClr val="tx1"/>
                </a:solidFill>
              </a:rPr>
              <a:t>Środki</a:t>
            </a:r>
            <a:r>
              <a:rPr lang="pl-PL" sz="2000" b="1" kern="0" dirty="0">
                <a:solidFill>
                  <a:schemeClr val="tx1"/>
                </a:solidFill>
              </a:rPr>
              <a:t> </a:t>
            </a:r>
            <a:r>
              <a:rPr lang="pl-PL" sz="2000" b="1" kern="0" dirty="0" err="1">
                <a:solidFill>
                  <a:schemeClr val="tx1"/>
                </a:solidFill>
              </a:rPr>
              <a:t>WFOŚiGW</a:t>
            </a:r>
            <a:endParaRPr lang="pl-PL" sz="2000" b="1" kern="0" dirty="0">
              <a:solidFill>
                <a:schemeClr val="tx1"/>
              </a:solidFill>
            </a:endParaRPr>
          </a:p>
          <a:p>
            <a:pPr marL="685800" lvl="2" eaLnBrk="0" fontAlgn="base" hangingPunct="0">
              <a:lnSpc>
                <a:spcPct val="160000"/>
              </a:lnSpc>
              <a:spcBef>
                <a:spcPct val="0"/>
              </a:spcBef>
              <a:buClr>
                <a:srgbClr val="C00000"/>
              </a:buClr>
              <a:buSzPct val="150000"/>
              <a:buBlip>
                <a:blip r:embed="rId3"/>
              </a:buBlip>
              <a:defRPr/>
            </a:pPr>
            <a:r>
              <a:rPr lang="pl-PL" sz="2000" b="1" kern="0" dirty="0">
                <a:solidFill>
                  <a:schemeClr val="tx1"/>
                </a:solidFill>
              </a:rPr>
              <a:t> Inne </a:t>
            </a:r>
            <a:r>
              <a:rPr lang="pl-PL" sz="2000" b="1" kern="0" dirty="0" smtClean="0">
                <a:solidFill>
                  <a:schemeClr val="tx1"/>
                </a:solidFill>
              </a:rPr>
              <a:t>środki </a:t>
            </a:r>
            <a:r>
              <a:rPr lang="pl-PL" sz="2000" kern="0" dirty="0" smtClean="0">
                <a:solidFill>
                  <a:schemeClr val="tx1"/>
                </a:solidFill>
              </a:rPr>
              <a:t>np. BOŚ</a:t>
            </a:r>
            <a:endParaRPr lang="pl-PL" sz="2000" dirty="0">
              <a:solidFill>
                <a:schemeClr val="tx1"/>
              </a:solidFill>
            </a:endParaRPr>
          </a:p>
        </p:txBody>
      </p:sp>
      <p:sp>
        <p:nvSpPr>
          <p:cNvPr id="3" name="Elipsa 2"/>
          <p:cNvSpPr/>
          <p:nvPr/>
        </p:nvSpPr>
        <p:spPr>
          <a:xfrm>
            <a:off x="3557098" y="3036057"/>
            <a:ext cx="1661356" cy="964458"/>
          </a:xfrm>
          <a:prstGeom prst="ellipse">
            <a:avLst/>
          </a:prstGeom>
          <a:solidFill>
            <a:schemeClr val="tx2">
              <a:lumMod val="40000"/>
              <a:lumOff val="60000"/>
              <a:alpha val="79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b="1" dirty="0" smtClean="0"/>
              <a:t>NFOŚiGW</a:t>
            </a:r>
            <a:endParaRPr lang="pl-PL" b="1" dirty="0"/>
          </a:p>
        </p:txBody>
      </p:sp>
      <p:sp>
        <p:nvSpPr>
          <p:cNvPr id="12" name="Prostokąt 11"/>
          <p:cNvSpPr/>
          <p:nvPr/>
        </p:nvSpPr>
        <p:spPr>
          <a:xfrm>
            <a:off x="322784" y="1536558"/>
            <a:ext cx="3960440" cy="1143744"/>
          </a:xfrm>
          <a:prstGeom prst="rect">
            <a:avLst/>
          </a:prstGeom>
          <a:solidFill>
            <a:srgbClr val="B8E456">
              <a:alpha val="4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200" b="1" dirty="0">
                <a:solidFill>
                  <a:schemeClr val="tx1"/>
                </a:solidFill>
              </a:rPr>
              <a:t>Środki z funduszy europejskich </a:t>
            </a:r>
            <a:br>
              <a:rPr lang="pl-PL" sz="2200" b="1" dirty="0">
                <a:solidFill>
                  <a:schemeClr val="tx1"/>
                </a:solidFill>
              </a:rPr>
            </a:br>
            <a:r>
              <a:rPr lang="pl-PL" sz="2200" b="1" dirty="0">
                <a:solidFill>
                  <a:schemeClr val="tx1"/>
                </a:solidFill>
              </a:rPr>
              <a:t>i zagranicznych</a:t>
            </a:r>
          </a:p>
        </p:txBody>
      </p:sp>
      <p:sp>
        <p:nvSpPr>
          <p:cNvPr id="14" name="Prostokąt 13"/>
          <p:cNvSpPr/>
          <p:nvPr/>
        </p:nvSpPr>
        <p:spPr>
          <a:xfrm>
            <a:off x="4690220" y="1536558"/>
            <a:ext cx="3960440" cy="1143744"/>
          </a:xfrm>
          <a:prstGeom prst="rect">
            <a:avLst/>
          </a:prstGeom>
          <a:solidFill>
            <a:srgbClr val="B8E456">
              <a:alpha val="45000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685800" lvl="2" eaLnBrk="0" fontAlgn="base" hangingPunct="0">
              <a:lnSpc>
                <a:spcPct val="160000"/>
              </a:lnSpc>
              <a:spcBef>
                <a:spcPct val="0"/>
              </a:spcBef>
              <a:buClr>
                <a:srgbClr val="C00000"/>
              </a:buClr>
              <a:buSzPct val="150000"/>
              <a:defRPr/>
            </a:pPr>
            <a:r>
              <a:rPr lang="pl-PL" sz="2000" b="1" kern="0" dirty="0" smtClean="0">
                <a:solidFill>
                  <a:schemeClr val="tx1"/>
                </a:solidFill>
              </a:rPr>
              <a:t>Środki Krajowe </a:t>
            </a: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13" name="pole tekstowe 12"/>
          <p:cNvSpPr txBox="1"/>
          <p:nvPr/>
        </p:nvSpPr>
        <p:spPr>
          <a:xfrm>
            <a:off x="323671" y="4156215"/>
            <a:ext cx="3959553" cy="40011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>
                <a:solidFill>
                  <a:schemeClr val="tx2"/>
                </a:solidFill>
              </a:rPr>
              <a:t>Linia demarkacyjna </a:t>
            </a:r>
            <a:endParaRPr lang="pl-PL" sz="2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3167667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D8FCD-8D0E-493F-A582-8FE538A0A3AB}" type="slidenum">
              <a:rPr lang="pl-PL" smtClean="0"/>
              <a:pPr/>
              <a:t>5</a:t>
            </a:fld>
            <a:endParaRPr lang="pl-PL" dirty="0"/>
          </a:p>
        </p:txBody>
      </p:sp>
      <p:graphicFrame>
        <p:nvGraphicFramePr>
          <p:cNvPr id="6" name="Diagram 5"/>
          <p:cNvGraphicFramePr/>
          <p:nvPr>
            <p:extLst/>
          </p:nvPr>
        </p:nvGraphicFramePr>
        <p:xfrm>
          <a:off x="251520" y="0"/>
          <a:ext cx="8892480" cy="6165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347864" y="2132856"/>
            <a:ext cx="259228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000" b="1" dirty="0" smtClean="0"/>
              <a:t>Środki własne</a:t>
            </a:r>
          </a:p>
          <a:p>
            <a:pPr algn="ctr"/>
            <a:endParaRPr lang="pl-PL" sz="2000" b="1" dirty="0" smtClean="0">
              <a:solidFill>
                <a:srgbClr val="00B050"/>
              </a:solidFill>
            </a:endParaRPr>
          </a:p>
          <a:p>
            <a:pPr algn="ctr"/>
            <a:r>
              <a:rPr lang="pl-PL" sz="2000" b="1" dirty="0" smtClean="0">
                <a:solidFill>
                  <a:srgbClr val="00B050"/>
                </a:solidFill>
              </a:rPr>
              <a:t>Narodowy Fundusz Ochrony Środowiska </a:t>
            </a:r>
            <a:br>
              <a:rPr lang="pl-PL" sz="2000" b="1" dirty="0" smtClean="0">
                <a:solidFill>
                  <a:srgbClr val="00B050"/>
                </a:solidFill>
              </a:rPr>
            </a:br>
            <a:r>
              <a:rPr lang="pl-PL" sz="2000" b="1" dirty="0" smtClean="0">
                <a:solidFill>
                  <a:srgbClr val="00B050"/>
                </a:solidFill>
              </a:rPr>
              <a:t>i Gospodarki Wodnej</a:t>
            </a:r>
            <a:endParaRPr lang="pl-PL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012100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zaokrąglony 8"/>
          <p:cNvSpPr/>
          <p:nvPr/>
        </p:nvSpPr>
        <p:spPr>
          <a:xfrm>
            <a:off x="395537" y="2295557"/>
            <a:ext cx="8485484" cy="3816424"/>
          </a:xfrm>
          <a:prstGeom prst="roundRect">
            <a:avLst/>
          </a:prstGeom>
          <a:solidFill>
            <a:schemeClr val="accent3">
              <a:lumMod val="60000"/>
              <a:lumOff val="40000"/>
              <a:alpha val="59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endParaRPr lang="pl-PL" b="1" dirty="0" smtClean="0">
              <a:solidFill>
                <a:srgbClr val="0070C0"/>
              </a:solidFill>
            </a:endParaRPr>
          </a:p>
          <a:p>
            <a:pPr>
              <a:spcAft>
                <a:spcPts val="600"/>
              </a:spcAft>
            </a:pPr>
            <a:r>
              <a:rPr lang="pl-PL" b="1" dirty="0" smtClean="0">
                <a:solidFill>
                  <a:srgbClr val="0070C0"/>
                </a:solidFill>
              </a:rPr>
              <a:t>Typ </a:t>
            </a:r>
            <a:r>
              <a:rPr lang="pl-PL" b="1" dirty="0">
                <a:solidFill>
                  <a:srgbClr val="0070C0"/>
                </a:solidFill>
              </a:rPr>
              <a:t>projektów: </a:t>
            </a:r>
            <a:endParaRPr lang="pl-PL" dirty="0">
              <a:solidFill>
                <a:prstClr val="black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budowa </a:t>
            </a:r>
            <a:r>
              <a:rPr lang="pl-PL" dirty="0">
                <a:solidFill>
                  <a:prstClr val="black"/>
                </a:solidFill>
              </a:rPr>
              <a:t>budynku mieszkalnego  </a:t>
            </a:r>
            <a:r>
              <a:rPr lang="pl-PL" dirty="0" smtClean="0">
                <a:solidFill>
                  <a:prstClr val="black"/>
                </a:solidFill>
              </a:rPr>
              <a:t>jednorodzinnego drewnianego,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zakup </a:t>
            </a:r>
            <a:r>
              <a:rPr lang="pl-PL" dirty="0">
                <a:solidFill>
                  <a:prstClr val="black"/>
                </a:solidFill>
              </a:rPr>
              <a:t>budynku mieszkalnego  jednorodzinnego </a:t>
            </a:r>
            <a:r>
              <a:rPr lang="pl-PL" dirty="0" smtClean="0">
                <a:solidFill>
                  <a:prstClr val="black"/>
                </a:solidFill>
              </a:rPr>
              <a:t>drewnianego</a:t>
            </a:r>
          </a:p>
          <a:p>
            <a:pPr marL="285750" indent="-285750"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pl-PL" dirty="0" smtClean="0">
                <a:solidFill>
                  <a:prstClr val="black"/>
                </a:solidFill>
              </a:rPr>
              <a:t> budynki</a:t>
            </a:r>
            <a:r>
              <a:rPr lang="pl-PL" dirty="0">
                <a:solidFill>
                  <a:prstClr val="black"/>
                </a:solidFill>
              </a:rPr>
              <a:t>, o których jest mowa powyżej, zrealizowanych </a:t>
            </a:r>
            <a:r>
              <a:rPr lang="pl-PL" dirty="0" smtClean="0">
                <a:solidFill>
                  <a:prstClr val="black"/>
                </a:solidFill>
              </a:rPr>
              <a:t>w  okresie kwalifikowalności</a:t>
            </a:r>
            <a:r>
              <a:rPr lang="pl-PL" dirty="0">
                <a:solidFill>
                  <a:prstClr val="black"/>
                </a:solidFill>
              </a:rPr>
              <a:t>, ale przed otrzymaniem dotacji</a:t>
            </a:r>
            <a:endParaRPr lang="pl-PL" b="1" dirty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Maksymalna powierzchnia do dofinansowania: </a:t>
            </a:r>
            <a:r>
              <a:rPr lang="pl-PL" b="1" dirty="0">
                <a:solidFill>
                  <a:srgbClr val="0070C0"/>
                </a:solidFill>
              </a:rPr>
              <a:t>	</a:t>
            </a:r>
            <a:r>
              <a:rPr lang="pl-PL" b="1" dirty="0" smtClean="0">
                <a:solidFill>
                  <a:schemeClr val="tx1"/>
                </a:solidFill>
              </a:rPr>
              <a:t>do 150 </a:t>
            </a:r>
            <a:r>
              <a:rPr lang="pl-PL" b="1" dirty="0" smtClean="0">
                <a:solidFill>
                  <a:prstClr val="black"/>
                </a:solidFill>
              </a:rPr>
              <a:t>m</a:t>
            </a:r>
            <a:r>
              <a:rPr lang="pl-PL" b="1" baseline="30000" dirty="0" smtClean="0">
                <a:solidFill>
                  <a:prstClr val="black"/>
                </a:solidFill>
              </a:rPr>
              <a:t>2</a:t>
            </a:r>
            <a:endParaRPr lang="pl-PL" b="1" baseline="30000" dirty="0">
              <a:solidFill>
                <a:prstClr val="black"/>
              </a:solidFill>
            </a:endParaRPr>
          </a:p>
          <a:p>
            <a:endParaRPr lang="pl-PL" b="1" dirty="0">
              <a:solidFill>
                <a:srgbClr val="0070C0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Forma dofinansowania: </a:t>
            </a:r>
            <a:r>
              <a:rPr lang="pl-PL" b="1" dirty="0">
                <a:solidFill>
                  <a:srgbClr val="0070C0"/>
                </a:solidFill>
              </a:rPr>
              <a:t>	</a:t>
            </a:r>
            <a:r>
              <a:rPr lang="pl-PL" b="1" dirty="0" smtClean="0">
                <a:solidFill>
                  <a:prstClr val="black"/>
                </a:solidFill>
              </a:rPr>
              <a:t>Dotacja </a:t>
            </a:r>
          </a:p>
          <a:p>
            <a:r>
              <a:rPr lang="pl-PL" b="1" dirty="0">
                <a:solidFill>
                  <a:srgbClr val="0070C0"/>
                </a:solidFill>
              </a:rPr>
              <a:t>Budżet programu:</a:t>
            </a:r>
            <a:r>
              <a:rPr lang="pl-PL" dirty="0" smtClean="0">
                <a:solidFill>
                  <a:srgbClr val="0070C0"/>
                </a:solidFill>
              </a:rPr>
              <a:t>		</a:t>
            </a:r>
            <a:r>
              <a:rPr lang="pl-PL" b="1" dirty="0">
                <a:solidFill>
                  <a:prstClr val="black"/>
                </a:solidFill>
              </a:rPr>
              <a:t>do 50 mln zł</a:t>
            </a:r>
          </a:p>
          <a:p>
            <a:r>
              <a:rPr lang="pl-PL" dirty="0" smtClean="0">
                <a:solidFill>
                  <a:srgbClr val="0070C0"/>
                </a:solidFill>
              </a:rPr>
              <a:t>	</a:t>
            </a:r>
            <a:endParaRPr lang="pl-PL" dirty="0">
              <a:solidFill>
                <a:prstClr val="black"/>
              </a:solidFill>
            </a:endParaRPr>
          </a:p>
          <a:p>
            <a:r>
              <a:rPr lang="pl-PL" b="1" dirty="0" smtClean="0">
                <a:solidFill>
                  <a:srgbClr val="0070C0"/>
                </a:solidFill>
              </a:rPr>
              <a:t>Dopłata - </a:t>
            </a:r>
            <a:r>
              <a:rPr lang="pl-PL" b="1" dirty="0">
                <a:solidFill>
                  <a:prstClr val="black"/>
                </a:solidFill>
              </a:rPr>
              <a:t>230 zł/m</a:t>
            </a:r>
            <a:r>
              <a:rPr lang="pl-PL" b="1" baseline="30000" dirty="0">
                <a:solidFill>
                  <a:prstClr val="black"/>
                </a:solidFill>
              </a:rPr>
              <a:t>2</a:t>
            </a:r>
            <a:r>
              <a:rPr lang="pl-PL" b="1" dirty="0">
                <a:solidFill>
                  <a:prstClr val="black"/>
                </a:solidFill>
              </a:rPr>
              <a:t> </a:t>
            </a:r>
            <a:r>
              <a:rPr lang="pl-PL" dirty="0" smtClean="0">
                <a:solidFill>
                  <a:schemeClr val="tx1"/>
                </a:solidFill>
              </a:rPr>
              <a:t>powierzchni o regulowanej temperaturze</a:t>
            </a:r>
            <a:endParaRPr lang="pl-PL" b="1" dirty="0">
              <a:solidFill>
                <a:prstClr val="black"/>
              </a:solidFill>
            </a:endParaRPr>
          </a:p>
          <a:p>
            <a:endParaRPr lang="pl-PL" b="1" dirty="0">
              <a:solidFill>
                <a:srgbClr val="0070C0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DD8FCD-8D0E-493F-A582-8FE538A0A3AB}" type="slidenum">
              <a:rPr lang="pl-PL" smtClean="0"/>
              <a:pPr/>
              <a:t>6</a:t>
            </a:fld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94063" y="332681"/>
            <a:ext cx="7615262" cy="1143000"/>
          </a:xfrm>
        </p:spPr>
        <p:txBody>
          <a:bodyPr>
            <a:normAutofit/>
          </a:bodyPr>
          <a:lstStyle/>
          <a:p>
            <a:pPr algn="ctr"/>
            <a:r>
              <a:rPr lang="pl-PL" sz="3400" dirty="0" smtClean="0"/>
              <a:t>3.5. </a:t>
            </a:r>
            <a:r>
              <a:rPr lang="pl-PL" sz="3400" dirty="0"/>
              <a:t>Ochrona atmosfery </a:t>
            </a:r>
            <a:r>
              <a:rPr lang="pl-PL" sz="4800" dirty="0">
                <a:solidFill>
                  <a:schemeClr val="tx2"/>
                </a:solidFill>
              </a:rPr>
              <a:t/>
            </a:r>
            <a:br>
              <a:rPr lang="pl-PL" sz="4800" dirty="0">
                <a:solidFill>
                  <a:schemeClr val="tx2"/>
                </a:solidFill>
              </a:rPr>
            </a:br>
            <a:r>
              <a:rPr lang="pl-PL" sz="2700" dirty="0" smtClean="0">
                <a:solidFill>
                  <a:schemeClr val="accent3">
                    <a:lumMod val="75000"/>
                  </a:schemeClr>
                </a:solidFill>
              </a:rPr>
              <a:t>Budownictwo energooszczędne</a:t>
            </a:r>
            <a:endParaRPr lang="pl-PL" sz="27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Symbol zastępczy zawartości 21"/>
          <p:cNvSpPr txBox="1">
            <a:spLocks/>
          </p:cNvSpPr>
          <p:nvPr/>
        </p:nvSpPr>
        <p:spPr>
          <a:xfrm>
            <a:off x="395537" y="1412776"/>
            <a:ext cx="8485483" cy="70898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 w="9525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Autofit/>
          </a:bodyPr>
          <a:lstStyle>
            <a:lvl1pPr marL="342900" indent="-342900" algn="just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just" defTabSz="914400" rtl="0" eaLnBrk="1" latinLnBrk="0" hangingPunct="1">
              <a:spcBef>
                <a:spcPct val="20000"/>
              </a:spcBef>
              <a:buSzPct val="70000"/>
              <a:buFont typeface="Courier New" pitchFamily="49" charset="0"/>
              <a:buChar char="o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just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defRPr/>
            </a:pPr>
            <a:r>
              <a:rPr lang="pl-PL" sz="2400" b="1" dirty="0" smtClean="0"/>
              <a:t>Część 1) </a:t>
            </a:r>
            <a:r>
              <a:rPr lang="pl-PL" sz="2400" b="1" dirty="0"/>
              <a:t>Dofinansowanie drewnianych </a:t>
            </a:r>
            <a:r>
              <a:rPr lang="pl-PL" sz="2400" b="1" dirty="0" smtClean="0"/>
              <a:t>domów energooszczędnych </a:t>
            </a:r>
            <a:endParaRPr lang="pl-PL" sz="2400" b="1" dirty="0"/>
          </a:p>
        </p:txBody>
      </p:sp>
      <p:sp>
        <p:nvSpPr>
          <p:cNvPr id="7" name="Prostokąt zaokrąglony 6"/>
          <p:cNvSpPr/>
          <p:nvPr/>
        </p:nvSpPr>
        <p:spPr>
          <a:xfrm rot="977708">
            <a:off x="6804248" y="600924"/>
            <a:ext cx="1944216" cy="625553"/>
          </a:xfrm>
          <a:prstGeom prst="roundRect">
            <a:avLst/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Już wkrótce !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3088474859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CustomShape 1"/>
          <p:cNvSpPr/>
          <p:nvPr/>
        </p:nvSpPr>
        <p:spPr>
          <a:xfrm>
            <a:off x="457200" y="274680"/>
            <a:ext cx="8228520" cy="1141920"/>
          </a:xfrm>
          <a:prstGeom prst="rect">
            <a:avLst/>
          </a:prstGeom>
          <a:noFill/>
          <a:ln>
            <a:noFill/>
          </a:ln>
        </p:spPr>
      </p:sp>
      <p:sp>
        <p:nvSpPr>
          <p:cNvPr id="77" name="CustomShape 2"/>
          <p:cNvSpPr/>
          <p:nvPr/>
        </p:nvSpPr>
        <p:spPr>
          <a:xfrm>
            <a:off x="457200" y="1600200"/>
            <a:ext cx="8228520" cy="45248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78" name="CustomShape 3"/>
          <p:cNvSpPr/>
          <p:nvPr/>
        </p:nvSpPr>
        <p:spPr>
          <a:xfrm>
            <a:off x="-72000" y="6237360"/>
            <a:ext cx="9142920" cy="619560"/>
          </a:xfrm>
          <a:prstGeom prst="rect">
            <a:avLst/>
          </a:prstGeom>
          <a:solidFill>
            <a:srgbClr val="FFFFFF"/>
          </a:solidFill>
          <a:ln w="47520">
            <a:solidFill>
              <a:srgbClr val="FFFFFF"/>
            </a:solidFill>
            <a:round/>
          </a:ln>
        </p:spPr>
      </p:sp>
      <p:sp>
        <p:nvSpPr>
          <p:cNvPr id="80" name="TextShape 4"/>
          <p:cNvSpPr txBox="1"/>
          <p:nvPr/>
        </p:nvSpPr>
        <p:spPr>
          <a:xfrm>
            <a:off x="-4680" y="1091682"/>
            <a:ext cx="9004680" cy="2977758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pl-PL" sz="4000" b="1" dirty="0">
                <a:latin typeface="Arial Narrow" panose="020B0606020202030204" pitchFamily="34" charset="0"/>
              </a:rPr>
              <a:t>BLOK 7</a:t>
            </a:r>
            <a:r>
              <a:rPr lang="pl-PL" sz="40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 </a:t>
            </a:r>
            <a:endParaRPr lang="pl-PL" sz="4000" b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00000"/>
              </a:lnSpc>
            </a:pPr>
            <a:endParaRPr lang="pl-PL" sz="4000" b="1" dirty="0" smtClean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  <a:p>
            <a:pPr algn="ctr">
              <a:lnSpc>
                <a:spcPct val="100000"/>
              </a:lnSpc>
            </a:pPr>
            <a:r>
              <a:rPr lang="pl-PL" sz="4000" b="1" dirty="0" smtClean="0">
                <a:solidFill>
                  <a:srgbClr val="000000"/>
                </a:solidFill>
                <a:latin typeface="Arial Narrow"/>
              </a:rPr>
              <a:t>Oferta </a:t>
            </a:r>
            <a:r>
              <a:rPr lang="pl-PL" sz="4000" b="1" dirty="0">
                <a:solidFill>
                  <a:srgbClr val="000000"/>
                </a:solidFill>
                <a:latin typeface="Arial Narrow"/>
              </a:rPr>
              <a:t>WFOŚiGW </a:t>
            </a:r>
            <a:r>
              <a:rPr lang="pl-PL" sz="4000" b="1" dirty="0" smtClean="0">
                <a:solidFill>
                  <a:srgbClr val="000000"/>
                </a:solidFill>
                <a:latin typeface="Arial Narrow"/>
              </a:rPr>
              <a:t>w Kielcach  </a:t>
            </a:r>
            <a:r>
              <a:rPr lang="pl-PL" sz="4000" b="1" dirty="0">
                <a:solidFill>
                  <a:srgbClr val="000000"/>
                </a:solidFill>
                <a:latin typeface="Arial Narrow"/>
              </a:rPr>
              <a:t>dofinansowywania przedsięwzięć w zakresie EE i OZE w budownictwie skierowana do osób fizycznych</a:t>
            </a:r>
            <a:endParaRPr dirty="0"/>
          </a:p>
        </p:txBody>
      </p:sp>
      <p:pic>
        <p:nvPicPr>
          <p:cNvPr id="7" name="Obraz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  <p:sp>
        <p:nvSpPr>
          <p:cNvPr id="2" name="Symbol zastępczy stopki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28011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7584" y="260648"/>
            <a:ext cx="7200800" cy="2376264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800" dirty="0" smtClean="0"/>
              <a:t/>
            </a:r>
            <a:br>
              <a:rPr lang="pl-PL" sz="2800" dirty="0" smtClean="0"/>
            </a:br>
            <a:r>
              <a:rPr lang="pl-PL" sz="3100" dirty="0" smtClean="0">
                <a:solidFill>
                  <a:schemeClr val="tx1"/>
                </a:solidFill>
              </a:rPr>
              <a:t>WFOŚiGW w Kielcach </a:t>
            </a:r>
            <a:br>
              <a:rPr lang="pl-PL" sz="3100" dirty="0" smtClean="0">
                <a:solidFill>
                  <a:schemeClr val="tx1"/>
                </a:solidFill>
              </a:rPr>
            </a:br>
            <a:r>
              <a:rPr lang="pl-PL" sz="3100" dirty="0" smtClean="0">
                <a:solidFill>
                  <a:schemeClr val="tx1"/>
                </a:solidFill>
              </a:rPr>
              <a:t>nadal kontynuuje dofinansowanie przedsięwzięć dotyczących:</a:t>
            </a:r>
            <a:br>
              <a:rPr lang="pl-PL" sz="31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11513" y="2294073"/>
            <a:ext cx="8964488" cy="2287055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pl-PL" sz="2400" dirty="0" smtClean="0">
                <a:solidFill>
                  <a:schemeClr val="tx1"/>
                </a:solidFill>
              </a:rPr>
              <a:t>wymiany </a:t>
            </a:r>
            <a:r>
              <a:rPr lang="pl-PL" sz="2400" dirty="0">
                <a:solidFill>
                  <a:schemeClr val="tx1"/>
                </a:solidFill>
              </a:rPr>
              <a:t>starych kotłów/pieców na nowoczesne o wyższej sprawności</a:t>
            </a:r>
            <a:r>
              <a:rPr lang="pl-PL" sz="2400" dirty="0" smtClean="0">
                <a:solidFill>
                  <a:schemeClr val="tx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pl-PL" sz="2400" dirty="0" smtClean="0">
                <a:solidFill>
                  <a:schemeClr val="tx1"/>
                </a:solidFill>
              </a:rPr>
              <a:t>termomodernizacji </a:t>
            </a:r>
            <a:r>
              <a:rPr lang="pl-PL" sz="2400" dirty="0">
                <a:solidFill>
                  <a:schemeClr val="tx1"/>
                </a:solidFill>
              </a:rPr>
              <a:t>budynków mieszkalnych jednorodzinnych</a:t>
            </a:r>
            <a:r>
              <a:rPr lang="pl-PL" sz="2400" dirty="0" smtClean="0">
                <a:solidFill>
                  <a:schemeClr val="tx1"/>
                </a:solidFill>
              </a:rPr>
              <a:t>,</a:t>
            </a:r>
          </a:p>
          <a:p>
            <a:pPr>
              <a:buFontTx/>
              <a:buChar char="-"/>
            </a:pPr>
            <a:r>
              <a:rPr lang="pl-PL" sz="2400" dirty="0"/>
              <a:t>i</a:t>
            </a:r>
            <a:r>
              <a:rPr lang="pl-PL" sz="2400" dirty="0" smtClean="0">
                <a:solidFill>
                  <a:schemeClr val="tx1"/>
                </a:solidFill>
              </a:rPr>
              <a:t>nstalacji odnawialnych źródeł energii na potrzeby bytowe </a:t>
            </a:r>
            <a:br>
              <a:rPr lang="pl-PL" sz="2400" dirty="0" smtClean="0">
                <a:solidFill>
                  <a:schemeClr val="tx1"/>
                </a:solidFill>
              </a:rPr>
            </a:br>
            <a:r>
              <a:rPr lang="pl-PL" sz="2400" dirty="0" smtClean="0">
                <a:solidFill>
                  <a:schemeClr val="tx1"/>
                </a:solidFill>
              </a:rPr>
              <a:t>w budynkach </a:t>
            </a:r>
            <a:r>
              <a:rPr lang="pl-PL" sz="2400" dirty="0">
                <a:solidFill>
                  <a:schemeClr val="tx1"/>
                </a:solidFill>
              </a:rPr>
              <a:t>mieszkalnych </a:t>
            </a:r>
            <a:r>
              <a:rPr lang="pl-PL" sz="2400" dirty="0" smtClean="0">
                <a:solidFill>
                  <a:schemeClr val="tx1"/>
                </a:solidFill>
              </a:rPr>
              <a:t>jednorodzinnych</a:t>
            </a:r>
            <a:r>
              <a:rPr lang="pl-PL" sz="2400" dirty="0" smtClean="0"/>
              <a:t>.</a:t>
            </a:r>
          </a:p>
          <a:p>
            <a:pPr marL="0" indent="0"/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8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08519" y="6041362"/>
            <a:ext cx="9252520" cy="8166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8042812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71600" y="764704"/>
            <a:ext cx="6984776" cy="474928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200" dirty="0" smtClean="0">
                <a:solidFill>
                  <a:schemeClr val="tx1"/>
                </a:solidFill>
              </a:rPr>
              <a:t>Informacja 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o </a:t>
            </a:r>
            <a:r>
              <a:rPr lang="pl-PL" sz="3200" dirty="0">
                <a:solidFill>
                  <a:schemeClr val="tx1"/>
                </a:solidFill>
              </a:rPr>
              <a:t>warunkach dofinansowania </a:t>
            </a:r>
            <a:r>
              <a:rPr lang="pl-PL" sz="3200" dirty="0" smtClean="0">
                <a:solidFill>
                  <a:schemeClr val="tx1"/>
                </a:solidFill>
              </a:rPr>
              <a:t>przez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WFOŚiGW </a:t>
            </a:r>
            <a:r>
              <a:rPr lang="pl-PL" sz="3200" dirty="0">
                <a:solidFill>
                  <a:schemeClr val="tx1"/>
                </a:solidFill>
              </a:rPr>
              <a:t>w Kielcach </a:t>
            </a: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/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działań realizowanych 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>
                <a:solidFill>
                  <a:schemeClr val="tx1"/>
                </a:solidFill>
              </a:rPr>
              <a:t/>
            </a:r>
            <a:br>
              <a:rPr lang="pl-PL" sz="3200" dirty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>przez osoby fizyczne</a:t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3200" dirty="0" smtClean="0">
                <a:solidFill>
                  <a:schemeClr val="tx1"/>
                </a:solidFill>
              </a:rPr>
              <a:t/>
            </a:r>
            <a:br>
              <a:rPr lang="pl-PL" sz="32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/>
            </a:r>
            <a:br>
              <a:rPr lang="pl-PL" sz="2800" dirty="0" smtClean="0">
                <a:solidFill>
                  <a:schemeClr val="tx1"/>
                </a:solidFill>
              </a:rPr>
            </a:br>
            <a:r>
              <a:rPr lang="pl-PL" sz="2800" dirty="0" smtClean="0">
                <a:solidFill>
                  <a:schemeClr val="tx1"/>
                </a:solidFill>
              </a:rPr>
              <a:t> </a:t>
            </a:r>
            <a:r>
              <a:rPr lang="pl-PL" sz="2800" dirty="0" smtClean="0"/>
              <a:t/>
            </a:r>
            <a:br>
              <a:rPr lang="pl-PL" sz="2800" dirty="0" smtClean="0"/>
            </a:br>
            <a:endParaRPr lang="pl-PL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1" y="6041363"/>
            <a:ext cx="9144000" cy="816637"/>
          </a:xfrm>
          <a:prstGeom prst="rect">
            <a:avLst/>
          </a:prstGeom>
        </p:spPr>
        <p:txBody>
          <a:bodyPr/>
          <a:lstStyle/>
          <a:p>
            <a:endParaRPr lang="pl-PL" dirty="0"/>
          </a:p>
        </p:txBody>
      </p:sp>
      <p:pic>
        <p:nvPicPr>
          <p:cNvPr id="6" name="Obraz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5949280"/>
            <a:ext cx="9144000" cy="88400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9445223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11163</TotalTime>
  <Words>1710</Words>
  <Application>Microsoft Office PowerPoint</Application>
  <PresentationFormat>Pokaz na ekranie (4:3)</PresentationFormat>
  <Paragraphs>256</Paragraphs>
  <Slides>23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23</vt:i4>
      </vt:variant>
    </vt:vector>
  </HeadingPairs>
  <TitlesOfParts>
    <vt:vector size="30" baseType="lpstr">
      <vt:lpstr>Arial</vt:lpstr>
      <vt:lpstr>Arial Narrow</vt:lpstr>
      <vt:lpstr>Calibri</vt:lpstr>
      <vt:lpstr>Courier New</vt:lpstr>
      <vt:lpstr>Times New Roman</vt:lpstr>
      <vt:lpstr>Wingdings</vt:lpstr>
      <vt:lpstr>Motyw pakietu Office</vt:lpstr>
      <vt:lpstr>Prezentacja programu PowerPoint</vt:lpstr>
      <vt:lpstr>Prezentacja programu PowerPoint</vt:lpstr>
      <vt:lpstr>Plan prezentacji</vt:lpstr>
      <vt:lpstr>Wsparcie finansowe realizacji przedsięwzięć</vt:lpstr>
      <vt:lpstr>Prezentacja programu PowerPoint</vt:lpstr>
      <vt:lpstr>3.5. Ochrona atmosfery  Budownictwo energooszczędne</vt:lpstr>
      <vt:lpstr>Prezentacja programu PowerPoint</vt:lpstr>
      <vt:lpstr> WFOŚiGW w Kielcach  nadal kontynuuje dofinansowanie przedsięwzięć dotyczących:    </vt:lpstr>
      <vt:lpstr>Informacja   o warunkach dofinansowania przez  WFOŚiGW w Kielcach   działań realizowanych   przez osoby fizyczne     </vt:lpstr>
      <vt:lpstr>WFOŚiGW w Kielcach udziela dofinansowania osobom fizycznym  w ramach 2 programów </vt:lpstr>
      <vt:lpstr>Możliwości dofinansowania ze środków krajowych WFOŚiGW w Kielcach</vt:lpstr>
      <vt:lpstr>Możliwości dofinansowania ze środków krajowych WFOŚiGW w Kielcach</vt:lpstr>
      <vt:lpstr>Prezentacja programu PowerPoint</vt:lpstr>
      <vt:lpstr>Prezentacja programu PowerPoint</vt:lpstr>
      <vt:lpstr>Możliwości dofinansowania ze środków krajowych WFOŚiGW w Kielcach </vt:lpstr>
      <vt:lpstr>Możliwości dofinansowania ze środków krajowych WFOŚiGW w Kielcach</vt:lpstr>
      <vt:lpstr>Możliwości dofinansowania ze środków krajowych WFOŚiGW w Kielcach </vt:lpstr>
      <vt:lpstr>Możliwości dofinansowania ze środków krajowych WFOŚiGW w Kielcach</vt:lpstr>
      <vt:lpstr>Możliwości dofinansowania ze środków krajowych WFOŚiGW w Kielcach</vt:lpstr>
      <vt:lpstr>Możliwości dofinansowania ze środków zagranicznych  w ramach RPO WŚ 2014-2020  dla osób fizycznych</vt:lpstr>
      <vt:lpstr>Możliwości dofinansowania ze środków zagranicznych  w ramach RPO WŚ 2014-2020 dla osób fizycznych</vt:lpstr>
      <vt:lpstr>Możliwości dofinansowania ze środków zagranicznych  w ramach RPO WŚ 2014-2020  dla osób fizycznych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mpietras</dc:creator>
  <cp:lastModifiedBy>Justyna Podyma-Mesek</cp:lastModifiedBy>
  <cp:revision>1080</cp:revision>
  <cp:lastPrinted>2017-01-24T14:34:38Z</cp:lastPrinted>
  <dcterms:created xsi:type="dcterms:W3CDTF">2014-08-06T13:18:13Z</dcterms:created>
  <dcterms:modified xsi:type="dcterms:W3CDTF">2018-03-20T07:00:57Z</dcterms:modified>
</cp:coreProperties>
</file>